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7"/>
  </p:notesMasterIdLst>
  <p:sldIdLst>
    <p:sldId id="256" r:id="rId2"/>
    <p:sldId id="299" r:id="rId3"/>
    <p:sldId id="313" r:id="rId4"/>
    <p:sldId id="314" r:id="rId5"/>
    <p:sldId id="257" r:id="rId6"/>
    <p:sldId id="259" r:id="rId7"/>
    <p:sldId id="273" r:id="rId8"/>
    <p:sldId id="261" r:id="rId9"/>
    <p:sldId id="260" r:id="rId10"/>
    <p:sldId id="301" r:id="rId11"/>
    <p:sldId id="302" r:id="rId12"/>
    <p:sldId id="300" r:id="rId13"/>
    <p:sldId id="307" r:id="rId14"/>
    <p:sldId id="308" r:id="rId15"/>
    <p:sldId id="262" r:id="rId16"/>
    <p:sldId id="296" r:id="rId17"/>
    <p:sldId id="258" r:id="rId18"/>
    <p:sldId id="310" r:id="rId19"/>
    <p:sldId id="312" r:id="rId20"/>
    <p:sldId id="297" r:id="rId21"/>
    <p:sldId id="287" r:id="rId22"/>
    <p:sldId id="288" r:id="rId23"/>
    <p:sldId id="305" r:id="rId24"/>
    <p:sldId id="286" r:id="rId25"/>
    <p:sldId id="306" r:id="rId26"/>
    <p:sldId id="290" r:id="rId27"/>
    <p:sldId id="309" r:id="rId28"/>
    <p:sldId id="275" r:id="rId29"/>
    <p:sldId id="316" r:id="rId30"/>
    <p:sldId id="315" r:id="rId31"/>
    <p:sldId id="276" r:id="rId32"/>
    <p:sldId id="277" r:id="rId33"/>
    <p:sldId id="278" r:id="rId34"/>
    <p:sldId id="279" r:id="rId35"/>
    <p:sldId id="280" r:id="rId36"/>
    <p:sldId id="281" r:id="rId37"/>
    <p:sldId id="291" r:id="rId38"/>
    <p:sldId id="263" r:id="rId39"/>
    <p:sldId id="294" r:id="rId40"/>
    <p:sldId id="282" r:id="rId41"/>
    <p:sldId id="293" r:id="rId42"/>
    <p:sldId id="292" r:id="rId43"/>
    <p:sldId id="264" r:id="rId44"/>
    <p:sldId id="284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295" r:id="rId53"/>
    <p:sldId id="272" r:id="rId54"/>
    <p:sldId id="285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00"/>
    <a:srgbClr val="00E400"/>
    <a:srgbClr val="BE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/>
    <p:restoredTop sz="94626"/>
  </p:normalViewPr>
  <p:slideViewPr>
    <p:cSldViewPr snapToObjects="1">
      <p:cViewPr varScale="1">
        <p:scale>
          <a:sx n="121" d="100"/>
          <a:sy n="121" d="100"/>
        </p:scale>
        <p:origin x="20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46B39-A0EC-674B-98B4-794B4DE6209F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2623F-8B31-7641-A0B3-3334BA823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T2B10  QRM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WX= Weather  GG= Going TNX= Thanks  K= OK  R= Affirmative  CL= Clear, closing station  RST-C= Key Click    QSO= Conversation  QRS= Send slower  QRQ= Send faster  QSY= Change</a:t>
            </a:r>
            <a:r>
              <a:rPr lang="en-US" baseline="0" dirty="0"/>
              <a:t> Freq.  </a:t>
            </a:r>
            <a:r>
              <a:rPr lang="en-US" dirty="0"/>
              <a:t>QSL= Receipt</a:t>
            </a:r>
            <a:r>
              <a:rPr lang="en-US" baseline="0" dirty="0"/>
              <a:t> of transmission  QRT= Quit  QRV= Ready QRL= Is the Freq clear?</a:t>
            </a:r>
          </a:p>
          <a:p>
            <a:r>
              <a:rPr lang="en-US" baseline="0" dirty="0"/>
              <a:t>DE= This is  BT= Pause  SK= Silent Key end of contact.  KN= Invite specific station  AR= End of message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WX= Weather  GG= Going TNX= Thanks  K= OK  R= Affirmative  CL= Clear, closing station  RST-C= Key Click    QSO= Conversation  QRS= Send slower  QRQ= Send faster  QSY= Change</a:t>
            </a:r>
            <a:r>
              <a:rPr lang="en-US" baseline="0" dirty="0"/>
              <a:t> Freq.  </a:t>
            </a:r>
            <a:r>
              <a:rPr lang="en-US" dirty="0"/>
              <a:t>QSL= Receipt</a:t>
            </a:r>
            <a:r>
              <a:rPr lang="en-US" baseline="0" dirty="0"/>
              <a:t> of transmission  QRT= Quit  QRV= Ready QRL= Is the Freq clear?</a:t>
            </a:r>
          </a:p>
          <a:p>
            <a:r>
              <a:rPr lang="en-US" baseline="0" dirty="0"/>
              <a:t>DE= This is  BT= Pause  SK= Silent Key end of contact.  KN= Invite specific station  AR= End of message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NAK= Not Acknowledged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on Frequency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1CB61F-DACA-DF48-A136-0F208BF8423B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'kjh%20:Users:johnfoster:Desktop:LogbookPage%20-%20Landscape%20-%20Big%20Print.doc!OLE_LINK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wav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5.wav"/><Relationship Id="rId7" Type="http://schemas.openxmlformats.org/officeDocument/2006/relationships/image" Target="../media/image1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93132"/>
            <a:ext cx="8229600" cy="1219200"/>
          </a:xfrm>
        </p:spPr>
        <p:txBody>
          <a:bodyPr/>
          <a:lstStyle/>
          <a:p>
            <a:r>
              <a:rPr lang="en-US" dirty="0"/>
              <a:t>General Class License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1066800"/>
          </a:xfrm>
        </p:spPr>
        <p:txBody>
          <a:bodyPr/>
          <a:lstStyle/>
          <a:p>
            <a:r>
              <a:rPr lang="en-US" dirty="0"/>
              <a:t>A little more of a good thing.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588546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835134"/>
            <a:ext cx="59554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Chapter 1, 2, and 3  ARRL General Class License Manuel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9931" y="926068"/>
            <a:ext cx="120053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Element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93412"/>
            <a:ext cx="75137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Original HF Amateur Radio Bands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8130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160 M</a:t>
            </a:r>
          </a:p>
          <a:p>
            <a:endParaRPr lang="en-US" dirty="0"/>
          </a:p>
          <a:p>
            <a:r>
              <a:rPr lang="en-US" dirty="0"/>
              <a:t>80 M</a:t>
            </a:r>
          </a:p>
          <a:p>
            <a:endParaRPr lang="en-US" dirty="0"/>
          </a:p>
          <a:p>
            <a:r>
              <a:rPr lang="en-US" dirty="0"/>
              <a:t>40 M</a:t>
            </a:r>
          </a:p>
          <a:p>
            <a:endParaRPr lang="en-US" dirty="0"/>
          </a:p>
          <a:p>
            <a:r>
              <a:rPr lang="en-US" dirty="0"/>
              <a:t>20 M</a:t>
            </a:r>
          </a:p>
          <a:p>
            <a:endParaRPr lang="en-US" dirty="0"/>
          </a:p>
          <a:p>
            <a:r>
              <a:rPr lang="en-US" dirty="0"/>
              <a:t>15 M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10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8509" y="1419273"/>
            <a:ext cx="3413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1979 WARC bands added</a:t>
            </a:r>
          </a:p>
          <a:p>
            <a:pPr algn="ctr"/>
            <a:r>
              <a:rPr lang="en-US" sz="1400" dirty="0"/>
              <a:t>World Administrative Radio Conference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4507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4038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17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3505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1535668"/>
            <a:ext cx="190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 60 M added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23299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318" y="1084302"/>
            <a:ext cx="652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G1A01</a:t>
            </a:r>
            <a:r>
              <a:rPr lang="en-US" dirty="0">
                <a:solidFill>
                  <a:srgbClr val="FFFF00"/>
                </a:solidFill>
              </a:rPr>
              <a:t> General class holds all privileges on the WARC bands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059" y="5189794"/>
            <a:ext cx="439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and 60 meters have special restrictions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1005" y="5732665"/>
            <a:ext cx="507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meters (no phone) (</a:t>
            </a:r>
            <a:r>
              <a:rPr lang="en-US"/>
              <a:t>no image)  </a:t>
            </a:r>
            <a:r>
              <a:rPr lang="en-US">
                <a:solidFill>
                  <a:srgbClr val="00E400"/>
                </a:solidFill>
              </a:rPr>
              <a:t>G1A02 G1A03</a:t>
            </a:r>
            <a:endParaRPr lang="en-US" dirty="0">
              <a:solidFill>
                <a:srgbClr val="00E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5091" y="6338455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meters (channelized). </a:t>
            </a:r>
            <a:r>
              <a:rPr lang="en-US" dirty="0">
                <a:solidFill>
                  <a:srgbClr val="00E400"/>
                </a:solidFill>
              </a:rPr>
              <a:t>G1A04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5196721"/>
            <a:ext cx="8071440" cy="1600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G1A01 (C) [97.301(d)]</a:t>
            </a:r>
          </a:p>
          <a:p>
            <a:r>
              <a:rPr lang="en-US" sz="1400" dirty="0"/>
              <a:t>On which HF/MF bands is a General class license holder granted all amateur frequency privileges?</a:t>
            </a:r>
          </a:p>
          <a:p>
            <a:r>
              <a:rPr lang="en-US" sz="1400" dirty="0"/>
              <a:t>A. 60 meters, 20 meters, 17 meters, and 12 meters</a:t>
            </a:r>
          </a:p>
          <a:p>
            <a:r>
              <a:rPr lang="en-US" sz="1400" dirty="0"/>
              <a:t>B. 160 meters, 80 meters, 40 meters, and 10 meters</a:t>
            </a:r>
          </a:p>
          <a:p>
            <a:r>
              <a:rPr lang="en-US" sz="1400" dirty="0"/>
              <a:t>C. 160 meters, 60 meters, 30 meters, 17 meters, 12 meters, and 10 meters</a:t>
            </a:r>
          </a:p>
          <a:p>
            <a:r>
              <a:rPr lang="en-US" sz="1400" dirty="0"/>
              <a:t>D. 160 meters, 30 meters, 17 meters, 15 meters, 12 meters, and 10 meters</a:t>
            </a:r>
          </a:p>
          <a:p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78319" y="2696945"/>
            <a:ext cx="1855480" cy="1830386"/>
            <a:chOff x="1878319" y="2696945"/>
            <a:chExt cx="1855480" cy="1830386"/>
          </a:xfrm>
        </p:grpSpPr>
        <p:sp>
          <p:nvSpPr>
            <p:cNvPr id="15" name="Right Brace 14"/>
            <p:cNvSpPr/>
            <p:nvPr/>
          </p:nvSpPr>
          <p:spPr>
            <a:xfrm>
              <a:off x="1878319" y="2730797"/>
              <a:ext cx="155448" cy="179653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33766" y="2696945"/>
              <a:ext cx="17000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Includes small segment reserved for Amateur Extra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4645320" y="2589307"/>
            <a:ext cx="1984080" cy="10377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43146" y="5910404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Longest no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097" y="838200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meters 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10.1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 10.150 MHz)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8489" y="838200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60 meters. </a:t>
            </a:r>
            <a:r>
              <a:rPr lang="en-US" dirty="0">
                <a:solidFill>
                  <a:schemeClr val="bg1"/>
                </a:solidFill>
              </a:rPr>
              <a:t>(5.3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 5.4 MHz)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720334"/>
            <a:ext cx="31870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Restricted to channels </a:t>
            </a:r>
            <a:r>
              <a:rPr lang="en-US" dirty="0">
                <a:solidFill>
                  <a:srgbClr val="00E400"/>
                </a:solidFill>
              </a:rPr>
              <a:t>G1A04</a:t>
            </a:r>
          </a:p>
          <a:p>
            <a:endParaRPr lang="en-US" dirty="0"/>
          </a:p>
          <a:p>
            <a:r>
              <a:rPr lang="en-US" dirty="0"/>
              <a:t>100 watts ERP </a:t>
            </a:r>
            <a:r>
              <a:rPr lang="en-US" dirty="0">
                <a:solidFill>
                  <a:srgbClr val="00E400"/>
                </a:solidFill>
              </a:rPr>
              <a:t>G1C14</a:t>
            </a:r>
          </a:p>
          <a:p>
            <a:endParaRPr lang="en-US" dirty="0"/>
          </a:p>
          <a:p>
            <a:r>
              <a:rPr lang="en-US" dirty="0"/>
              <a:t>Upper Sideband, CW, Digital</a:t>
            </a:r>
          </a:p>
          <a:p>
            <a:endParaRPr lang="en-US" dirty="0"/>
          </a:p>
          <a:p>
            <a:r>
              <a:rPr lang="en-US" dirty="0"/>
              <a:t>Maximum USB bandwidth</a:t>
            </a:r>
          </a:p>
          <a:p>
            <a:r>
              <a:rPr lang="en-US" dirty="0"/>
              <a:t>2.8 kHz.  </a:t>
            </a:r>
            <a:r>
              <a:rPr lang="en-US" dirty="0">
                <a:solidFill>
                  <a:srgbClr val="00E400"/>
                </a:solidFill>
              </a:rPr>
              <a:t>G1C03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720334"/>
            <a:ext cx="27879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Watts  PEP. </a:t>
            </a:r>
            <a:r>
              <a:rPr lang="en-US" dirty="0">
                <a:solidFill>
                  <a:srgbClr val="00E400"/>
                </a:solidFill>
              </a:rPr>
              <a:t>G1C01</a:t>
            </a:r>
          </a:p>
          <a:p>
            <a:endParaRPr lang="en-US" dirty="0"/>
          </a:p>
          <a:p>
            <a:r>
              <a:rPr lang="en-US" dirty="0"/>
              <a:t>CW, RTTY, Data</a:t>
            </a:r>
          </a:p>
          <a:p>
            <a:endParaRPr lang="en-US" dirty="0"/>
          </a:p>
          <a:p>
            <a:r>
              <a:rPr lang="en-US" dirty="0"/>
              <a:t>Phone prohibited  </a:t>
            </a:r>
            <a:r>
              <a:rPr lang="en-US" dirty="0">
                <a:solidFill>
                  <a:srgbClr val="00E400"/>
                </a:solidFill>
              </a:rPr>
              <a:t>G1A02</a:t>
            </a:r>
          </a:p>
          <a:p>
            <a:endParaRPr lang="en-US" dirty="0"/>
          </a:p>
          <a:p>
            <a:r>
              <a:rPr lang="en-US" dirty="0"/>
              <a:t>Image prohibited. </a:t>
            </a:r>
            <a:r>
              <a:rPr lang="en-US" dirty="0">
                <a:solidFill>
                  <a:srgbClr val="00E400"/>
                </a:solidFill>
              </a:rPr>
              <a:t>G1A03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Frequencies?</a:t>
            </a:r>
            <a:br>
              <a:rPr lang="en-US" dirty="0"/>
            </a:br>
            <a:r>
              <a:rPr lang="en-US" dirty="0"/>
              <a:t>What Bands?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752600"/>
            <a:ext cx="574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convert band to frequencies or frequencies to bands </a:t>
            </a:r>
          </a:p>
          <a:p>
            <a:pPr algn="ctr"/>
            <a:r>
              <a:rPr lang="en-US" u="sng" dirty="0"/>
              <a:t>Remember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19400" y="2513788"/>
            <a:ext cx="3352800" cy="3353969"/>
            <a:chOff x="2742404" y="1739344"/>
            <a:chExt cx="3352800" cy="3278982"/>
          </a:xfrm>
        </p:grpSpPr>
        <p:sp>
          <p:nvSpPr>
            <p:cNvPr id="6" name="Oval 5"/>
            <p:cNvSpPr/>
            <p:nvPr/>
          </p:nvSpPr>
          <p:spPr>
            <a:xfrm>
              <a:off x="2742405" y="1739344"/>
              <a:ext cx="3352799" cy="32781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cxnSp>
          <p:nvCxnSpPr>
            <p:cNvPr id="7" name="Straight Connector 6"/>
            <p:cNvCxnSpPr>
              <a:stCxn id="6" idx="2"/>
              <a:endCxn id="6" idx="6"/>
            </p:cNvCxnSpPr>
            <p:nvPr/>
          </p:nvCxnSpPr>
          <p:spPr>
            <a:xfrm rot="10800000" flipH="1">
              <a:off x="2742404" y="3378438"/>
              <a:ext cx="335279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524646" y="4198779"/>
              <a:ext cx="16375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14751" y="2369403"/>
              <a:ext cx="1562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/>
                  <a:cs typeface="Cambria"/>
                </a:rPr>
                <a:t>300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399" y="3378438"/>
              <a:ext cx="1676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/>
                </a:rPr>
                <a:t>Frequency</a:t>
              </a:r>
            </a:p>
            <a:p>
              <a:r>
                <a:rPr lang="en-US" sz="2400" dirty="0">
                  <a:latin typeface="Cambria"/>
                </a:rPr>
                <a:t>    (MHz)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2605" y="3380820"/>
              <a:ext cx="1752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/>
                </a:rPr>
                <a:t>Wavelength</a:t>
              </a:r>
            </a:p>
            <a:p>
              <a:r>
                <a:rPr lang="en-US" sz="2400" dirty="0">
                  <a:latin typeface="Cambria"/>
                </a:rPr>
                <a:t>   Meters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2895600"/>
            <a:ext cx="2777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divided by frequency</a:t>
            </a:r>
          </a:p>
          <a:p>
            <a:r>
              <a:rPr lang="en-US" dirty="0"/>
              <a:t>Equals approximate</a:t>
            </a:r>
          </a:p>
          <a:p>
            <a:r>
              <a:rPr lang="en-US" dirty="0"/>
              <a:t>wavelength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199" y="2895600"/>
            <a:ext cx="2957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divided by wavelength</a:t>
            </a:r>
          </a:p>
          <a:p>
            <a:r>
              <a:rPr lang="en-US" dirty="0"/>
              <a:t>Equals approximate</a:t>
            </a:r>
          </a:p>
          <a:p>
            <a:r>
              <a:rPr lang="en-US" dirty="0"/>
              <a:t>frequency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4343400"/>
            <a:ext cx="889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G1A05</a:t>
            </a:r>
          </a:p>
          <a:p>
            <a:r>
              <a:rPr lang="en-US" dirty="0"/>
              <a:t>G1A06</a:t>
            </a:r>
          </a:p>
          <a:p>
            <a:r>
              <a:rPr lang="en-US" dirty="0"/>
              <a:t>G1A07</a:t>
            </a:r>
          </a:p>
          <a:p>
            <a:r>
              <a:rPr lang="en-US" dirty="0"/>
              <a:t>G1A08</a:t>
            </a:r>
          </a:p>
          <a:p>
            <a:r>
              <a:rPr lang="en-US" dirty="0"/>
              <a:t>G1A09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4008257"/>
            <a:ext cx="199285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of the highest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4318" y="4377589"/>
            <a:ext cx="23631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G1A02</a:t>
            </a:r>
          </a:p>
          <a:p>
            <a:r>
              <a:rPr lang="en-US" dirty="0"/>
              <a:t>G1A03</a:t>
            </a:r>
          </a:p>
          <a:p>
            <a:r>
              <a:rPr lang="en-US" dirty="0"/>
              <a:t>G1A04 </a:t>
            </a:r>
            <a:r>
              <a:rPr lang="en-US" dirty="0">
                <a:solidFill>
                  <a:srgbClr val="FF0000"/>
                </a:solidFill>
              </a:rPr>
              <a:t>oops! highest</a:t>
            </a:r>
            <a:r>
              <a:rPr lang="en-US" dirty="0"/>
              <a:t> </a:t>
            </a:r>
          </a:p>
          <a:p>
            <a:r>
              <a:rPr lang="en-US" dirty="0"/>
              <a:t>G1A05 </a:t>
            </a:r>
            <a:r>
              <a:rPr lang="en-US" strike="dblStrike" dirty="0">
                <a:solidFill>
                  <a:srgbClr val="FF0000"/>
                </a:solidFill>
              </a:rPr>
              <a:t>40MHz</a:t>
            </a:r>
            <a:r>
              <a:rPr lang="en-US" dirty="0"/>
              <a:t> </a:t>
            </a:r>
          </a:p>
          <a:p>
            <a:r>
              <a:rPr lang="en-US" dirty="0"/>
              <a:t>G1A06</a:t>
            </a:r>
          </a:p>
          <a:p>
            <a:r>
              <a:rPr lang="en-US" dirty="0"/>
              <a:t>G1A07</a:t>
            </a:r>
          </a:p>
          <a:p>
            <a:r>
              <a:rPr lang="en-US" dirty="0"/>
              <a:t>G1A08</a:t>
            </a:r>
          </a:p>
          <a:p>
            <a:r>
              <a:rPr lang="en-US" dirty="0"/>
              <a:t>G1A09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G1A10  </a:t>
            </a:r>
            <a:r>
              <a:rPr lang="en-US" dirty="0">
                <a:solidFill>
                  <a:srgbClr val="FF0000"/>
                </a:solidFill>
              </a:rPr>
              <a:t>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733" y="1091863"/>
            <a:ext cx="735008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G1A02 (B) [97.305] </a:t>
            </a:r>
            <a:r>
              <a:rPr lang="en-US" sz="1000" dirty="0">
                <a:solidFill>
                  <a:srgbClr val="FF0000"/>
                </a:solidFill>
              </a:rPr>
              <a:t>2dn of highest</a:t>
            </a:r>
          </a:p>
          <a:p>
            <a:r>
              <a:rPr lang="en-US" sz="1000" dirty="0"/>
              <a:t>On which of the following bands is phone operation prohibited?</a:t>
            </a:r>
          </a:p>
          <a:p>
            <a:r>
              <a:rPr lang="en-US" sz="1000" dirty="0"/>
              <a:t>A. 160 meters</a:t>
            </a:r>
          </a:p>
          <a:p>
            <a:r>
              <a:rPr lang="en-US" sz="1000" dirty="0"/>
              <a:t>B. 30 meters</a:t>
            </a:r>
          </a:p>
          <a:p>
            <a:r>
              <a:rPr lang="en-US" sz="1000" dirty="0"/>
              <a:t>C. 17 meters</a:t>
            </a:r>
          </a:p>
          <a:p>
            <a:r>
              <a:rPr lang="en-US" sz="1000" dirty="0"/>
              <a:t>D. 12 meters</a:t>
            </a:r>
          </a:p>
          <a:p>
            <a:r>
              <a:rPr lang="en-US" sz="1000" dirty="0"/>
              <a:t>~~</a:t>
            </a:r>
          </a:p>
          <a:p>
            <a:r>
              <a:rPr lang="en-US" sz="1000" dirty="0"/>
              <a:t>G1A03 (B) [97.305] </a:t>
            </a:r>
            <a:r>
              <a:rPr lang="en-US" sz="1000" dirty="0">
                <a:solidFill>
                  <a:srgbClr val="FF0000"/>
                </a:solidFill>
              </a:rPr>
              <a:t> 2</a:t>
            </a:r>
            <a:r>
              <a:rPr lang="en-US" sz="1000" baseline="30000" dirty="0">
                <a:solidFill>
                  <a:srgbClr val="FF0000"/>
                </a:solidFill>
              </a:rPr>
              <a:t>nd</a:t>
            </a:r>
            <a:r>
              <a:rPr lang="en-US" sz="10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000" dirty="0"/>
              <a:t>On which of the following bands is image transmission prohibited?</a:t>
            </a:r>
          </a:p>
          <a:p>
            <a:r>
              <a:rPr lang="en-US" sz="1000" dirty="0"/>
              <a:t>A. 160 meters</a:t>
            </a:r>
          </a:p>
          <a:p>
            <a:r>
              <a:rPr lang="en-US" sz="1000" dirty="0"/>
              <a:t>B. 30 meters</a:t>
            </a:r>
          </a:p>
          <a:p>
            <a:r>
              <a:rPr lang="en-US" sz="1000" dirty="0"/>
              <a:t>C. 20 meters</a:t>
            </a:r>
          </a:p>
          <a:p>
            <a:r>
              <a:rPr lang="en-US" sz="1000" dirty="0"/>
              <a:t>D. 12 meters</a:t>
            </a:r>
          </a:p>
          <a:p>
            <a:r>
              <a:rPr lang="en-US" sz="1000" dirty="0"/>
              <a:t>~~</a:t>
            </a:r>
          </a:p>
          <a:p>
            <a:r>
              <a:rPr lang="en-US" sz="1000" dirty="0"/>
              <a:t>G1A04 (D) [97.303 (h)] </a:t>
            </a:r>
            <a:r>
              <a:rPr lang="en-US" sz="1000" dirty="0">
                <a:solidFill>
                  <a:srgbClr val="FF0000"/>
                </a:solidFill>
              </a:rPr>
              <a:t> oops! The highest</a:t>
            </a:r>
          </a:p>
          <a:p>
            <a:r>
              <a:rPr lang="en-US" sz="1000" dirty="0"/>
              <a:t>Which of the following amateur bands is restricted to communication only on specific channels, rather than frequency ranges?</a:t>
            </a:r>
          </a:p>
          <a:p>
            <a:r>
              <a:rPr lang="en-US" sz="1000" dirty="0"/>
              <a:t>A. 11 meters</a:t>
            </a:r>
          </a:p>
          <a:p>
            <a:r>
              <a:rPr lang="en-US" sz="1000" dirty="0"/>
              <a:t>B. 12 meters</a:t>
            </a:r>
          </a:p>
          <a:p>
            <a:r>
              <a:rPr lang="en-US" sz="1000" dirty="0"/>
              <a:t>C. 30 meters</a:t>
            </a:r>
          </a:p>
          <a:p>
            <a:r>
              <a:rPr lang="en-US" sz="1000" dirty="0"/>
              <a:t>D. 60 meters</a:t>
            </a:r>
          </a:p>
          <a:p>
            <a:r>
              <a:rPr lang="en-US" sz="1000" dirty="0"/>
              <a:t>~~</a:t>
            </a:r>
          </a:p>
          <a:p>
            <a:r>
              <a:rPr lang="en-US" sz="1000" dirty="0"/>
              <a:t>G1A05 (A) [97.301(d)] </a:t>
            </a:r>
            <a:r>
              <a:rPr lang="en-US" sz="1000" dirty="0">
                <a:solidFill>
                  <a:srgbClr val="FF0000"/>
                </a:solidFill>
              </a:rPr>
              <a:t>2</a:t>
            </a:r>
            <a:r>
              <a:rPr lang="en-US" sz="1000" baseline="30000" dirty="0">
                <a:solidFill>
                  <a:srgbClr val="FF0000"/>
                </a:solidFill>
              </a:rPr>
              <a:t>nd</a:t>
            </a:r>
            <a:r>
              <a:rPr lang="en-US" sz="1000" dirty="0">
                <a:solidFill>
                  <a:srgbClr val="FF0000"/>
                </a:solidFill>
              </a:rPr>
              <a:t> of highest after removing </a:t>
            </a:r>
            <a:r>
              <a:rPr lang="en-US" sz="1000">
                <a:solidFill>
                  <a:srgbClr val="FF0000"/>
                </a:solidFill>
              </a:rPr>
              <a:t>the ridiculous </a:t>
            </a:r>
            <a:r>
              <a:rPr lang="en-US" sz="1000" dirty="0">
                <a:solidFill>
                  <a:srgbClr val="FF0000"/>
                </a:solidFill>
              </a:rPr>
              <a:t>40 MHz</a:t>
            </a:r>
          </a:p>
          <a:p>
            <a:r>
              <a:rPr lang="en-US" sz="1000" dirty="0"/>
              <a:t>Which of the following frequencies is in the General class portion of the 40-meter band (in ITU Region 2)?</a:t>
            </a:r>
          </a:p>
          <a:p>
            <a:r>
              <a:rPr lang="en-US" sz="1000" dirty="0"/>
              <a:t>A. 7.250 MHz</a:t>
            </a:r>
          </a:p>
          <a:p>
            <a:r>
              <a:rPr lang="en-US" sz="1000" dirty="0"/>
              <a:t>B. 7.500 MHz</a:t>
            </a:r>
          </a:p>
          <a:p>
            <a:r>
              <a:rPr lang="en-US" sz="1000" dirty="0"/>
              <a:t>C. 40.200 MHz </a:t>
            </a:r>
            <a:r>
              <a:rPr lang="en-US" sz="1000" dirty="0">
                <a:solidFill>
                  <a:srgbClr val="FF0000"/>
                </a:solidFill>
              </a:rPr>
              <a:t>out of band</a:t>
            </a:r>
          </a:p>
          <a:p>
            <a:r>
              <a:rPr lang="en-US" sz="1000" dirty="0"/>
              <a:t>D. 40.500 MHz </a:t>
            </a:r>
            <a:r>
              <a:rPr lang="en-US" sz="1000" dirty="0">
                <a:solidFill>
                  <a:srgbClr val="FF0000"/>
                </a:solidFill>
              </a:rPr>
              <a:t>out of band</a:t>
            </a:r>
          </a:p>
          <a:p>
            <a:r>
              <a:rPr lang="en-US" sz="1000" dirty="0"/>
              <a:t>~~</a:t>
            </a:r>
          </a:p>
          <a:p>
            <a:r>
              <a:rPr lang="en-US" sz="1000" dirty="0"/>
              <a:t>G1A06 (C) [97.301(d)]  </a:t>
            </a:r>
            <a:r>
              <a:rPr lang="en-US" sz="1000" dirty="0">
                <a:solidFill>
                  <a:srgbClr val="FF0000"/>
                </a:solidFill>
              </a:rPr>
              <a:t>2</a:t>
            </a:r>
            <a:r>
              <a:rPr lang="en-US" sz="1000" baseline="30000" dirty="0">
                <a:solidFill>
                  <a:srgbClr val="FF0000"/>
                </a:solidFill>
              </a:rPr>
              <a:t>nd</a:t>
            </a:r>
            <a:r>
              <a:rPr lang="en-US" sz="10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000" dirty="0"/>
              <a:t>Which of the following frequencies is within the General class portion of the 75-meter phone band?</a:t>
            </a:r>
          </a:p>
          <a:p>
            <a:r>
              <a:rPr lang="en-US" sz="1000" dirty="0"/>
              <a:t>A. 1875 kHz</a:t>
            </a:r>
          </a:p>
          <a:p>
            <a:r>
              <a:rPr lang="en-US" sz="1000" dirty="0"/>
              <a:t>B. 3750 kHz</a:t>
            </a:r>
          </a:p>
          <a:p>
            <a:r>
              <a:rPr lang="en-US" sz="1000" dirty="0"/>
              <a:t>C. 3900 kHz</a:t>
            </a:r>
          </a:p>
          <a:p>
            <a:r>
              <a:rPr lang="en-US" sz="1000" dirty="0"/>
              <a:t>D. 4005 kHz out of band</a:t>
            </a:r>
          </a:p>
          <a:p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971733" y="76200"/>
            <a:ext cx="5817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G1A01 (C) [97.301(d)]. </a:t>
            </a:r>
            <a:r>
              <a:rPr lang="en-US" sz="1000" dirty="0">
                <a:solidFill>
                  <a:srgbClr val="FF0000"/>
                </a:solidFill>
              </a:rPr>
              <a:t>Longest no 15</a:t>
            </a:r>
          </a:p>
          <a:p>
            <a:r>
              <a:rPr lang="en-US" sz="1000" dirty="0"/>
              <a:t>On which HF/MF bands is a General class license holder granted all amateur frequency privileges?</a:t>
            </a:r>
          </a:p>
          <a:p>
            <a:r>
              <a:rPr lang="en-US" sz="1000" dirty="0"/>
              <a:t>A. 60 meters, 20 meters, 17 meters, and 12 meters</a:t>
            </a:r>
          </a:p>
          <a:p>
            <a:r>
              <a:rPr lang="en-US" sz="1000" dirty="0"/>
              <a:t>B. 160 meters, 80 meters, 40 meters, and 10 meters</a:t>
            </a:r>
          </a:p>
          <a:p>
            <a:r>
              <a:rPr lang="en-US" sz="1000" dirty="0"/>
              <a:t>C. 160 meters, 60 meters, 30 meters, 17 meters, 12 meters, and 10 meters</a:t>
            </a:r>
          </a:p>
          <a:p>
            <a:r>
              <a:rPr lang="en-US" sz="1000" dirty="0"/>
              <a:t>D. 160 meters, 30 meters, 17 meters, 15 meters, 12 meters, and 10 meters</a:t>
            </a:r>
          </a:p>
        </p:txBody>
      </p:sp>
    </p:spTree>
    <p:extLst>
      <p:ext uri="{BB962C8B-B14F-4D97-AF65-F5344CB8AC3E}">
        <p14:creationId xmlns:p14="http://schemas.microsoft.com/office/powerpoint/2010/main" val="200562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95" y="584616"/>
            <a:ext cx="698781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G1A07 (C) [97.301(d)] 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en-US" sz="1200" baseline="30000" dirty="0">
                <a:solidFill>
                  <a:srgbClr val="FF0000"/>
                </a:solidFill>
              </a:rPr>
              <a:t>nd</a:t>
            </a:r>
            <a:r>
              <a:rPr lang="en-US" sz="12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200" dirty="0"/>
              <a:t>Which of the following frequencies is within the General class portion of the 20-meter phone band?</a:t>
            </a:r>
          </a:p>
          <a:p>
            <a:r>
              <a:rPr lang="en-US" sz="1200" dirty="0"/>
              <a:t>A. 14005 kHz</a:t>
            </a:r>
          </a:p>
          <a:p>
            <a:r>
              <a:rPr lang="en-US" sz="1200" dirty="0"/>
              <a:t>B. 14105 kHz</a:t>
            </a:r>
          </a:p>
          <a:p>
            <a:r>
              <a:rPr lang="en-US" sz="1200" dirty="0"/>
              <a:t>C. 14305 kHz</a:t>
            </a:r>
          </a:p>
          <a:p>
            <a:r>
              <a:rPr lang="en-US" sz="1200" dirty="0"/>
              <a:t>D. 14405 kHz out of band</a:t>
            </a:r>
          </a:p>
          <a:p>
            <a:r>
              <a:rPr lang="en-US" sz="1200" dirty="0"/>
              <a:t>~~</a:t>
            </a:r>
          </a:p>
          <a:p>
            <a:r>
              <a:rPr lang="en-US" sz="1200" dirty="0"/>
              <a:t>G1A08 (C) [97.301(d)]  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en-US" sz="1200" baseline="30000" dirty="0">
                <a:solidFill>
                  <a:srgbClr val="FF0000"/>
                </a:solidFill>
              </a:rPr>
              <a:t>nd</a:t>
            </a:r>
            <a:r>
              <a:rPr lang="en-US" sz="12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200" dirty="0"/>
              <a:t>Which of the following frequencies is within the General class portion of the 80-meter band?</a:t>
            </a:r>
          </a:p>
          <a:p>
            <a:r>
              <a:rPr lang="en-US" sz="1200" dirty="0"/>
              <a:t>A. 1855 kHz</a:t>
            </a:r>
          </a:p>
          <a:p>
            <a:r>
              <a:rPr lang="en-US" sz="1200" dirty="0"/>
              <a:t>B. 2560 kHz</a:t>
            </a:r>
          </a:p>
          <a:p>
            <a:r>
              <a:rPr lang="en-US" sz="1200" dirty="0"/>
              <a:t>C. 3560 kHz</a:t>
            </a:r>
          </a:p>
          <a:p>
            <a:r>
              <a:rPr lang="en-US" sz="1200" dirty="0"/>
              <a:t>D. 3650 kHz out of band</a:t>
            </a:r>
          </a:p>
          <a:p>
            <a:r>
              <a:rPr lang="en-US" sz="1200" dirty="0"/>
              <a:t>~~</a:t>
            </a:r>
          </a:p>
          <a:p>
            <a:r>
              <a:rPr lang="en-US" sz="1200" dirty="0"/>
              <a:t>G1A09 (C) [97.301(d)]  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en-US" sz="1200" baseline="30000" dirty="0">
                <a:solidFill>
                  <a:srgbClr val="FF0000"/>
                </a:solidFill>
              </a:rPr>
              <a:t>nd</a:t>
            </a:r>
            <a:r>
              <a:rPr lang="en-US" sz="12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200" dirty="0"/>
              <a:t>Which of the following frequencies is within the General class portion of the 15-meter band?</a:t>
            </a:r>
          </a:p>
          <a:p>
            <a:r>
              <a:rPr lang="en-US" sz="1200" dirty="0"/>
              <a:t>A. 14250 kHz</a:t>
            </a:r>
          </a:p>
          <a:p>
            <a:r>
              <a:rPr lang="en-US" sz="1200" dirty="0"/>
              <a:t>B. 18155 kHz</a:t>
            </a:r>
          </a:p>
          <a:p>
            <a:r>
              <a:rPr lang="en-US" sz="1200" dirty="0"/>
              <a:t>C. 21300 kHz</a:t>
            </a:r>
          </a:p>
          <a:p>
            <a:r>
              <a:rPr lang="en-US" sz="1200" dirty="0"/>
              <a:t>D. 24900 kHz</a:t>
            </a:r>
          </a:p>
          <a:p>
            <a:r>
              <a:rPr lang="en-US" sz="1200" dirty="0"/>
              <a:t>~~</a:t>
            </a:r>
          </a:p>
          <a:p>
            <a:r>
              <a:rPr lang="en-US" sz="1200" dirty="0"/>
              <a:t>G1A10 (D) [97.301(d)]</a:t>
            </a:r>
          </a:p>
          <a:p>
            <a:r>
              <a:rPr lang="en-US" sz="1200" dirty="0"/>
              <a:t>Which of the following frequencies is available to a control operator holding a General class license?</a:t>
            </a:r>
          </a:p>
          <a:p>
            <a:r>
              <a:rPr lang="en-US" sz="1200" dirty="0"/>
              <a:t>A. 28.020 MHz</a:t>
            </a:r>
          </a:p>
          <a:p>
            <a:r>
              <a:rPr lang="en-US" sz="1200" dirty="0"/>
              <a:t>B. 28.350 MHz</a:t>
            </a:r>
          </a:p>
          <a:p>
            <a:r>
              <a:rPr lang="en-US" sz="1200" dirty="0"/>
              <a:t>C. 28.550 MHz</a:t>
            </a:r>
          </a:p>
          <a:p>
            <a:r>
              <a:rPr lang="en-US" sz="1200" dirty="0"/>
              <a:t>D. </a:t>
            </a:r>
            <a:r>
              <a:rPr lang="en-US" sz="1200" dirty="0">
                <a:solidFill>
                  <a:srgbClr val="FF0000"/>
                </a:solidFill>
              </a:rPr>
              <a:t>All these choices are correct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32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Courteous Operating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688068"/>
            <a:ext cx="7620000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  </a:t>
            </a:r>
            <a:r>
              <a:rPr lang="en-US" dirty="0"/>
              <a:t>Always listen before transmitting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 Ask if the frequency is clear before calling CQ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CW, send “</a:t>
            </a:r>
            <a:r>
              <a:rPr lang="en-US" dirty="0">
                <a:solidFill>
                  <a:srgbClr val="FFFF00"/>
                </a:solidFill>
              </a:rPr>
              <a:t>QRL</a:t>
            </a:r>
            <a:r>
              <a:rPr lang="en-US" dirty="0"/>
              <a:t> de” followed by your Call </a:t>
            </a:r>
            <a:r>
              <a:rPr lang="en-US" sz="1400" dirty="0">
                <a:solidFill>
                  <a:srgbClr val="00E400"/>
                </a:solidFill>
              </a:rPr>
              <a:t>G2B06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Break in by giving your </a:t>
            </a:r>
            <a:r>
              <a:rPr lang="en-US" u="sng" dirty="0"/>
              <a:t>Call </a:t>
            </a:r>
            <a:r>
              <a:rPr lang="en-US" dirty="0"/>
              <a:t>at a break in transmissions </a:t>
            </a:r>
            <a:r>
              <a:rPr lang="en-US" sz="1400" dirty="0">
                <a:solidFill>
                  <a:srgbClr val="00E400"/>
                </a:solidFill>
              </a:rPr>
              <a:t>G2A08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When selecting a frequency, leave an appropriate distance from adjacent transmissions.  </a:t>
            </a:r>
            <a:r>
              <a:rPr lang="en-US" dirty="0">
                <a:solidFill>
                  <a:srgbClr val="FF6600"/>
                </a:solidFill>
              </a:rPr>
              <a:t>Remember mode bandwidth. </a:t>
            </a:r>
            <a:r>
              <a:rPr lang="en-US" sz="1400" dirty="0">
                <a:solidFill>
                  <a:srgbClr val="00E400"/>
                </a:solidFill>
              </a:rPr>
              <a:t>G2B04 G2B05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dirty="0"/>
              <a:t> Space 		CW 150 to 500 Hz</a:t>
            </a:r>
          </a:p>
          <a:p>
            <a:pPr lvl="4">
              <a:buClr>
                <a:srgbClr val="FF0000"/>
              </a:buClr>
            </a:pPr>
            <a:r>
              <a:rPr lang="en-US" dirty="0"/>
              <a:t>SSB Approximately 3 kHz</a:t>
            </a:r>
          </a:p>
          <a:p>
            <a:pPr lvl="4">
              <a:buClr>
                <a:srgbClr val="FF0000"/>
              </a:buClr>
            </a:pPr>
            <a:r>
              <a:rPr lang="en-US" dirty="0"/>
              <a:t>170 Hz RTTY 250 to 500 Hz</a:t>
            </a:r>
          </a:p>
          <a:p>
            <a:pPr lvl="4"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Use the recommended voluntary band plan  </a:t>
            </a:r>
            <a:r>
              <a:rPr lang="en-US" sz="1400" dirty="0">
                <a:solidFill>
                  <a:srgbClr val="00E400"/>
                </a:solidFill>
              </a:rPr>
              <a:t>G2B07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No individual or net has an assigned frequency.</a:t>
            </a:r>
          </a:p>
          <a:p>
            <a:pPr>
              <a:buClr>
                <a:srgbClr val="FF0000"/>
              </a:buClr>
            </a:pPr>
            <a:r>
              <a:rPr lang="en-US" dirty="0"/>
              <a:t>		But be courteous to all users, and be flexible. </a:t>
            </a:r>
            <a:r>
              <a:rPr lang="en-US" sz="1400" dirty="0">
                <a:solidFill>
                  <a:srgbClr val="00E400"/>
                </a:solidFill>
              </a:rPr>
              <a:t>G2B01</a:t>
            </a:r>
          </a:p>
          <a:p>
            <a:pPr lvl="4">
              <a:buClr>
                <a:srgbClr val="FF0000"/>
              </a:buClr>
            </a:pPr>
            <a:endParaRPr lang="en-US" dirty="0"/>
          </a:p>
          <a:p>
            <a:pPr lvl="4">
              <a:buClr>
                <a:srgbClr val="FF0000"/>
              </a:buClr>
            </a:pPr>
            <a:endParaRPr lang="en-US" dirty="0"/>
          </a:p>
          <a:p>
            <a:pPr lvl="4">
              <a:buClr>
                <a:srgbClr val="FF0000"/>
              </a:buClr>
            </a:pPr>
            <a:endParaRPr lang="en-US" dirty="0"/>
          </a:p>
          <a:p>
            <a:pPr lvl="4">
              <a:buClr>
                <a:srgbClr val="FF0000"/>
              </a:buClr>
            </a:pPr>
            <a:endParaRPr lang="en-US" dirty="0"/>
          </a:p>
          <a:p>
            <a:pPr lvl="4">
              <a:buClr>
                <a:srgbClr val="FF0000"/>
              </a:buClr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048306"/>
            <a:ext cx="232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Play nice with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Book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6794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 a Log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Although not required by the FCC</a:t>
            </a:r>
          </a:p>
          <a:p>
            <a:endParaRPr lang="en-US" dirty="0"/>
          </a:p>
          <a:p>
            <a:r>
              <a:rPr lang="en-US" dirty="0"/>
              <a:t>	It helps with a reply if the FCC requests information  </a:t>
            </a:r>
            <a:r>
              <a:rPr lang="en-US" dirty="0">
                <a:solidFill>
                  <a:srgbClr val="00E400"/>
                </a:solidFill>
              </a:rPr>
              <a:t>G2D08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962400"/>
            <a:ext cx="27267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should be in a log?</a:t>
            </a:r>
          </a:p>
          <a:p>
            <a:endParaRPr lang="en-US" dirty="0"/>
          </a:p>
          <a:p>
            <a:r>
              <a:rPr lang="en-US" dirty="0"/>
              <a:t>	Date</a:t>
            </a:r>
          </a:p>
          <a:p>
            <a:r>
              <a:rPr lang="en-US" dirty="0"/>
              <a:t>	Time</a:t>
            </a:r>
          </a:p>
          <a:p>
            <a:r>
              <a:rPr lang="en-US" dirty="0"/>
              <a:t>	Call</a:t>
            </a:r>
          </a:p>
          <a:p>
            <a:r>
              <a:rPr lang="en-US" dirty="0"/>
              <a:t>	Frequency</a:t>
            </a:r>
          </a:p>
          <a:p>
            <a:r>
              <a:rPr lang="en-US" dirty="0"/>
              <a:t>	Signal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is a good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11868"/>
            <a:ext cx="357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Logs are not required by the FCC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297668"/>
            <a:ext cx="14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WHY LOG?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2667000"/>
            <a:ext cx="4930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Needed for awards and contests.</a:t>
            </a:r>
          </a:p>
          <a:p>
            <a:endParaRPr lang="en-US" dirty="0"/>
          </a:p>
          <a:p>
            <a:r>
              <a:rPr lang="en-US" dirty="0"/>
              <a:t>A written record to remember special contacts.</a:t>
            </a:r>
          </a:p>
          <a:p>
            <a:endParaRPr lang="en-US" dirty="0"/>
          </a:p>
          <a:p>
            <a:r>
              <a:rPr lang="en-US" dirty="0"/>
              <a:t>Aides in RFI investigations.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4296728"/>
          <a:ext cx="58785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ocument" r:id="rId3" imgW="9753600" imgH="6743700" progId="Word.Document.12">
                  <p:link updateAutomatic="1"/>
                </p:oleObj>
              </mc:Choice>
              <mc:Fallback>
                <p:oleObj name="Document" r:id="rId3" imgW="9753600" imgH="67437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96728"/>
                        <a:ext cx="58785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QRZ.com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65110"/>
            <a:ext cx="8806353" cy="49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dirty="0"/>
              <a:t>Why Upgrade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2992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</a:t>
            </a:r>
            <a:r>
              <a:rPr lang="en-US" dirty="0" err="1"/>
              <a:t>Interfance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92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QRM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2057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QRN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1" y="2971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change as band conditions change.</a:t>
            </a:r>
          </a:p>
          <a:p>
            <a:endParaRPr lang="en-US" dirty="0"/>
          </a:p>
          <a:p>
            <a:r>
              <a:rPr lang="en-US" dirty="0"/>
              <a:t>Attempt to resolve the interference problem with the other stations in a mutually acceptable manner  </a:t>
            </a:r>
            <a:r>
              <a:rPr lang="en-US" dirty="0">
                <a:solidFill>
                  <a:srgbClr val="00E400"/>
                </a:solidFill>
              </a:rPr>
              <a:t>G2B03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/>
              <a:t>Dual VFO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4953000"/>
            <a:ext cx="203327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Working split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794266"/>
            <a:ext cx="993181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VFO</a:t>
            </a:r>
            <a:r>
              <a:rPr lang="en-US" dirty="0"/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1233" y="794266"/>
            <a:ext cx="105088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VFO 2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058194"/>
            <a:ext cx="7620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6781" y="2743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28.300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1778" y="2743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28.305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276600" y="228600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05400" y="2286794"/>
            <a:ext cx="457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317" y="3590804"/>
            <a:ext cx="7781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  <a:buFont typeface="Wingdings" charset="2"/>
              <a:buChar char="§"/>
            </a:pPr>
            <a:r>
              <a:rPr lang="en-US" dirty="0"/>
              <a:t> To permit monitoring of two frequencies </a:t>
            </a:r>
            <a:r>
              <a:rPr lang="en-US" sz="1400" dirty="0">
                <a:solidFill>
                  <a:srgbClr val="00E400"/>
                </a:solidFill>
              </a:rPr>
              <a:t>G4A12</a:t>
            </a:r>
          </a:p>
          <a:p>
            <a:endParaRPr lang="en-US" dirty="0"/>
          </a:p>
          <a:p>
            <a:endParaRPr lang="en-US" dirty="0"/>
          </a:p>
          <a:p>
            <a:pPr>
              <a:buClr>
                <a:srgbClr val="FFFF00"/>
              </a:buClr>
              <a:buFont typeface="Wingdings" charset="2"/>
              <a:buChar char="§"/>
            </a:pPr>
            <a:r>
              <a:rPr lang="en-US" dirty="0"/>
              <a:t> The transceiver is set to different transmit and receive frequencies </a:t>
            </a:r>
            <a:r>
              <a:rPr lang="en-US" sz="1400" dirty="0">
                <a:solidFill>
                  <a:srgbClr val="00E400"/>
                </a:solidFill>
              </a:rPr>
              <a:t>G4A03</a:t>
            </a:r>
            <a:r>
              <a:rPr lang="en-US" dirty="0">
                <a:solidFill>
                  <a:srgbClr val="00E400"/>
                </a:solidFill>
              </a:rPr>
              <a:t> </a:t>
            </a:r>
            <a:r>
              <a:rPr lang="en-US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48805" y="1617702"/>
            <a:ext cx="2869469" cy="398421"/>
            <a:chOff x="2948805" y="1617702"/>
            <a:chExt cx="2869469" cy="398421"/>
          </a:xfrm>
        </p:grpSpPr>
        <p:sp>
          <p:nvSpPr>
            <p:cNvPr id="9" name="TextBox 8"/>
            <p:cNvSpPr txBox="1"/>
            <p:nvPr/>
          </p:nvSpPr>
          <p:spPr>
            <a:xfrm>
              <a:off x="2948805" y="1617702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Transmit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8137" y="1646791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Receive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Bandwidth Bandwidth Bandwidth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113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CW  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676400"/>
            <a:ext cx="112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SSB  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676400"/>
            <a:ext cx="11332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150 Hz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1676400"/>
            <a:ext cx="99663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 kHz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505200"/>
            <a:ext cx="7391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191000" y="3810000"/>
            <a:ext cx="6096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4574" y="4267200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7.175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07388" y="4788932"/>
            <a:ext cx="151606" cy="686594"/>
            <a:chOff x="6533074" y="4342606"/>
            <a:chExt cx="151606" cy="686594"/>
          </a:xfrm>
        </p:grpSpPr>
        <p:sp>
          <p:nvSpPr>
            <p:cNvPr id="11" name="Rectangle 10"/>
            <p:cNvSpPr/>
            <p:nvPr/>
          </p:nvSpPr>
          <p:spPr>
            <a:xfrm>
              <a:off x="6533074" y="4342606"/>
              <a:ext cx="151606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 flipH="1">
              <a:off x="6190968" y="4685506"/>
              <a:ext cx="6858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645024" y="25146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3kHz above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234388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>
                <a:solidFill>
                  <a:srgbClr val="00E400"/>
                </a:solidFill>
              </a:rPr>
              <a:t>G4D10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006" y="5638800"/>
            <a:ext cx="7391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47678" y="62484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14.350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8151812" y="5942806"/>
            <a:ext cx="6096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60933" y="446353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kHz below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98" y="4788932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G4D11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493418" y="2743994"/>
            <a:ext cx="151606" cy="685800"/>
            <a:chOff x="4493418" y="2743994"/>
            <a:chExt cx="151606" cy="685800"/>
          </a:xfrm>
        </p:grpSpPr>
        <p:sp>
          <p:nvSpPr>
            <p:cNvPr id="29" name="Rectangle 28"/>
            <p:cNvSpPr/>
            <p:nvPr/>
          </p:nvSpPr>
          <p:spPr>
            <a:xfrm>
              <a:off x="4493418" y="2743994"/>
              <a:ext cx="151606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H="1">
              <a:off x="4301330" y="3086100"/>
              <a:ext cx="6858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6398" y="3701534"/>
            <a:ext cx="8580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Mtr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98" y="5879068"/>
            <a:ext cx="8580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Mtr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05443" y="3863369"/>
            <a:ext cx="6172994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close to the upper edge of the phone segment should your displayed carrier frequency be when using 3 kHz wide USB?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052151" y="1333271"/>
            <a:ext cx="4932874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close to the lower edge of the phone segment should your displayed carrier frequency be when using 3 kHz wide LSB?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6" grpId="0"/>
      <p:bldP spid="19" grpId="0"/>
      <p:bldP spid="26" grpId="0"/>
      <p:bldP spid="28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Bandwidth Bandwidth Bandwidth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113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CW  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676400"/>
            <a:ext cx="112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SSB  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676400"/>
            <a:ext cx="11332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150 Hz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1676400"/>
            <a:ext cx="99663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 kHz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505200"/>
            <a:ext cx="7391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191000" y="3810000"/>
            <a:ext cx="6096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4574" y="4267200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7.175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07388" y="4788932"/>
            <a:ext cx="151606" cy="686594"/>
            <a:chOff x="6533074" y="4342606"/>
            <a:chExt cx="151606" cy="686594"/>
          </a:xfrm>
        </p:grpSpPr>
        <p:sp>
          <p:nvSpPr>
            <p:cNvPr id="11" name="Rectangle 10"/>
            <p:cNvSpPr/>
            <p:nvPr/>
          </p:nvSpPr>
          <p:spPr>
            <a:xfrm>
              <a:off x="6533074" y="4342606"/>
              <a:ext cx="151606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 flipH="1">
              <a:off x="6190968" y="4685506"/>
              <a:ext cx="6858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645024" y="25146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7.178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234388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>
                <a:solidFill>
                  <a:srgbClr val="00E400"/>
                </a:solidFill>
              </a:rPr>
              <a:t>G4D08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006" y="5638800"/>
            <a:ext cx="7391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47678" y="62484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14.350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8151811" y="5920634"/>
            <a:ext cx="6096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60933" y="446353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kHz below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98" y="4788932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G4D09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493418" y="2743994"/>
            <a:ext cx="151606" cy="685800"/>
            <a:chOff x="4493418" y="2743994"/>
            <a:chExt cx="151606" cy="685800"/>
          </a:xfrm>
        </p:grpSpPr>
        <p:sp>
          <p:nvSpPr>
            <p:cNvPr id="29" name="Rectangle 28"/>
            <p:cNvSpPr/>
            <p:nvPr/>
          </p:nvSpPr>
          <p:spPr>
            <a:xfrm>
              <a:off x="4493418" y="2743994"/>
              <a:ext cx="151606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H="1">
              <a:off x="4301330" y="3086100"/>
              <a:ext cx="6858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6398" y="3701534"/>
            <a:ext cx="8580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Mtr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98" y="5879068"/>
            <a:ext cx="8580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Mtr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0364" y="4022853"/>
            <a:ext cx="617299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frequency range is occupied by a 3 kHz USB signal with the displayed carrier frequency set to 14.347 MHz?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48926" y="1516625"/>
            <a:ext cx="493287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frequency range is occupied by a 3 kHz LSB signal when the displayed carrier frequency is set to 7.178 MHz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205" y="5149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14.347</a:t>
            </a:r>
          </a:p>
        </p:txBody>
      </p:sp>
    </p:spTree>
    <p:extLst>
      <p:ext uri="{BB962C8B-B14F-4D97-AF65-F5344CB8AC3E}">
        <p14:creationId xmlns:p14="http://schemas.microsoft.com/office/powerpoint/2010/main" val="13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6" grpId="0"/>
      <p:bldP spid="19" grpId="0"/>
      <p:bldP spid="26" grpId="0"/>
      <p:bldP spid="28" grpId="0" animBg="1"/>
      <p:bldP spid="34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Operating </a:t>
            </a:r>
            <a:br>
              <a:rPr lang="en-US" dirty="0"/>
            </a:br>
            <a:r>
              <a:rPr lang="en-US" dirty="0"/>
              <a:t>CW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3622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3310" y="4142779"/>
            <a:ext cx="611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 a CQ at the speed not faster than it was sent  </a:t>
            </a:r>
            <a:r>
              <a:rPr lang="en-US" sz="1400" dirty="0">
                <a:solidFill>
                  <a:srgbClr val="00E400"/>
                </a:solidFill>
              </a:rPr>
              <a:t>G2C05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5985" y="1814413"/>
            <a:ext cx="542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Break in Keying (QSK)</a:t>
            </a:r>
          </a:p>
          <a:p>
            <a:r>
              <a:rPr lang="en-US" dirty="0"/>
              <a:t>	 can receive between code characters </a:t>
            </a:r>
            <a:r>
              <a:rPr lang="en-US" sz="1400" b="1" dirty="0">
                <a:solidFill>
                  <a:srgbClr val="00E400"/>
                </a:solidFill>
              </a:rPr>
              <a:t>G2C01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2922409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Straight key, Paddles, and </a:t>
            </a:r>
            <a:r>
              <a:rPr lang="en-US" dirty="0">
                <a:solidFill>
                  <a:srgbClr val="FFFF00"/>
                </a:solidFill>
              </a:rPr>
              <a:t>Electronic </a:t>
            </a:r>
            <a:r>
              <a:rPr lang="en-US" dirty="0" err="1">
                <a:solidFill>
                  <a:srgbClr val="FFFF00"/>
                </a:solidFill>
              </a:rPr>
              <a:t>Keyers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used to send a series of dots and dashes </a:t>
            </a:r>
            <a:r>
              <a:rPr lang="en-US" sz="1400" dirty="0">
                <a:solidFill>
                  <a:srgbClr val="00E400"/>
                </a:solidFill>
              </a:rPr>
              <a:t>G4A10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3310" y="4857972"/>
            <a:ext cx="593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Beat </a:t>
            </a:r>
            <a:r>
              <a:rPr lang="mr-IN" dirty="0"/>
              <a:t>–</a:t>
            </a:r>
            <a:r>
              <a:rPr lang="en-US" dirty="0"/>
              <a:t> Match transmit freq. to received freq.  </a:t>
            </a:r>
            <a:r>
              <a:rPr lang="en-US" dirty="0">
                <a:solidFill>
                  <a:srgbClr val="00E400"/>
                </a:solidFill>
              </a:rPr>
              <a:t>G2C06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6237" y="937015"/>
            <a:ext cx="17876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G2C01 </a:t>
            </a:r>
            <a:r>
              <a:rPr lang="mr-IN" dirty="0"/>
              <a:t>–</a:t>
            </a:r>
            <a:r>
              <a:rPr lang="en-US" dirty="0"/>
              <a:t> G2C11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3310" y="5715000"/>
            <a:ext cx="7016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Restrictions of Q signals and Pro-signs</a:t>
            </a:r>
          </a:p>
          <a:p>
            <a:r>
              <a:rPr lang="en-US" dirty="0"/>
              <a:t>They may be used if they do not obscure the meaning of a message</a:t>
            </a:r>
          </a:p>
          <a:p>
            <a:r>
              <a:rPr lang="en-US" dirty="0">
                <a:solidFill>
                  <a:srgbClr val="00E400"/>
                </a:solidFill>
              </a:rPr>
              <a:t>G1B07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3622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8788" y="5195251"/>
            <a:ext cx="312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 Signs</a:t>
            </a:r>
          </a:p>
          <a:p>
            <a:r>
              <a:rPr lang="en-US" dirty="0"/>
              <a:t>		DE, BT,  SK, </a:t>
            </a:r>
            <a:r>
              <a:rPr lang="en-US" dirty="0">
                <a:solidFill>
                  <a:srgbClr val="FFFF00"/>
                </a:solidFill>
              </a:rPr>
              <a:t>KN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870" y="2362200"/>
            <a:ext cx="618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 Signals</a:t>
            </a:r>
          </a:p>
          <a:p>
            <a:r>
              <a:rPr lang="en-US" dirty="0"/>
              <a:t>		QSO, </a:t>
            </a:r>
            <a:r>
              <a:rPr lang="en-US" dirty="0">
                <a:solidFill>
                  <a:srgbClr val="FFFF00"/>
                </a:solidFill>
              </a:rPr>
              <a:t>QRS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QRQ</a:t>
            </a:r>
            <a:r>
              <a:rPr lang="en-US" dirty="0"/>
              <a:t>, QSY, </a:t>
            </a:r>
            <a:r>
              <a:rPr lang="en-US" dirty="0">
                <a:solidFill>
                  <a:srgbClr val="FFFF00"/>
                </a:solidFill>
              </a:rPr>
              <a:t>QSL</a:t>
            </a:r>
            <a:r>
              <a:rPr lang="en-US" dirty="0"/>
              <a:t>, QRT, </a:t>
            </a:r>
            <a:r>
              <a:rPr lang="en-US" dirty="0">
                <a:solidFill>
                  <a:srgbClr val="FFFF00"/>
                </a:solidFill>
              </a:rPr>
              <a:t>QRV QRL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473" y="1300242"/>
            <a:ext cx="673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Abbreviate</a:t>
            </a:r>
          </a:p>
          <a:p>
            <a:r>
              <a:rPr lang="en-US" dirty="0"/>
              <a:t>		WX, GE, TNX, K, R, CL, </a:t>
            </a:r>
            <a:r>
              <a:rPr lang="en-US" dirty="0">
                <a:solidFill>
                  <a:srgbClr val="FFFF00"/>
                </a:solidFill>
              </a:rPr>
              <a:t>[</a:t>
            </a:r>
            <a:r>
              <a:rPr lang="en-US" dirty="0"/>
              <a:t>RST </a:t>
            </a:r>
            <a:r>
              <a:rPr lang="en-US" dirty="0">
                <a:solidFill>
                  <a:srgbClr val="FFFF00"/>
                </a:solidFill>
              </a:rPr>
              <a:t> C ] </a:t>
            </a: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3071455"/>
            <a:ext cx="4325223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QRS	 	Send  Slower</a:t>
            </a:r>
          </a:p>
          <a:p>
            <a:r>
              <a:rPr lang="en-US" dirty="0"/>
              <a:t>QRL	Frequency in use</a:t>
            </a:r>
          </a:p>
          <a:p>
            <a:r>
              <a:rPr lang="en-US" dirty="0"/>
              <a:t>QSL		I acknowledge receipt</a:t>
            </a:r>
          </a:p>
          <a:p>
            <a:r>
              <a:rPr lang="en-US" dirty="0"/>
              <a:t>QRN	I am troubled by static</a:t>
            </a:r>
          </a:p>
          <a:p>
            <a:r>
              <a:rPr lang="en-US" dirty="0"/>
              <a:t>QRV	 I am ready to receive messages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934053"/>
            <a:ext cx="58592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KN		 Listening only for a specific station or stations</a:t>
            </a:r>
          </a:p>
          <a:p>
            <a:r>
              <a:rPr lang="en-US" dirty="0"/>
              <a:t>AR		End of formal message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2039034"/>
            <a:ext cx="26613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[</a:t>
            </a:r>
            <a:r>
              <a:rPr lang="en-US"/>
              <a:t>RST </a:t>
            </a:r>
            <a:r>
              <a:rPr lang="en-US">
                <a:solidFill>
                  <a:srgbClr val="FFFF00"/>
                </a:solidFill>
              </a:rPr>
              <a:t> C ] 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/>
              <a:t>Key Clicks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6237" y="937015"/>
            <a:ext cx="17876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G2C01 </a:t>
            </a:r>
            <a:r>
              <a:rPr lang="mr-IN" dirty="0"/>
              <a:t>–</a:t>
            </a:r>
            <a:r>
              <a:rPr lang="en-US" dirty="0"/>
              <a:t> G2C11</a:t>
            </a:r>
          </a:p>
        </p:txBody>
      </p:sp>
    </p:spTree>
    <p:extLst>
      <p:ext uri="{BB962C8B-B14F-4D97-AF65-F5344CB8AC3E}">
        <p14:creationId xmlns:p14="http://schemas.microsoft.com/office/powerpoint/2010/main" val="7324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 USB or LSB?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2766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32766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6124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038600" y="1994971"/>
            <a:ext cx="625092" cy="1073629"/>
            <a:chOff x="4038600" y="1994971"/>
            <a:chExt cx="625092" cy="1073629"/>
          </a:xfrm>
        </p:grpSpPr>
        <p:sp>
          <p:nvSpPr>
            <p:cNvPr id="8" name="Rectangle 7"/>
            <p:cNvSpPr/>
            <p:nvPr/>
          </p:nvSpPr>
          <p:spPr>
            <a:xfrm>
              <a:off x="4038600" y="1994971"/>
              <a:ext cx="62509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4122523" y="2533897"/>
              <a:ext cx="1066800" cy="26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10394" y="54102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3594" y="54102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3612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79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8346" y="5409406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637416" y="4164587"/>
            <a:ext cx="594108" cy="1067594"/>
            <a:chOff x="4637416" y="4164587"/>
            <a:chExt cx="594108" cy="1067594"/>
          </a:xfrm>
        </p:grpSpPr>
        <p:sp>
          <p:nvSpPr>
            <p:cNvPr id="17" name="Rectangle 16"/>
            <p:cNvSpPr/>
            <p:nvPr/>
          </p:nvSpPr>
          <p:spPr>
            <a:xfrm>
              <a:off x="4638652" y="4164587"/>
              <a:ext cx="59287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105252" y="4697545"/>
              <a:ext cx="1066800" cy="24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14600" y="1417638"/>
            <a:ext cx="88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G4A02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839205" y="2355251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405466" y="4477570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0" y="1624584"/>
            <a:ext cx="14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Carrier Frequency</a:t>
            </a: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4663692" y="1763084"/>
            <a:ext cx="289308" cy="238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86455" y="263284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8910" y="472965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6345" y="3508237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6345" y="556764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6303" y="207174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 or </a:t>
            </a:r>
            <a:r>
              <a:rPr lang="en-US"/>
              <a:t>eliminate unwanted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84115"/>
            <a:ext cx="79248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G4A02</a:t>
            </a:r>
            <a:r>
              <a:rPr lang="en-US" dirty="0"/>
              <a:t> (C)</a:t>
            </a:r>
          </a:p>
          <a:p>
            <a:r>
              <a:rPr lang="en-US" dirty="0"/>
              <a:t>What is one advantage of selecting the opposite, or “reverse,” sideband when receiving CW signals on a typical HF transceiver?</a:t>
            </a:r>
          </a:p>
          <a:p>
            <a:r>
              <a:rPr lang="en-US" dirty="0"/>
              <a:t>A. Interference from impulse noise will be eliminated</a:t>
            </a:r>
          </a:p>
          <a:p>
            <a:r>
              <a:rPr lang="en-US" dirty="0"/>
              <a:t>B. More stations can be accommodated within a given signal passband</a:t>
            </a:r>
          </a:p>
          <a:p>
            <a:r>
              <a:rPr lang="en-US" dirty="0"/>
              <a:t>C. It may be possible to reduce or eliminate interference from other signals</a:t>
            </a:r>
          </a:p>
          <a:p>
            <a:r>
              <a:rPr lang="en-US" dirty="0"/>
              <a:t>D. Accidental out-of-band operation can be prevented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Notch Filter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2766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32766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6124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038600" y="1994971"/>
            <a:ext cx="625092" cy="1073629"/>
            <a:chOff x="4038600" y="1994971"/>
            <a:chExt cx="625092" cy="1073629"/>
          </a:xfrm>
        </p:grpSpPr>
        <p:sp>
          <p:nvSpPr>
            <p:cNvPr id="8" name="Rectangle 7"/>
            <p:cNvSpPr/>
            <p:nvPr/>
          </p:nvSpPr>
          <p:spPr>
            <a:xfrm>
              <a:off x="4038600" y="1994971"/>
              <a:ext cx="62509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4122523" y="2533897"/>
              <a:ext cx="1066800" cy="26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10394" y="54102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3594" y="54102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3612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79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8346" y="5409406"/>
            <a:ext cx="152400" cy="685800"/>
          </a:xfrm>
          <a:prstGeom prst="rect">
            <a:avLst/>
          </a:prstGeom>
          <a:gradFill flip="none" rotWithShape="1">
            <a:gsLst>
              <a:gs pos="0">
                <a:srgbClr val="AF9738">
                  <a:tint val="66000"/>
                  <a:satMod val="160000"/>
                </a:srgbClr>
              </a:gs>
              <a:gs pos="50000">
                <a:srgbClr val="AF9738">
                  <a:tint val="44500"/>
                  <a:satMod val="160000"/>
                </a:srgbClr>
              </a:gs>
              <a:gs pos="100000">
                <a:srgbClr val="AF973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637416" y="4164587"/>
            <a:ext cx="594108" cy="1067594"/>
            <a:chOff x="4637416" y="4164587"/>
            <a:chExt cx="594108" cy="1067594"/>
          </a:xfrm>
        </p:grpSpPr>
        <p:sp>
          <p:nvSpPr>
            <p:cNvPr id="17" name="Rectangle 16"/>
            <p:cNvSpPr/>
            <p:nvPr/>
          </p:nvSpPr>
          <p:spPr>
            <a:xfrm>
              <a:off x="4638652" y="4164587"/>
              <a:ext cx="59287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105252" y="4697545"/>
              <a:ext cx="1066800" cy="24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14600" y="141763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E400"/>
                </a:solidFill>
              </a:rPr>
              <a:t>G4A01</a:t>
            </a:r>
            <a:endParaRPr lang="en-US" dirty="0">
              <a:solidFill>
                <a:srgbClr val="00E4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839205" y="2355251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405466" y="4477570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0" y="1624584"/>
            <a:ext cx="14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Carrier Frequency</a:t>
            </a: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4663692" y="1763084"/>
            <a:ext cx="289308" cy="238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86455" y="263284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8910" y="472965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6345" y="3508237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6345" y="556764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473" y="556764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Notch filter 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104" y="2164717"/>
            <a:ext cx="3347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 reduce interference from carriers in the receiver passband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462082"/>
            <a:ext cx="7691529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G4A01 (B)</a:t>
            </a:r>
          </a:p>
          <a:p>
            <a:r>
              <a:rPr lang="en-US" dirty="0"/>
              <a:t>What is the purpose of the “notch filter” found on many HF transceivers?</a:t>
            </a:r>
          </a:p>
          <a:p>
            <a:r>
              <a:rPr lang="en-US" dirty="0"/>
              <a:t>A. To restrict the transmitter voice bandwidth</a:t>
            </a:r>
          </a:p>
          <a:p>
            <a:r>
              <a:rPr lang="en-US" dirty="0"/>
              <a:t>B. To reduce interference from carriers in the receiver passband</a:t>
            </a:r>
          </a:p>
          <a:p>
            <a:r>
              <a:rPr lang="en-US" dirty="0"/>
              <a:t>C. To eliminate receiver interference from impulse noise sources</a:t>
            </a:r>
          </a:p>
          <a:p>
            <a:r>
              <a:rPr lang="en-US" dirty="0"/>
              <a:t>D. To enhance the reception of a specific frequency on a crowded band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057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</a:t>
            </a:r>
            <a:r>
              <a:rPr lang="en-US" dirty="0">
                <a:solidFill>
                  <a:srgbClr val="FF6600"/>
                </a:solidFill>
              </a:rPr>
              <a:t>Protocol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505200"/>
            <a:ext cx="279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</a:t>
            </a:r>
            <a:r>
              <a:rPr lang="en-US" dirty="0">
                <a:solidFill>
                  <a:srgbClr val="FF6600"/>
                </a:solidFill>
              </a:rPr>
              <a:t>Method of modulation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2267" y="2482334"/>
            <a:ext cx="4125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directions for the particular mode.  </a:t>
            </a:r>
          </a:p>
          <a:p>
            <a:r>
              <a:rPr lang="en-US" dirty="0"/>
              <a:t>How the information is coded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0867" y="4082534"/>
            <a:ext cx="782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</a:t>
            </a:r>
          </a:p>
          <a:p>
            <a:r>
              <a:rPr lang="en-US" dirty="0"/>
              <a:t>SSB</a:t>
            </a:r>
          </a:p>
          <a:p>
            <a:r>
              <a:rPr lang="en-US" dirty="0"/>
              <a:t>AFSK</a:t>
            </a:r>
          </a:p>
          <a:p>
            <a:r>
              <a:rPr lang="en-US" dirty="0"/>
              <a:t>PSK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715000"/>
            <a:ext cx="592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modes are restricted to the CW/DATA sub band.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2078118"/>
            <a:ext cx="2105025" cy="1628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17646"/>
            <a:ext cx="6236244" cy="11211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Digital Modes Station Set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9865" y="2050804"/>
            <a:ext cx="43524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DE662D"/>
                </a:solidFill>
                <a:latin typeface="Cambria"/>
                <a:cs typeface="Cambria"/>
              </a:rPr>
              <a:t>The connection between the transceiver and computer</a:t>
            </a:r>
          </a:p>
          <a:p>
            <a:r>
              <a:rPr lang="en-US" sz="1350" dirty="0"/>
              <a:t>Receive audio, transmit audio, and push-to-talk (PTT) </a:t>
            </a:r>
            <a:endParaRPr lang="en-US" sz="135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4724653"/>
            <a:ext cx="5829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sound card provides audio to the radio's microphone input and converts received audio to digital form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1559" y="3421464"/>
            <a:ext cx="1257300" cy="514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Transceiver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9300" y="3421464"/>
            <a:ext cx="1257300" cy="514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Computer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0" y="2650652"/>
            <a:ext cx="1257300" cy="514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Soundcard </a:t>
            </a:r>
          </a:p>
          <a:p>
            <a:pPr algn="ctr"/>
            <a:r>
              <a:rPr lang="en-US" sz="1350" dirty="0"/>
              <a:t>interface</a:t>
            </a:r>
          </a:p>
        </p:txBody>
      </p:sp>
      <p:cxnSp>
        <p:nvCxnSpPr>
          <p:cNvPr id="8" name="Straight Arrow Connector 7"/>
          <p:cNvCxnSpPr>
            <a:endCxn id="11" idx="1"/>
          </p:cNvCxnSpPr>
          <p:nvPr/>
        </p:nvCxnSpPr>
        <p:spPr>
          <a:xfrm flipV="1">
            <a:off x="2768859" y="2907828"/>
            <a:ext cx="888741" cy="596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4914900" y="2907828"/>
            <a:ext cx="914400" cy="596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>
          <a:xfrm flipV="1">
            <a:off x="2768859" y="3678639"/>
            <a:ext cx="3060441" cy="28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71700" y="4343400"/>
            <a:ext cx="4400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2250" y="3935814"/>
            <a:ext cx="0" cy="407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79865" y="3935814"/>
            <a:ext cx="0" cy="407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14751" y="4319808"/>
            <a:ext cx="15568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Computer control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13490" y="3476060"/>
            <a:ext cx="16001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mbria" charset="0"/>
                <a:ea typeface="Cambria" charset="0"/>
                <a:cs typeface="Cambria" charset="0"/>
              </a:rPr>
              <a:t>Microphone of line input</a:t>
            </a:r>
            <a:endParaRPr lang="en-US" sz="900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7300" y="5441101"/>
            <a:ext cx="7317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ea typeface="Cambria" charset="0"/>
                <a:cs typeface="Cambria" charset="0"/>
              </a:rPr>
              <a:t>Most modern transceivers have built in soundcards and usb connections to connect to the computer</a:t>
            </a:r>
          </a:p>
        </p:txBody>
      </p:sp>
    </p:spTree>
    <p:extLst>
      <p:ext uri="{BB962C8B-B14F-4D97-AF65-F5344CB8AC3E}">
        <p14:creationId xmlns:p14="http://schemas.microsoft.com/office/powerpoint/2010/main" val="2669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www.wednettraining.com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4539"/>
            <a:ext cx="7239000" cy="5204189"/>
          </a:xfrm>
        </p:spPr>
      </p:pic>
    </p:spTree>
    <p:extLst>
      <p:ext uri="{BB962C8B-B14F-4D97-AF65-F5344CB8AC3E}">
        <p14:creationId xmlns:p14="http://schemas.microsoft.com/office/powerpoint/2010/main" val="171470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digital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3" y="1417638"/>
            <a:ext cx="8338617" cy="39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/>
              <a:t>RTTY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Teletype</a:t>
            </a:r>
            <a:r>
              <a:rPr lang="en-US" dirty="0"/>
              <a:t>”</a:t>
            </a:r>
            <a:br>
              <a:rPr lang="en-US" dirty="0"/>
            </a:br>
            <a:r>
              <a:rPr lang="en-US" sz="2667" dirty="0"/>
              <a:t>Narrowband direct printing telegraphy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129135"/>
            <a:ext cx="207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Originated in 1930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289" y="2683133"/>
            <a:ext cx="55981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Protocol</a:t>
            </a:r>
          </a:p>
          <a:p>
            <a:r>
              <a:rPr lang="en-US" dirty="0"/>
              <a:t>		Uses the </a:t>
            </a:r>
            <a:r>
              <a:rPr lang="en-US" b="1" u="sng" dirty="0" err="1">
                <a:solidFill>
                  <a:srgbClr val="FFFF00"/>
                </a:solidFill>
              </a:rPr>
              <a:t>Baudot</a:t>
            </a:r>
            <a:r>
              <a:rPr lang="en-US" b="1" u="sng" dirty="0">
                <a:solidFill>
                  <a:srgbClr val="FFFF00"/>
                </a:solidFill>
              </a:rPr>
              <a:t> Code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Five bits </a:t>
            </a:r>
            <a:r>
              <a:rPr lang="en-US" dirty="0"/>
              <a:t>+ start and stop</a:t>
            </a:r>
          </a:p>
          <a:p>
            <a:r>
              <a:rPr lang="en-US" dirty="0"/>
              <a:t>		FIGS and LTRS</a:t>
            </a:r>
          </a:p>
          <a:p>
            <a:r>
              <a:rPr lang="en-US" dirty="0"/>
              <a:t>		Mark bit = 1</a:t>
            </a:r>
          </a:p>
          <a:p>
            <a:r>
              <a:rPr lang="en-US" dirty="0"/>
              <a:t>		Space bit = 0</a:t>
            </a:r>
          </a:p>
          <a:p>
            <a:r>
              <a:rPr lang="en-US" dirty="0">
                <a:solidFill>
                  <a:srgbClr val="00E400"/>
                </a:solidFill>
              </a:rPr>
              <a:t>G2E06</a:t>
            </a:r>
            <a:r>
              <a:rPr lang="en-US" dirty="0">
                <a:solidFill>
                  <a:srgbClr val="FFFF00"/>
                </a:solidFill>
              </a:rPr>
              <a:t>	Shift between mark and space = 170 Hz</a:t>
            </a:r>
          </a:p>
          <a:p>
            <a:r>
              <a:rPr lang="en-US" dirty="0"/>
              <a:t>		On HF 45 bauds or 60 WPM most common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99145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/>
              <a:t>		AFSK</a:t>
            </a:r>
          </a:p>
          <a:p>
            <a:r>
              <a:rPr lang="en-US" dirty="0"/>
              <a:t>		Via </a:t>
            </a:r>
            <a:r>
              <a:rPr lang="en-US" dirty="0">
                <a:solidFill>
                  <a:srgbClr val="FFFF00"/>
                </a:solidFill>
              </a:rPr>
              <a:t>LSB  </a:t>
            </a:r>
            <a:r>
              <a:rPr lang="en-US" dirty="0">
                <a:solidFill>
                  <a:srgbClr val="00E400"/>
                </a:solidFill>
              </a:rPr>
              <a:t>G2E01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6216134"/>
            <a:ext cx="262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Popular in all HF bands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694" y="1981200"/>
            <a:ext cx="3452241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661" y="3091934"/>
            <a:ext cx="87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G8C04</a:t>
            </a:r>
          </a:p>
        </p:txBody>
      </p:sp>
      <p:pic>
        <p:nvPicPr>
          <p:cNvPr id="11" name="rtty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4600" y="914400"/>
            <a:ext cx="320675" cy="320675"/>
          </a:xfrm>
          <a:prstGeom prst="rect">
            <a:avLst/>
          </a:prstGeom>
        </p:spPr>
      </p:pic>
      <p:pic>
        <p:nvPicPr>
          <p:cNvPr id="9" name="qso-rtty45-cq-ru3amo-19072015-1723z14084-7khz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677727"/>
            <a:ext cx="8393067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G2E01 (D)</a:t>
            </a:r>
          </a:p>
          <a:p>
            <a:r>
              <a:rPr lang="en-US" dirty="0"/>
              <a:t>Which mode is normally used when sending RTTY signals via AFSK with an SSB transmitter?</a:t>
            </a:r>
          </a:p>
          <a:p>
            <a:r>
              <a:rPr lang="en-US" dirty="0"/>
              <a:t>A. USB</a:t>
            </a:r>
          </a:p>
          <a:p>
            <a:r>
              <a:rPr lang="en-US" dirty="0"/>
              <a:t>B. DSB</a:t>
            </a:r>
          </a:p>
          <a:p>
            <a:r>
              <a:rPr lang="en-US" dirty="0"/>
              <a:t>C. CW</a:t>
            </a:r>
          </a:p>
          <a:p>
            <a:r>
              <a:rPr lang="en-US" dirty="0"/>
              <a:t>D. LSB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3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 build="allAtOnce"/>
      <p:bldP spid="7" grpId="0"/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PACTOR</a:t>
            </a:r>
            <a:br>
              <a:rPr lang="en-US" dirty="0"/>
            </a:br>
            <a:r>
              <a:rPr lang="en-US" dirty="0" err="1"/>
              <a:t>PACet</a:t>
            </a:r>
            <a:r>
              <a:rPr lang="en-US" dirty="0"/>
              <a:t> Teletype Over Radio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796534"/>
            <a:ext cx="7198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 over RTTY with the </a:t>
            </a:r>
            <a:r>
              <a:rPr lang="en-US" dirty="0">
                <a:solidFill>
                  <a:srgbClr val="FFFF00"/>
                </a:solidFill>
              </a:rPr>
              <a:t>ability to detect and correct errors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Three versions:  PACTOR I,  PACTOR II  PACTOR 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459" y="5185005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/>
              <a:t>		FSK and PSK used in PACTOR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813" y="5772457"/>
            <a:ext cx="7045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common on HF for exchanging large amounts of information.</a:t>
            </a:r>
          </a:p>
          <a:p>
            <a:r>
              <a:rPr lang="en-US" dirty="0"/>
              <a:t>Used in </a:t>
            </a:r>
            <a:r>
              <a:rPr lang="en-US" dirty="0" err="1"/>
              <a:t>Winlink</a:t>
            </a:r>
            <a:r>
              <a:rPr lang="en-US" dirty="0"/>
              <a:t> email.  </a:t>
            </a:r>
            <a:r>
              <a:rPr lang="en-US" dirty="0" err="1"/>
              <a:t>www.winlink.com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1068" y="4003596"/>
            <a:ext cx="686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NAK </a:t>
            </a:r>
            <a:r>
              <a:rPr lang="en-US" dirty="0"/>
              <a:t>response from receive station </a:t>
            </a:r>
            <a:r>
              <a:rPr lang="en-US" dirty="0">
                <a:solidFill>
                  <a:srgbClr val="FFFF00"/>
                </a:solidFill>
              </a:rPr>
              <a:t>=  Requesting re-transmission</a:t>
            </a:r>
          </a:p>
        </p:txBody>
      </p:sp>
      <p:pic>
        <p:nvPicPr>
          <p:cNvPr id="8" name="pactor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457200"/>
            <a:ext cx="282575" cy="28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218765"/>
            <a:ext cx="767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Operation</a:t>
            </a:r>
          </a:p>
          <a:p>
            <a:r>
              <a:rPr lang="en-US" dirty="0"/>
              <a:t>	Any signals or modes can interfere with PACTOR or WINOR  </a:t>
            </a:r>
            <a:r>
              <a:rPr lang="en-US" dirty="0">
                <a:solidFill>
                  <a:srgbClr val="00E400"/>
                </a:solidFill>
              </a:rPr>
              <a:t>G2E03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4470737"/>
            <a:ext cx="681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Re-Tries……Timeouts…….Pauses…….Failure to connect.  </a:t>
            </a:r>
            <a:r>
              <a:rPr lang="en-US" dirty="0">
                <a:solidFill>
                  <a:srgbClr val="00E400"/>
                </a:solidFill>
              </a:rPr>
              <a:t>G2E03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2863334"/>
            <a:ext cx="37257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Limited between two stations only</a:t>
            </a:r>
          </a:p>
          <a:p>
            <a:r>
              <a:rPr lang="en-US" dirty="0"/>
              <a:t>Can not join ongoing conversation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2863334"/>
            <a:ext cx="8480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G2E09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2517" y="4003596"/>
            <a:ext cx="87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G8C05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2853898"/>
            <a:ext cx="37257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Limited between two stations only</a:t>
            </a:r>
          </a:p>
          <a:p>
            <a:r>
              <a:rPr lang="en-US" dirty="0"/>
              <a:t>Can not join ongoing conversation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8902" y="4953289"/>
            <a:ext cx="531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 without connect to check for busy  </a:t>
            </a:r>
            <a:r>
              <a:rPr lang="en-US" dirty="0">
                <a:solidFill>
                  <a:srgbClr val="00E400"/>
                </a:solidFill>
              </a:rPr>
              <a:t>G2E02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1441" y="6361489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Bandwidth 2300 Hz.  </a:t>
            </a:r>
            <a:r>
              <a:rPr lang="en-US" dirty="0">
                <a:solidFill>
                  <a:srgbClr val="00AD00"/>
                </a:solidFill>
              </a:rPr>
              <a:t>G8B05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PSK31</a:t>
            </a:r>
            <a:br>
              <a:rPr lang="en-US" dirty="0"/>
            </a:br>
            <a:r>
              <a:rPr lang="en-US" dirty="0"/>
              <a:t>Phase Shift Keying  31 baud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58416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Protocol</a:t>
            </a:r>
          </a:p>
          <a:p>
            <a:r>
              <a:rPr lang="en-US" dirty="0">
                <a:solidFill>
                  <a:srgbClr val="FFFF00"/>
                </a:solidFill>
              </a:rPr>
              <a:t>		Uses a variable length code 5, 7, or 8 bits</a:t>
            </a:r>
          </a:p>
          <a:p>
            <a:r>
              <a:rPr lang="en-US" dirty="0"/>
              <a:t>		Shorter code for common characters</a:t>
            </a:r>
          </a:p>
          <a:p>
            <a:r>
              <a:rPr lang="en-US" dirty="0"/>
              <a:t>		Upper case letters use longer </a:t>
            </a:r>
            <a:r>
              <a:rPr lang="en-US" dirty="0" err="1"/>
              <a:t>Varicode</a:t>
            </a:r>
            <a:r>
              <a:rPr lang="en-US" dirty="0"/>
              <a:t>. </a:t>
            </a:r>
            <a:r>
              <a:rPr lang="en-US" dirty="0">
                <a:solidFill>
                  <a:srgbClr val="00E400"/>
                </a:solidFill>
              </a:rPr>
              <a:t>G8C08</a:t>
            </a:r>
          </a:p>
          <a:p>
            <a:r>
              <a:rPr lang="en-US" dirty="0"/>
              <a:t>		Called  </a:t>
            </a:r>
            <a:r>
              <a:rPr lang="en-US" b="1" u="sng" dirty="0" err="1">
                <a:solidFill>
                  <a:srgbClr val="FFFF00"/>
                </a:solidFill>
              </a:rPr>
              <a:t>Varicode</a:t>
            </a:r>
            <a:r>
              <a:rPr lang="en-US" b="1" u="sng" dirty="0">
                <a:solidFill>
                  <a:srgbClr val="FFFF00"/>
                </a:solidFill>
              </a:rPr>
              <a:t>  </a:t>
            </a:r>
            <a:r>
              <a:rPr lang="en-US" sz="1600" dirty="0">
                <a:solidFill>
                  <a:srgbClr val="00E400"/>
                </a:solidFill>
              </a:rPr>
              <a:t>G8C12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181600"/>
            <a:ext cx="3034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>
                <a:solidFill>
                  <a:srgbClr val="FF6600"/>
                </a:solidFill>
              </a:rPr>
              <a:t>		</a:t>
            </a:r>
            <a:r>
              <a:rPr lang="en-US" dirty="0"/>
              <a:t>Phase Shift Keying</a:t>
            </a:r>
          </a:p>
          <a:p>
            <a:r>
              <a:rPr lang="en-US" dirty="0"/>
              <a:t>		Via SSB</a:t>
            </a:r>
          </a:p>
          <a:p>
            <a:r>
              <a:rPr lang="en-US" dirty="0"/>
              <a:t>		Primarily USB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581834"/>
            <a:ext cx="2508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common on HF</a:t>
            </a:r>
          </a:p>
          <a:p>
            <a:r>
              <a:rPr lang="en-US" dirty="0"/>
              <a:t>Keyboard to Keyboard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733800"/>
            <a:ext cx="4045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Advantage</a:t>
            </a:r>
          </a:p>
          <a:p>
            <a:r>
              <a:rPr lang="en-US" dirty="0"/>
              <a:t>		Uses very narrow bandwidth</a:t>
            </a:r>
          </a:p>
          <a:p>
            <a:r>
              <a:rPr lang="en-US" dirty="0"/>
              <a:t>		Uses computer soundcard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82523" y="804990"/>
            <a:ext cx="2294677" cy="2014410"/>
            <a:chOff x="5782523" y="804990"/>
            <a:chExt cx="2294677" cy="2014410"/>
          </a:xfrm>
        </p:grpSpPr>
        <p:sp>
          <p:nvSpPr>
            <p:cNvPr id="7" name="Oval Callout 6"/>
            <p:cNvSpPr/>
            <p:nvPr/>
          </p:nvSpPr>
          <p:spPr>
            <a:xfrm>
              <a:off x="5782523" y="804990"/>
              <a:ext cx="914400" cy="612648"/>
            </a:xfrm>
            <a:prstGeom prst="wedgeEllipseCallout">
              <a:avLst>
                <a:gd name="adj1" fmla="val 146923"/>
                <a:gd name="adj2" fmla="val 229409"/>
              </a:avLst>
            </a:prstGeom>
            <a:gradFill flip="none" rotWithShape="1">
              <a:gsLst>
                <a:gs pos="0">
                  <a:schemeClr val="accent1">
                    <a:shade val="60000"/>
                    <a:alpha val="28000"/>
                  </a:schemeClr>
                </a:gs>
                <a:gs pos="33000">
                  <a:schemeClr val="accent1">
                    <a:tint val="86500"/>
                    <a:alpha val="28000"/>
                  </a:schemeClr>
                </a:gs>
                <a:gs pos="46750">
                  <a:schemeClr val="accent1">
                    <a:tint val="71000"/>
                    <a:satMod val="112000"/>
                    <a:alpha val="28000"/>
                  </a:schemeClr>
                </a:gs>
                <a:gs pos="53000">
                  <a:schemeClr val="accent1">
                    <a:tint val="71000"/>
                    <a:satMod val="112000"/>
                    <a:alpha val="28000"/>
                  </a:schemeClr>
                </a:gs>
                <a:gs pos="68000">
                  <a:schemeClr val="accent1">
                    <a:tint val="86000"/>
                    <a:alpha val="28000"/>
                  </a:schemeClr>
                </a:gs>
                <a:gs pos="100000">
                  <a:schemeClr val="accent1">
                    <a:shade val="60000"/>
                    <a:alpha val="28000"/>
                  </a:schemeClr>
                </a:gs>
              </a:gsLst>
              <a:lin ang="83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25116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E400"/>
                  </a:solidFill>
                </a:rPr>
                <a:t>G8C09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822" y="4025900"/>
            <a:ext cx="4032177" cy="2311400"/>
          </a:xfrm>
          <a:prstGeom prst="rect">
            <a:avLst/>
          </a:prstGeom>
        </p:spPr>
      </p:pic>
      <p:pic>
        <p:nvPicPr>
          <p:cNvPr id="15" name="psk3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86908" y="406528"/>
            <a:ext cx="398462" cy="398462"/>
          </a:xfrm>
          <a:prstGeom prst="rect">
            <a:avLst/>
          </a:prstGeom>
        </p:spPr>
      </p:pic>
      <p:pic>
        <p:nvPicPr>
          <p:cNvPr id="4" name="mode-psk31-qps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800" y="6048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PACKET RADIO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004536"/>
            <a:ext cx="4860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Protocol</a:t>
            </a:r>
          </a:p>
          <a:p>
            <a:r>
              <a:rPr lang="en-US" dirty="0"/>
              <a:t>		AX.25 protocol standard.</a:t>
            </a:r>
          </a:p>
          <a:p>
            <a:r>
              <a:rPr lang="en-US" dirty="0"/>
              <a:t>		7 bit code + start, stop, and parity bit.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544234"/>
            <a:ext cx="139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/>
              <a:t>	FSK,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352800"/>
            <a:ext cx="79303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Operation</a:t>
            </a:r>
          </a:p>
          <a:p>
            <a:r>
              <a:rPr lang="en-US" dirty="0"/>
              <a:t>		Transmitted in a group of characters (packets)</a:t>
            </a:r>
          </a:p>
          <a:p>
            <a:r>
              <a:rPr lang="en-US" dirty="0"/>
              <a:t>		Each starts with a </a:t>
            </a:r>
            <a:r>
              <a:rPr lang="en-US" dirty="0">
                <a:solidFill>
                  <a:srgbClr val="FFFF00"/>
                </a:solidFill>
              </a:rPr>
              <a:t>header. </a:t>
            </a:r>
            <a:r>
              <a:rPr lang="en-US" dirty="0">
                <a:solidFill>
                  <a:srgbClr val="00E400"/>
                </a:solidFill>
              </a:rPr>
              <a:t>G8C03</a:t>
            </a:r>
          </a:p>
          <a:p>
            <a:r>
              <a:rPr lang="en-US" dirty="0"/>
              <a:t>			provides information about the routing and handling.</a:t>
            </a:r>
          </a:p>
          <a:p>
            <a:r>
              <a:rPr lang="en-US" dirty="0"/>
              <a:t>		Most common on VHF and VHF</a:t>
            </a:r>
          </a:p>
          <a:p>
            <a:r>
              <a:rPr lang="en-US" dirty="0">
                <a:solidFill>
                  <a:srgbClr val="00E400"/>
                </a:solidFill>
              </a:rPr>
              <a:t>G8C07</a:t>
            </a:r>
            <a:r>
              <a:rPr lang="en-US" dirty="0"/>
              <a:t>	ERRORS Receive station responds with </a:t>
            </a:r>
            <a:r>
              <a:rPr lang="en-US" dirty="0">
                <a:solidFill>
                  <a:srgbClr val="FFFF00"/>
                </a:solidFill>
              </a:rPr>
              <a:t>ARQ</a:t>
            </a:r>
            <a:r>
              <a:rPr lang="en-US" dirty="0"/>
              <a:t>  =  </a:t>
            </a:r>
            <a:r>
              <a:rPr lang="en-US" dirty="0">
                <a:solidFill>
                  <a:srgbClr val="FFFF00"/>
                </a:solidFill>
              </a:rPr>
              <a:t>Send packet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FT8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810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mode designed for signals with very low signal to noise ratio.  </a:t>
            </a:r>
            <a:r>
              <a:rPr lang="en-US" dirty="0">
                <a:solidFill>
                  <a:srgbClr val="00E400"/>
                </a:solidFill>
              </a:rPr>
              <a:t>G8A12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833" y="2901142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tone AFSK on USB  </a:t>
            </a:r>
            <a:r>
              <a:rPr lang="en-US" dirty="0">
                <a:solidFill>
                  <a:srgbClr val="00E400"/>
                </a:solidFill>
              </a:rPr>
              <a:t>G2E05 G8A09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844" y="3733800"/>
            <a:ext cx="7845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exchanges are limited to call signs, grid locators, and signal reports</a:t>
            </a:r>
          </a:p>
          <a:p>
            <a:r>
              <a:rPr lang="en-US" dirty="0">
                <a:solidFill>
                  <a:srgbClr val="00E400"/>
                </a:solidFill>
              </a:rPr>
              <a:t>G2E11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7844" y="5070396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use computer timing accurate to 1 second. </a:t>
            </a:r>
            <a:r>
              <a:rPr lang="en-US" dirty="0">
                <a:solidFill>
                  <a:srgbClr val="00E400"/>
                </a:solidFill>
              </a:rPr>
              <a:t>G2E15</a:t>
            </a:r>
          </a:p>
        </p:txBody>
      </p:sp>
      <p:pic>
        <p:nvPicPr>
          <p:cNvPr id="3" name="FT8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we find digital modes in the bands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789836"/>
            <a:ext cx="54585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and Data portions of the bands</a:t>
            </a:r>
          </a:p>
          <a:p>
            <a:endParaRPr lang="en-US" dirty="0"/>
          </a:p>
          <a:p>
            <a:r>
              <a:rPr lang="en-US" dirty="0"/>
              <a:t>Found in the respective band plans.</a:t>
            </a:r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20</a:t>
            </a:r>
            <a:r>
              <a:rPr lang="en-US" dirty="0"/>
              <a:t> meters digital is  found at </a:t>
            </a:r>
            <a:r>
              <a:rPr lang="en-US" dirty="0">
                <a:solidFill>
                  <a:srgbClr val="FFFF00"/>
                </a:solidFill>
              </a:rPr>
              <a:t>14.070 to 14.1 MHz</a:t>
            </a:r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80</a:t>
            </a:r>
            <a:r>
              <a:rPr lang="en-US" dirty="0"/>
              <a:t> meters found at </a:t>
            </a:r>
            <a:r>
              <a:rPr lang="en-US" dirty="0">
                <a:solidFill>
                  <a:srgbClr val="FFFF00"/>
                </a:solidFill>
              </a:rPr>
              <a:t>3570 to 3600 kHz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4051994"/>
            <a:ext cx="8945595" cy="2806006"/>
            <a:chOff x="0" y="4051994"/>
            <a:chExt cx="8945595" cy="2806006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051994"/>
              <a:ext cx="8488395" cy="2806006"/>
              <a:chOff x="381000" y="2006840"/>
              <a:chExt cx="8488395" cy="265356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10000" y="2362200"/>
                <a:ext cx="4419600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Phone and image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1000" y="2362200"/>
                <a:ext cx="3429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RTTY, Data. And CW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530841" y="2362200"/>
                <a:ext cx="317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4400" y="28194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14400" y="32766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9707" y="3841733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14.025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46188" y="2819400"/>
                <a:ext cx="3883411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43260" y="3276600"/>
                <a:ext cx="3186339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74461" y="2006840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14.150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10649" y="3296666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14.175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30841" y="28194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30540" y="3276600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77773" y="4311134"/>
                <a:ext cx="18466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709732" y="5985858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14.225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4051995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6071" y="405843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14.350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16984" y="4427769"/>
            <a:ext cx="1378616" cy="14503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0000"/>
                  <a:alpha val="51000"/>
                </a:schemeClr>
              </a:gs>
              <a:gs pos="33000">
                <a:schemeClr val="accent1">
                  <a:tint val="86500"/>
                  <a:alpha val="51000"/>
                </a:schemeClr>
              </a:gs>
              <a:gs pos="46750">
                <a:schemeClr val="accent1">
                  <a:tint val="71000"/>
                  <a:satMod val="112000"/>
                  <a:alpha val="51000"/>
                </a:schemeClr>
              </a:gs>
              <a:gs pos="53000">
                <a:schemeClr val="accent1">
                  <a:tint val="71000"/>
                  <a:satMod val="112000"/>
                  <a:alpha val="51000"/>
                </a:schemeClr>
              </a:gs>
              <a:gs pos="68000">
                <a:schemeClr val="accent1">
                  <a:tint val="86000"/>
                  <a:alpha val="51000"/>
                </a:schemeClr>
              </a:gs>
              <a:gs pos="100000">
                <a:schemeClr val="accent1">
                  <a:shade val="60000"/>
                  <a:alpha val="51000"/>
                </a:schemeClr>
              </a:gs>
            </a:gsLst>
            <a:lin ang="835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07256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14.070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01288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16984" y="4818319"/>
            <a:ext cx="45719" cy="1543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40859" y="6361632"/>
            <a:ext cx="8436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PSK31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7671" y="3236386"/>
            <a:ext cx="700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G2E07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38639" y="2928609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G2E04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6250" y="6392441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G2E08</a:t>
            </a:r>
            <a:r>
              <a:rPr lang="en-US" dirty="0"/>
              <a:t>  PSK31 found below RTTY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3885" y="63924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295400"/>
            <a:ext cx="476637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Increase data rate increase bandwidth </a:t>
            </a:r>
            <a:r>
              <a:rPr lang="en-US" dirty="0">
                <a:solidFill>
                  <a:srgbClr val="FFFF00"/>
                </a:solidFill>
              </a:rPr>
              <a:t>G8B10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209800"/>
            <a:ext cx="4332323" cy="2862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/>
              <a:t>Maximum Symbol Rate (Baud) per Band</a:t>
            </a:r>
          </a:p>
          <a:p>
            <a:pPr marL="342900" indent="-342900" algn="ctr">
              <a:buAutoNum type="arabicPlain" startAt="160"/>
            </a:pPr>
            <a:r>
              <a:rPr lang="en-US" dirty="0"/>
              <a:t>  - 12 </a:t>
            </a:r>
            <a:r>
              <a:rPr lang="en-US" dirty="0" err="1"/>
              <a:t>m</a:t>
            </a:r>
            <a:r>
              <a:rPr lang="en-US" dirty="0"/>
              <a:t>		300 bauds</a:t>
            </a: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dirty="0"/>
              <a:t>10 m			1200 bauds</a:t>
            </a: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dirty="0"/>
              <a:t>6 and 2 </a:t>
            </a:r>
            <a:r>
              <a:rPr lang="en-US" dirty="0" err="1"/>
              <a:t>m</a:t>
            </a:r>
            <a:r>
              <a:rPr lang="en-US" dirty="0"/>
              <a:t>		19,600 bauds</a:t>
            </a: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dirty="0"/>
              <a:t>1.25 and .70 </a:t>
            </a:r>
            <a:r>
              <a:rPr lang="en-US" dirty="0" err="1"/>
              <a:t>m</a:t>
            </a:r>
            <a:r>
              <a:rPr lang="en-US" dirty="0"/>
              <a:t> 	56,000 bauds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257800"/>
            <a:ext cx="53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up transmitter to transmit DATA at low power</a:t>
            </a:r>
          </a:p>
          <a:p>
            <a:endParaRPr lang="en-US" dirty="0"/>
          </a:p>
          <a:p>
            <a:r>
              <a:rPr lang="en-US" dirty="0"/>
              <a:t>Set ALC to Minimum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3635419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599" y="301011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9315" y="4281055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599" y="240270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G1C08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communications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1417638"/>
            <a:ext cx="434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A significant reason many become hams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FCC Rules state: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	Make “Transmissions necessary to meet essential communications needs and facilitate relief actions”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	These transmissions are made on any frequency authorized to the control operator.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563034"/>
            <a:ext cx="7688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exceptions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	Immediate threat to safety of life or property.</a:t>
            </a:r>
          </a:p>
          <a:p>
            <a:pPr marL="1257300" lvl="2" indent="-342900">
              <a:buClr>
                <a:srgbClr val="FF0000"/>
              </a:buClr>
            </a:pPr>
            <a:r>
              <a:rPr lang="en-US" dirty="0"/>
              <a:t>You can use any amateur radio means regardless of license class.</a:t>
            </a:r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627602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2.</a:t>
            </a:r>
            <a:r>
              <a:rPr lang="en-US" dirty="0"/>
              <a:t>	You can also use any radio communications means at your disposal.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181600"/>
            <a:ext cx="5122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rules are for extraordinary situations only.</a:t>
            </a:r>
          </a:p>
          <a:p>
            <a:r>
              <a:rPr lang="en-US" dirty="0">
                <a:solidFill>
                  <a:srgbClr val="FFFF00"/>
                </a:solidFill>
              </a:rPr>
              <a:t>At any time during an actual emergency  G2B10</a:t>
            </a:r>
          </a:p>
          <a:p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Calls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8289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Acknowledge the station calling. Determine what assistance needed.  </a:t>
            </a:r>
            <a:r>
              <a:rPr lang="en-US" sz="1400" dirty="0">
                <a:solidFill>
                  <a:srgbClr val="00E400"/>
                </a:solidFill>
              </a:rPr>
              <a:t>G2B02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Get all accurate information, and location. Ask questions.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Contact proper authorities. Relay accurate information.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Stay on frequency for further information.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3484602"/>
            <a:ext cx="498691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If you need to call in an emergency.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343400"/>
            <a:ext cx="412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Voice, -  Mayday, Mayday, Mayday.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CW,  -  SOS, SOS, SOS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526673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you can use any radio-communications means at your disposal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www.wednettraining.com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306528" cy="5638800"/>
          </a:xfrm>
        </p:spPr>
      </p:pic>
    </p:spTree>
    <p:extLst>
      <p:ext uri="{BB962C8B-B14F-4D97-AF65-F5344CB8AC3E}">
        <p14:creationId xmlns:p14="http://schemas.microsoft.com/office/powerpoint/2010/main" val="1607461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Emergency  Comm.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40803"/>
            <a:ext cx="465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ARES  </a:t>
            </a:r>
            <a:r>
              <a:rPr lang="en-US" dirty="0"/>
              <a:t>-  Amateur Radio Emergency Service</a:t>
            </a:r>
          </a:p>
          <a:p>
            <a:r>
              <a:rPr lang="en-US" dirty="0"/>
              <a:t>			Sponsored by ARRL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542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RACES  </a:t>
            </a:r>
            <a:r>
              <a:rPr lang="en-US" dirty="0"/>
              <a:t>-  Radio Amateur Civil Emergency Service.</a:t>
            </a:r>
          </a:p>
          <a:p>
            <a:r>
              <a:rPr lang="en-US" dirty="0"/>
              <a:t>			Sponsored by FEMA.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3258234"/>
            <a:ext cx="4864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Similar missions, but different operating rules</a:t>
            </a:r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527" y="3628072"/>
            <a:ext cx="82874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ARES</a:t>
            </a:r>
          </a:p>
          <a:p>
            <a:r>
              <a:rPr lang="en-US" dirty="0"/>
              <a:t>Membership open to any licensed amateur.</a:t>
            </a:r>
          </a:p>
          <a:p>
            <a:r>
              <a:rPr lang="en-US" dirty="0"/>
              <a:t>	Provide communications assistance to regional government relief agencies.</a:t>
            </a:r>
          </a:p>
          <a:p>
            <a:r>
              <a:rPr lang="en-US" dirty="0"/>
              <a:t>		ARC, Salvation Army, local emergency management agencies, FEMA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527" y="4800600"/>
            <a:ext cx="89899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RACES</a:t>
            </a:r>
          </a:p>
          <a:p>
            <a:r>
              <a:rPr lang="en-US" dirty="0"/>
              <a:t>	Specific part of the amateur radio service.</a:t>
            </a:r>
          </a:p>
          <a:p>
            <a:r>
              <a:rPr lang="en-US" dirty="0"/>
              <a:t>	Sponsored by FEMA</a:t>
            </a:r>
          </a:p>
          <a:p>
            <a:r>
              <a:rPr lang="en-US" dirty="0"/>
              <a:t>	Provide communications for civil defense purposes</a:t>
            </a:r>
          </a:p>
          <a:p>
            <a:r>
              <a:rPr lang="en-US" dirty="0"/>
              <a:t>	Usually administered by local county and state Emergency Management agencies</a:t>
            </a:r>
          </a:p>
          <a:p>
            <a:r>
              <a:rPr lang="en-US" dirty="0"/>
              <a:t>	Must have FCC amateur radio license to be a control operator  </a:t>
            </a:r>
            <a:r>
              <a:rPr lang="en-US" dirty="0">
                <a:solidFill>
                  <a:srgbClr val="00E400"/>
                </a:solidFill>
              </a:rPr>
              <a:t>G2B09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1048306"/>
            <a:ext cx="318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sponsored 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G2B09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8534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may be the control operator of an amateur station transmitting in RACES to assist relief operations during a disaster?</a:t>
            </a:r>
          </a:p>
          <a:p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Only a person holding an FCC issued amateur operator license</a:t>
            </a:r>
          </a:p>
          <a:p>
            <a:pPr marL="342900" indent="-342900"/>
            <a:endParaRPr lang="en-US" sz="2400" dirty="0"/>
          </a:p>
          <a:p>
            <a:r>
              <a:rPr lang="en-US" sz="2400" dirty="0"/>
              <a:t>B. Only a RACES net control operator</a:t>
            </a:r>
          </a:p>
          <a:p>
            <a:endParaRPr lang="en-US" sz="2400" dirty="0"/>
          </a:p>
          <a:p>
            <a:r>
              <a:rPr lang="en-US" sz="2400" dirty="0"/>
              <a:t>C. A person holding an FCC issued amateur operator license or an appropriate government official</a:t>
            </a:r>
          </a:p>
          <a:p>
            <a:endParaRPr lang="en-US" sz="2400" dirty="0"/>
          </a:p>
          <a:p>
            <a:r>
              <a:rPr lang="en-US" sz="2400" dirty="0"/>
              <a:t>D. Any control operator when normal communication systems are operational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G2B09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534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may be the control operator of an amateur station transmitting in RACES to assist relief operations during a disaster?</a:t>
            </a:r>
          </a:p>
          <a:p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>
                <a:solidFill>
                  <a:srgbClr val="FFFF00"/>
                </a:solidFill>
              </a:rPr>
              <a:t>Only a person holding an FCC issued amateur operator license</a:t>
            </a:r>
          </a:p>
          <a:p>
            <a:pPr marL="342900" indent="-342900"/>
            <a:endParaRPr lang="en-US" sz="2400" dirty="0"/>
          </a:p>
          <a:p>
            <a:r>
              <a:rPr lang="en-US" sz="2400" dirty="0"/>
              <a:t>B. Only a RACES net control operator</a:t>
            </a:r>
          </a:p>
          <a:p>
            <a:endParaRPr lang="en-US" sz="2400" dirty="0"/>
          </a:p>
          <a:p>
            <a:r>
              <a:rPr lang="en-US" sz="2400" dirty="0"/>
              <a:t>C. A person holding an FCC issued amateur operator license or an appropriate government official</a:t>
            </a:r>
          </a:p>
          <a:p>
            <a:endParaRPr lang="en-US" sz="2400" dirty="0"/>
          </a:p>
          <a:p>
            <a:r>
              <a:rPr lang="en-US" sz="2400" dirty="0"/>
              <a:t>D. Any control operator when normal communication systems are operational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and Regulations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/>
              <a:t>Prohibited and Restricted Communications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267634"/>
            <a:ext cx="6596678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strike="sngStrike" dirty="0"/>
              <a:t>Music 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/>
              <a:t>Profanity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/>
              <a:t>False Distress Transmissions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>
                <a:solidFill>
                  <a:srgbClr val="FFFFFF"/>
                </a:solidFill>
              </a:rPr>
              <a:t>Coded transmissions to obscure meaning of the message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/>
              <a:t>Business related 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/>
              <a:t>Willful, Harmful, or Malicious 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Agencies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631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International Telecommunication Union  ITU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429000"/>
            <a:ext cx="617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Federal Communications Commission  FCC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953000"/>
            <a:ext cx="4601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Federal Aviation Administration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890665"/>
            <a:ext cx="822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 conformance with good engineering and with good amateur practices  </a:t>
            </a:r>
            <a:r>
              <a:rPr lang="en-US" sz="1400" dirty="0">
                <a:solidFill>
                  <a:srgbClr val="00E400"/>
                </a:solidFill>
              </a:rPr>
              <a:t>G1B11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en-US" dirty="0"/>
              <a:t>Volunteer Examiners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6991" y="99953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VEC,  Volunteer Examiner Coordinators</a:t>
            </a:r>
          </a:p>
          <a:p>
            <a:r>
              <a:rPr lang="en-US" dirty="0"/>
              <a:t>		An agreement with FCC</a:t>
            </a:r>
          </a:p>
          <a:p>
            <a:r>
              <a:rPr lang="en-US" dirty="0"/>
              <a:t>		ARRL is the largest VEC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2708992"/>
            <a:ext cx="55402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 Volunteer Examiner</a:t>
            </a:r>
          </a:p>
          <a:p>
            <a:r>
              <a:rPr lang="en-US" dirty="0">
                <a:solidFill>
                  <a:srgbClr val="00E400"/>
                </a:solidFill>
              </a:rPr>
              <a:t>G1D07</a:t>
            </a:r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Accredited by VEC</a:t>
            </a:r>
          </a:p>
          <a:p>
            <a:r>
              <a:rPr lang="en-US" dirty="0">
                <a:solidFill>
                  <a:srgbClr val="00E400"/>
                </a:solidFill>
              </a:rPr>
              <a:t>G1D10</a:t>
            </a:r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18 </a:t>
            </a:r>
            <a:r>
              <a:rPr lang="en-US" dirty="0"/>
              <a:t>years of age or older</a:t>
            </a:r>
          </a:p>
          <a:p>
            <a:r>
              <a:rPr lang="en-US" dirty="0">
                <a:solidFill>
                  <a:srgbClr val="00E400"/>
                </a:solidFill>
              </a:rPr>
              <a:t>G1D05</a:t>
            </a:r>
            <a:r>
              <a:rPr lang="en-US" dirty="0"/>
              <a:t>		Hold a </a:t>
            </a:r>
            <a:r>
              <a:rPr lang="en-US" dirty="0">
                <a:solidFill>
                  <a:srgbClr val="FFFF00"/>
                </a:solidFill>
              </a:rPr>
              <a:t>General Class </a:t>
            </a:r>
            <a:r>
              <a:rPr lang="en-US" dirty="0"/>
              <a:t>license or higher.</a:t>
            </a:r>
          </a:p>
          <a:p>
            <a:r>
              <a:rPr lang="en-US" dirty="0"/>
              <a:t>			Must be listed in the FCC database</a:t>
            </a:r>
          </a:p>
          <a:p>
            <a:r>
              <a:rPr lang="en-US" dirty="0"/>
              <a:t>		Never have had your license revoked.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67200" y="1923654"/>
            <a:ext cx="1044990" cy="785338"/>
            <a:chOff x="4267200" y="1923654"/>
            <a:chExt cx="1044990" cy="785338"/>
          </a:xfrm>
        </p:grpSpPr>
        <p:sp>
          <p:nvSpPr>
            <p:cNvPr id="4" name="TextBox 3"/>
            <p:cNvSpPr txBox="1"/>
            <p:nvPr/>
          </p:nvSpPr>
          <p:spPr>
            <a:xfrm>
              <a:off x="4267200" y="2034858"/>
              <a:ext cx="1044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Certify</a:t>
              </a:r>
            </a:p>
          </p:txBody>
        </p:sp>
        <p:cxnSp>
          <p:nvCxnSpPr>
            <p:cNvPr id="7" name="Straight Arrow Connector 6"/>
            <p:cNvCxnSpPr>
              <a:stCxn id="3" idx="2"/>
            </p:cNvCxnSpPr>
            <p:nvPr/>
          </p:nvCxnSpPr>
          <p:spPr>
            <a:xfrm rot="5400000">
              <a:off x="4578856" y="2070795"/>
              <a:ext cx="29587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4572002" y="2555795"/>
              <a:ext cx="304802" cy="1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223716" y="5380672"/>
            <a:ext cx="69202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Administers Exams</a:t>
            </a:r>
          </a:p>
          <a:p>
            <a:r>
              <a:rPr lang="en-US" dirty="0"/>
              <a:t>		Must have at least </a:t>
            </a:r>
            <a:r>
              <a:rPr lang="en-US" dirty="0">
                <a:solidFill>
                  <a:srgbClr val="FFFF00"/>
                </a:solidFill>
              </a:rPr>
              <a:t>3 VE’s. </a:t>
            </a:r>
            <a:r>
              <a:rPr lang="en-US" dirty="0">
                <a:solidFill>
                  <a:srgbClr val="00E400"/>
                </a:solidFill>
              </a:rPr>
              <a:t>G1D04</a:t>
            </a:r>
          </a:p>
          <a:p>
            <a:r>
              <a:rPr lang="en-US" dirty="0"/>
              <a:t>		VE must hold a higher class license than the examination.</a:t>
            </a:r>
          </a:p>
          <a:p>
            <a:r>
              <a:rPr lang="en-US" dirty="0"/>
              <a:t>		Can be a Non U.S. citizen </a:t>
            </a:r>
          </a:p>
          <a:p>
            <a:r>
              <a:rPr lang="en-US" dirty="0"/>
              <a:t>		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52887" y="4497524"/>
            <a:ext cx="1352579" cy="988876"/>
            <a:chOff x="4052887" y="4497524"/>
            <a:chExt cx="1352579" cy="988876"/>
          </a:xfrm>
        </p:grpSpPr>
        <p:sp>
          <p:nvSpPr>
            <p:cNvPr id="14" name="TextBox 13"/>
            <p:cNvSpPr txBox="1"/>
            <p:nvPr/>
          </p:nvSpPr>
          <p:spPr>
            <a:xfrm>
              <a:off x="4052887" y="4802326"/>
              <a:ext cx="135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Administer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H="1">
              <a:off x="4570410" y="4649129"/>
              <a:ext cx="304802" cy="1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4575980" y="5333203"/>
              <a:ext cx="304802" cy="1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45720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VE’s</a:t>
            </a:r>
          </a:p>
          <a:p>
            <a:pPr algn="ctr"/>
            <a:r>
              <a:rPr lang="en-US" dirty="0"/>
              <a:t>Administer Exam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221468"/>
            <a:ext cx="620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CSCE, Certificate of Successful Completion of Examination</a:t>
            </a:r>
          </a:p>
          <a:p>
            <a:r>
              <a:rPr lang="en-US" dirty="0"/>
              <a:t>		CSCE valid for </a:t>
            </a:r>
            <a:r>
              <a:rPr lang="en-US" dirty="0">
                <a:solidFill>
                  <a:srgbClr val="FFFF00"/>
                </a:solidFill>
              </a:rPr>
              <a:t>365 days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3276600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Technician License holder may operate as a General upon completion and possession of CSCE</a:t>
            </a:r>
          </a:p>
          <a:p>
            <a:endParaRPr lang="en-US" dirty="0"/>
          </a:p>
          <a:p>
            <a:r>
              <a:rPr lang="en-US" dirty="0"/>
              <a:t>Must add an indicator to existing Call until new class is issued.</a:t>
            </a:r>
          </a:p>
          <a:p>
            <a:endParaRPr lang="en-US" dirty="0"/>
          </a:p>
          <a:p>
            <a:r>
              <a:rPr lang="en-US" dirty="0"/>
              <a:t>Phone,  say “your Call” plus “temporary or /</a:t>
            </a:r>
            <a:r>
              <a:rPr lang="en-US" dirty="0">
                <a:solidFill>
                  <a:srgbClr val="FFFF00"/>
                </a:solidFill>
              </a:rPr>
              <a:t>AG</a:t>
            </a:r>
          </a:p>
          <a:p>
            <a:r>
              <a:rPr lang="en-US" dirty="0"/>
              <a:t>CW,  “your Call” plus /</a:t>
            </a:r>
            <a:r>
              <a:rPr lang="en-US" dirty="0">
                <a:solidFill>
                  <a:srgbClr val="FFFF00"/>
                </a:solidFill>
              </a:rPr>
              <a:t>AG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18064" y="1104324"/>
            <a:ext cx="707871" cy="1117144"/>
            <a:chOff x="4218064" y="1104324"/>
            <a:chExt cx="707871" cy="1117144"/>
          </a:xfrm>
        </p:grpSpPr>
        <p:sp>
          <p:nvSpPr>
            <p:cNvPr id="4" name="TextBox 3"/>
            <p:cNvSpPr txBox="1"/>
            <p:nvPr/>
          </p:nvSpPr>
          <p:spPr>
            <a:xfrm>
              <a:off x="4218064" y="1415534"/>
              <a:ext cx="707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Issue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4285566" y="1313765"/>
              <a:ext cx="42046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288742" y="2010440"/>
              <a:ext cx="42046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Frequency </a:t>
            </a:r>
            <a:r>
              <a:rPr lang="en-US" dirty="0" err="1"/>
              <a:t>Priviledges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20313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    	</a:t>
            </a:r>
            <a:r>
              <a:rPr lang="en-US" dirty="0">
                <a:solidFill>
                  <a:srgbClr val="000000"/>
                </a:solidFill>
              </a:rPr>
              <a:t>160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	 </a:t>
            </a:r>
          </a:p>
          <a:p>
            <a:r>
              <a:rPr lang="en-US" dirty="0"/>
              <a:t>3.5		</a:t>
            </a:r>
            <a:r>
              <a:rPr lang="en-US" dirty="0">
                <a:solidFill>
                  <a:srgbClr val="000000"/>
                </a:solidFill>
              </a:rPr>
              <a:t>80/75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7		</a:t>
            </a:r>
            <a:r>
              <a:rPr lang="en-US" dirty="0">
                <a:solidFill>
                  <a:srgbClr val="000000"/>
                </a:solidFill>
              </a:rPr>
              <a:t>40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14		</a:t>
            </a:r>
            <a:r>
              <a:rPr lang="en-US" dirty="0">
                <a:solidFill>
                  <a:srgbClr val="000000"/>
                </a:solidFill>
              </a:rPr>
              <a:t>20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21		</a:t>
            </a:r>
            <a:r>
              <a:rPr lang="en-US" dirty="0">
                <a:solidFill>
                  <a:srgbClr val="000000"/>
                </a:solidFill>
              </a:rPr>
              <a:t>15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28		</a:t>
            </a:r>
            <a:r>
              <a:rPr lang="en-US" dirty="0">
                <a:solidFill>
                  <a:srgbClr val="000000"/>
                </a:solidFill>
              </a:rPr>
              <a:t>10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168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MHz      Bands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958" y="5345668"/>
            <a:ext cx="27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traditional HF Bands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		</a:t>
            </a:r>
            <a:r>
              <a:rPr lang="en-US" dirty="0">
                <a:solidFill>
                  <a:srgbClr val="000000"/>
                </a:solidFill>
              </a:rPr>
              <a:t>60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	5 channels</a:t>
            </a:r>
            <a:r>
              <a:rPr lang="en-US" dirty="0">
                <a:solidFill>
                  <a:srgbClr val="008000"/>
                </a:solidFill>
              </a:rPr>
              <a:t>		</a:t>
            </a:r>
          </a:p>
          <a:p>
            <a:r>
              <a:rPr lang="en-US" dirty="0"/>
              <a:t>10		</a:t>
            </a:r>
            <a:r>
              <a:rPr lang="en-US" dirty="0">
                <a:solidFill>
                  <a:srgbClr val="000000"/>
                </a:solidFill>
              </a:rPr>
              <a:t>30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	RTTY and Data</a:t>
            </a:r>
          </a:p>
          <a:p>
            <a:pPr marL="342900" indent="-342900"/>
            <a:endParaRPr lang="en-US" dirty="0">
              <a:solidFill>
                <a:srgbClr val="008000"/>
              </a:solidFill>
            </a:endParaRPr>
          </a:p>
          <a:p>
            <a:r>
              <a:rPr lang="en-US" dirty="0"/>
              <a:t>18		</a:t>
            </a:r>
            <a:r>
              <a:rPr lang="en-US" dirty="0">
                <a:solidFill>
                  <a:srgbClr val="000000"/>
                </a:solidFill>
              </a:rPr>
              <a:t>17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24		</a:t>
            </a:r>
            <a:r>
              <a:rPr lang="en-US" dirty="0">
                <a:solidFill>
                  <a:srgbClr val="000000"/>
                </a:solidFill>
              </a:rPr>
              <a:t>12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048000"/>
            <a:ext cx="62829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3494" y="5345668"/>
            <a:ext cx="259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Added HF Bands,  1980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600200"/>
            <a:ext cx="168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MHz      Bands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5925234"/>
            <a:ext cx="707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General class has all privileges on   160, 60, 30, 17, 12, and 10 meters 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783925" y="4088725"/>
            <a:ext cx="1626281" cy="1375618"/>
            <a:chOff x="3610650" y="3450751"/>
            <a:chExt cx="2270140" cy="1904999"/>
          </a:xfrm>
        </p:grpSpPr>
        <p:sp>
          <p:nvSpPr>
            <p:cNvPr id="20" name="Oval 19"/>
            <p:cNvSpPr/>
            <p:nvPr/>
          </p:nvSpPr>
          <p:spPr>
            <a:xfrm>
              <a:off x="3610655" y="3450751"/>
              <a:ext cx="1981198" cy="190453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cxnSp>
          <p:nvCxnSpPr>
            <p:cNvPr id="21" name="Straight Connector 20"/>
            <p:cNvCxnSpPr>
              <a:stCxn id="20" idx="2"/>
              <a:endCxn id="20" idx="6"/>
            </p:cNvCxnSpPr>
            <p:nvPr/>
          </p:nvCxnSpPr>
          <p:spPr>
            <a:xfrm rot="10800000" flipH="1">
              <a:off x="3610654" y="4403020"/>
              <a:ext cx="1981198" cy="92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081023" y="4879608"/>
              <a:ext cx="951347" cy="93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85222" y="3816798"/>
              <a:ext cx="923058" cy="55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/>
                  <a:cs typeface="Cambria"/>
                </a:rPr>
                <a:t>300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10650" y="4404404"/>
              <a:ext cx="1187441" cy="55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mbria"/>
                </a:rPr>
                <a:t>Frequency</a:t>
              </a:r>
            </a:p>
            <a:p>
              <a:r>
                <a:rPr lang="en-US" sz="1000" dirty="0">
                  <a:latin typeface="Cambria"/>
                </a:rPr>
                <a:t>(MHz)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56227" y="4404404"/>
              <a:ext cx="1324563" cy="55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mbria"/>
                </a:rPr>
                <a:t>Wavelength</a:t>
              </a:r>
            </a:p>
            <a:p>
              <a:r>
                <a:rPr lang="en-US" sz="1000" dirty="0">
                  <a:latin typeface="Cambria"/>
                </a:rPr>
                <a:t>Meters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634584" y="2132111"/>
            <a:ext cx="856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 W ERP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7483" y="2680900"/>
            <a:ext cx="923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200 W PEP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7800" y="6325344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bands, 1500 watts PEP Maximum output power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878362" y="3617438"/>
            <a:ext cx="3120077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270887" y="3110418"/>
            <a:ext cx="1956614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1143000"/>
          </a:xfrm>
        </p:spPr>
        <p:txBody>
          <a:bodyPr/>
          <a:lstStyle/>
          <a:p>
            <a:r>
              <a:rPr lang="en-US" dirty="0"/>
              <a:t>How much power on HF?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2209800"/>
            <a:ext cx="7239000" cy="609600"/>
          </a:xfrm>
        </p:spPr>
        <p:txBody>
          <a:bodyPr/>
          <a:lstStyle/>
          <a:p>
            <a:r>
              <a:rPr lang="en-US" dirty="0">
                <a:solidFill>
                  <a:srgbClr val="CCFFCC"/>
                </a:solidFill>
              </a:rPr>
              <a:t>Power measured at the output of the transmitter or amplifier.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7742" y="4114801"/>
            <a:ext cx="5391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Exceptions</a:t>
            </a:r>
          </a:p>
          <a:p>
            <a:endParaRPr lang="en-US" dirty="0"/>
          </a:p>
          <a:p>
            <a:r>
              <a:rPr lang="en-US" dirty="0"/>
              <a:t>	200 PEP Watts on the 30 meter band, (10 MHz)</a:t>
            </a:r>
          </a:p>
          <a:p>
            <a:endParaRPr lang="en-US" dirty="0"/>
          </a:p>
          <a:p>
            <a:r>
              <a:rPr lang="en-US" dirty="0"/>
              <a:t>	50 Watts ERP on the 60 meter band, (5 MHz)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7742" y="5667821"/>
            <a:ext cx="476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QRP </a:t>
            </a:r>
            <a:r>
              <a:rPr lang="en-US" dirty="0"/>
              <a:t>= Low Power generally 10 watts or less.</a:t>
            </a:r>
          </a:p>
          <a:p>
            <a:r>
              <a:rPr lang="en-US" b="1" u="sng" dirty="0"/>
              <a:t>QRO </a:t>
            </a:r>
            <a:r>
              <a:rPr lang="en-US" dirty="0"/>
              <a:t>= Increased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953" y="1563469"/>
            <a:ext cx="697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The minimum power necessary to complete the communications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7742" y="2819400"/>
            <a:ext cx="38572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General, Advanced, and Extra Class</a:t>
            </a:r>
          </a:p>
          <a:p>
            <a:endParaRPr lang="en-US" dirty="0"/>
          </a:p>
          <a:p>
            <a:r>
              <a:rPr lang="en-US" dirty="0"/>
              <a:t>	1500 Watts PEP Max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Technician Class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General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277034"/>
            <a:ext cx="2618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Primarily operate in the</a:t>
            </a:r>
          </a:p>
          <a:p>
            <a:r>
              <a:rPr lang="en-US" dirty="0"/>
              <a:t> VHF UHF spectrum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1" y="1277034"/>
            <a:ext cx="274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Operate in the VHF UHF</a:t>
            </a:r>
          </a:p>
          <a:p>
            <a:r>
              <a:rPr lang="en-US" dirty="0"/>
              <a:t>and HF spectrum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205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Radios are usually handheld and mobile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1" y="205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 Top base station radios are often added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951202"/>
            <a:ext cx="270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Channelized frequencies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1" y="2951202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tunable frequencies within the bands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1" y="3604736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to DX operation  </a:t>
            </a:r>
            <a:r>
              <a:rPr lang="en-US" sz="1400" dirty="0">
                <a:solidFill>
                  <a:srgbClr val="00E400"/>
                </a:solidFill>
              </a:rPr>
              <a:t>G2A11</a:t>
            </a:r>
            <a:r>
              <a:rPr lang="en-US" dirty="0">
                <a:solidFill>
                  <a:srgbClr val="00E4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007" y="3597533"/>
            <a:ext cx="182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of repeaters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1" y="3974068"/>
            <a:ext cx="374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Generally SSB, most common used voice mode  </a:t>
            </a:r>
            <a:r>
              <a:rPr lang="en-US" sz="1400" dirty="0">
                <a:solidFill>
                  <a:srgbClr val="00E400"/>
                </a:solidFill>
              </a:rPr>
              <a:t>G2A05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dirty="0"/>
              <a:t>CW and digital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8007" y="398127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Generally FM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481226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ARES RACES and EMCOMM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1" y="480536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Emergency communications over many hundreds of miles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5414" y="5451694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 to Radio communications, limited distance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9201" y="5451694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 to Radio communications, un-limited distance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7651" y="805934"/>
            <a:ext cx="180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A little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2" grpId="0"/>
      <p:bldP spid="23" grpId="0"/>
      <p:bldP spid="24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Traffic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02304"/>
            <a:ext cx="732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message on behalf of another who is not an amateur radio operator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2098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Amateur or organization.</a:t>
            </a:r>
          </a:p>
          <a:p>
            <a:r>
              <a:rPr lang="en-US" dirty="0"/>
              <a:t>Can not have been a Ham and hand had a license suspended or revoked. </a:t>
            </a:r>
            <a:r>
              <a:rPr lang="en-US" sz="1400" dirty="0">
                <a:solidFill>
                  <a:srgbClr val="FFFF00"/>
                </a:solidFill>
              </a:rPr>
              <a:t>G1E01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95400" y="3886200"/>
            <a:ext cx="5867400" cy="914400"/>
            <a:chOff x="1295400" y="3886200"/>
            <a:chExt cx="5867400" cy="914400"/>
          </a:xfrm>
        </p:grpSpPr>
        <p:sp>
          <p:nvSpPr>
            <p:cNvPr id="4" name="Rounded Rectangle 3"/>
            <p:cNvSpPr/>
            <p:nvPr/>
          </p:nvSpPr>
          <p:spPr>
            <a:xfrm>
              <a:off x="1295400" y="3886200"/>
              <a:ext cx="16764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Amateur Radio Operator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486400" y="3886200"/>
              <a:ext cx="16764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Amateur </a:t>
              </a:r>
            </a:p>
            <a:p>
              <a:pPr algn="ctr"/>
              <a:r>
                <a:rPr lang="en-US" dirty="0"/>
                <a:t>Radio Operator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124200" y="4343400"/>
              <a:ext cx="2209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581400" y="3975656"/>
            <a:ext cx="153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Transmission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09800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Third Party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0" y="5486400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Third Party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32806" y="3124994"/>
            <a:ext cx="4192588" cy="2362200"/>
            <a:chOff x="2132806" y="3124994"/>
            <a:chExt cx="4192588" cy="2362200"/>
          </a:xfrm>
        </p:grpSpPr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 rot="5400000">
              <a:off x="1752600" y="3505200"/>
              <a:ext cx="762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2"/>
            </p:cNvCxnSpPr>
            <p:nvPr/>
          </p:nvCxnSpPr>
          <p:spPr>
            <a:xfrm rot="5400000">
              <a:off x="5981700" y="5143500"/>
              <a:ext cx="685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95400" y="548640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Amateur to Amateur</a:t>
            </a:r>
          </a:p>
          <a:p>
            <a:r>
              <a:rPr lang="en-US" dirty="0"/>
              <a:t>is never third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10" grpId="0"/>
      <p:bldP spid="6" grpId="0" animBg="1"/>
      <p:bldP spid="13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International Third Party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905470"/>
            <a:ext cx="5568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Foreign countries that allow third party with the U.S.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459468"/>
            <a:ext cx="7660141" cy="5078312"/>
            <a:chOff x="152400" y="1828800"/>
            <a:chExt cx="7660141" cy="5078312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828800"/>
              <a:ext cx="4114800" cy="507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V2 		Antigua/Barbuda</a:t>
              </a:r>
            </a:p>
            <a:p>
              <a:r>
                <a:rPr lang="en-US" sz="1200" dirty="0"/>
                <a:t>LO-LW 	Argentina</a:t>
              </a:r>
            </a:p>
            <a:p>
              <a:r>
                <a:rPr lang="en-US" sz="1200" dirty="0"/>
                <a:t>VK 		Australia</a:t>
              </a:r>
            </a:p>
            <a:p>
              <a:r>
                <a:rPr lang="en-US" sz="1200" dirty="0"/>
                <a:t>V3 		Belize</a:t>
              </a:r>
            </a:p>
            <a:p>
              <a:r>
                <a:rPr lang="en-US" sz="1200" dirty="0"/>
                <a:t>CP 		Bolivia</a:t>
              </a:r>
            </a:p>
            <a:p>
              <a:r>
                <a:rPr lang="en-US" sz="1200" dirty="0"/>
                <a:t>E7 		Bosnia-Herzegovina</a:t>
              </a:r>
            </a:p>
            <a:p>
              <a:r>
                <a:rPr lang="en-US" sz="1200" dirty="0"/>
                <a:t>PP-PY 	Brazil</a:t>
              </a:r>
            </a:p>
            <a:p>
              <a:r>
                <a:rPr lang="en-US" sz="1200" dirty="0"/>
                <a:t>VE, VO, VY 	Canada</a:t>
              </a:r>
            </a:p>
            <a:p>
              <a:r>
                <a:rPr lang="en-US" sz="1200" dirty="0"/>
                <a:t>CA-CE 	Chile</a:t>
              </a:r>
            </a:p>
            <a:p>
              <a:r>
                <a:rPr lang="en-US" sz="1200" dirty="0"/>
                <a:t>HJ-HK 	Colombia</a:t>
              </a:r>
            </a:p>
            <a:p>
              <a:r>
                <a:rPr lang="en-US" sz="1200" dirty="0"/>
                <a:t>D6 		Comoros (Federal Islamic Republic of)</a:t>
              </a:r>
            </a:p>
            <a:p>
              <a:r>
                <a:rPr lang="en-US" sz="1200" dirty="0"/>
                <a:t>TI, TE 	Costa Rica</a:t>
              </a:r>
            </a:p>
            <a:p>
              <a:r>
                <a:rPr lang="en-US" sz="1200" dirty="0"/>
                <a:t>CM, CO 	Cuba</a:t>
              </a:r>
            </a:p>
            <a:p>
              <a:r>
                <a:rPr lang="en-US" sz="1200" dirty="0"/>
                <a:t>HI 		Dominican Republic</a:t>
              </a:r>
            </a:p>
            <a:p>
              <a:r>
                <a:rPr lang="en-US" sz="1200" dirty="0"/>
                <a:t>J7 		Dominica</a:t>
              </a:r>
            </a:p>
            <a:p>
              <a:r>
                <a:rPr lang="en-US" sz="1200" dirty="0"/>
                <a:t>HC-HD 	Ecuador</a:t>
              </a:r>
            </a:p>
            <a:p>
              <a:r>
                <a:rPr lang="en-US" sz="1200" dirty="0"/>
                <a:t>YS 		El Salvador</a:t>
              </a:r>
            </a:p>
            <a:p>
              <a:r>
                <a:rPr lang="en-US" sz="1200" dirty="0"/>
                <a:t>C5 		Gambia, The</a:t>
              </a:r>
            </a:p>
            <a:p>
              <a:r>
                <a:rPr lang="en-US" sz="1200" dirty="0"/>
                <a:t>9G 		Ghana</a:t>
              </a:r>
            </a:p>
            <a:p>
              <a:r>
                <a:rPr lang="en-US" sz="1200" dirty="0"/>
                <a:t>J3 		Grenada</a:t>
              </a:r>
            </a:p>
            <a:p>
              <a:r>
                <a:rPr lang="en-US" sz="1200" dirty="0"/>
                <a:t>TG 		Guatemala</a:t>
              </a:r>
            </a:p>
            <a:p>
              <a:r>
                <a:rPr lang="en-US" sz="1200" dirty="0"/>
                <a:t>8R 		Guyana</a:t>
              </a:r>
            </a:p>
            <a:p>
              <a:r>
                <a:rPr lang="en-US" sz="1200" dirty="0"/>
                <a:t>HH 		Haiti</a:t>
              </a:r>
            </a:p>
            <a:p>
              <a:r>
                <a:rPr lang="en-US" sz="1200" dirty="0"/>
                <a:t>HQ-HR 	Honduras</a:t>
              </a:r>
            </a:p>
            <a:p>
              <a:r>
                <a:rPr lang="en-US" sz="1200" dirty="0"/>
                <a:t>4X, 4Z 	Israel</a:t>
              </a:r>
            </a:p>
            <a:p>
              <a:r>
                <a:rPr lang="en-US" sz="1200" dirty="0"/>
                <a:t>6Y 		Jamaica</a:t>
              </a:r>
            </a:p>
            <a:p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0" y="1828800"/>
              <a:ext cx="3240541" cy="4708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JY 		Jordan</a:t>
              </a:r>
            </a:p>
            <a:p>
              <a:r>
                <a:rPr lang="en-US" sz="1200" dirty="0"/>
                <a:t>EL 		Liberia</a:t>
              </a:r>
            </a:p>
            <a:p>
              <a:r>
                <a:rPr lang="en-US" sz="1200" dirty="0"/>
                <a:t>V7 		Marshall Islands</a:t>
              </a:r>
            </a:p>
            <a:p>
              <a:r>
                <a:rPr lang="en-US" sz="1200" dirty="0"/>
                <a:t>XA-XI 	Mexico</a:t>
              </a:r>
            </a:p>
            <a:p>
              <a:r>
                <a:rPr lang="en-US" sz="1200" dirty="0"/>
                <a:t>V6 		Micronesia, Federated States of</a:t>
              </a:r>
            </a:p>
            <a:p>
              <a:r>
                <a:rPr lang="en-US" sz="1200" dirty="0"/>
                <a:t>YN 		Nicaragua</a:t>
              </a:r>
            </a:p>
            <a:p>
              <a:r>
                <a:rPr lang="en-US" sz="1200" dirty="0"/>
                <a:t>HO-HP 	Panama</a:t>
              </a:r>
            </a:p>
            <a:p>
              <a:r>
                <a:rPr lang="en-US" sz="1200" dirty="0"/>
                <a:t>ZP 		Paraguay</a:t>
              </a:r>
            </a:p>
            <a:p>
              <a:r>
                <a:rPr lang="en-US" sz="1200" dirty="0"/>
                <a:t>OA-OC 	Peru</a:t>
              </a:r>
            </a:p>
            <a:p>
              <a:r>
                <a:rPr lang="en-US" sz="1200" dirty="0"/>
                <a:t>DU-DZ 	Philippines</a:t>
              </a:r>
            </a:p>
            <a:p>
              <a:r>
                <a:rPr lang="en-US" sz="1200" dirty="0"/>
                <a:t>VR6 		Pitcairn Island*</a:t>
              </a:r>
            </a:p>
            <a:p>
              <a:r>
                <a:rPr lang="en-US" sz="1200" dirty="0"/>
                <a:t>V4 		St. Kitts/Nevis</a:t>
              </a:r>
            </a:p>
            <a:p>
              <a:r>
                <a:rPr lang="en-US" sz="1200" dirty="0"/>
                <a:t>J6 		St. Lucia</a:t>
              </a:r>
            </a:p>
            <a:p>
              <a:r>
                <a:rPr lang="en-US" sz="1200" dirty="0"/>
                <a:t>J8 		St. Vincent and the Grenadines</a:t>
              </a:r>
            </a:p>
            <a:p>
              <a:r>
                <a:rPr lang="en-US" sz="1200" dirty="0"/>
                <a:t>9L 		Sierra Leone</a:t>
              </a:r>
            </a:p>
            <a:p>
              <a:r>
                <a:rPr lang="en-US" sz="1200" dirty="0"/>
                <a:t>ZR-ZU 	South Africa</a:t>
              </a:r>
            </a:p>
            <a:p>
              <a:r>
                <a:rPr lang="en-US" sz="1200" dirty="0"/>
                <a:t>3DA 		Swaziland</a:t>
              </a:r>
            </a:p>
            <a:p>
              <a:r>
                <a:rPr lang="en-US" sz="1200" dirty="0"/>
                <a:t>9Y-9Z 	Trinidad/Tobago</a:t>
              </a:r>
            </a:p>
            <a:p>
              <a:r>
                <a:rPr lang="en-US" sz="1200" dirty="0"/>
                <a:t>TA-TC 	Turkey</a:t>
              </a:r>
            </a:p>
            <a:p>
              <a:r>
                <a:rPr lang="en-US" sz="1200" dirty="0"/>
                <a:t>GB 		United Kingdom</a:t>
              </a:r>
            </a:p>
            <a:p>
              <a:r>
                <a:rPr lang="en-US" sz="1200" dirty="0"/>
                <a:t>CV-CX 	Uruguay</a:t>
              </a:r>
            </a:p>
            <a:p>
              <a:r>
                <a:rPr lang="en-US" sz="1200" dirty="0"/>
                <a:t>YV-YY 	Venezuela</a:t>
              </a:r>
            </a:p>
            <a:p>
              <a:r>
                <a:rPr lang="en-US" sz="1200" dirty="0"/>
                <a:t>4U1ITU 	ITU - Geneva</a:t>
              </a:r>
            </a:p>
            <a:p>
              <a:r>
                <a:rPr lang="en-US" sz="1200" dirty="0"/>
                <a:t>4U1VIC 	VIC - Vienna</a:t>
              </a:r>
            </a:p>
            <a:p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radio contacts with foreign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428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Contacts can be made provided:</a:t>
            </a:r>
          </a:p>
          <a:p>
            <a:endParaRPr lang="en-US" dirty="0"/>
          </a:p>
          <a:p>
            <a:r>
              <a:rPr lang="en-US" dirty="0"/>
              <a:t>	Foreign Government has not notified the ITU of non contact status.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35280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086600" cy="914400"/>
          </a:xfrm>
        </p:spPr>
        <p:txBody>
          <a:bodyPr/>
          <a:lstStyle/>
          <a:p>
            <a:r>
              <a:rPr lang="en-US" dirty="0"/>
              <a:t>Beacons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077200" cy="768814"/>
          </a:xfrm>
        </p:spPr>
        <p:txBody>
          <a:bodyPr/>
          <a:lstStyle/>
          <a:p>
            <a:r>
              <a:rPr lang="en-US" dirty="0"/>
              <a:t>Transmitting only stations for the observation of propagation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E400"/>
                </a:solidFill>
              </a:rPr>
              <a:t>G1B03,</a:t>
            </a:r>
            <a:r>
              <a:rPr lang="en-US" dirty="0"/>
              <a:t> </a:t>
            </a:r>
            <a:r>
              <a:rPr lang="en-US" dirty="0">
                <a:solidFill>
                  <a:srgbClr val="00E400"/>
                </a:solidFill>
              </a:rPr>
              <a:t>G3B04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216614"/>
            <a:ext cx="75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Must not be more than one beacon in a band from the same location </a:t>
            </a:r>
            <a:r>
              <a:rPr lang="en-US" dirty="0">
                <a:solidFill>
                  <a:srgbClr val="00E400"/>
                </a:solidFill>
              </a:rPr>
              <a:t>G1B02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Limited to 100 watts PEP. </a:t>
            </a:r>
            <a:r>
              <a:rPr lang="en-US" dirty="0">
                <a:solidFill>
                  <a:srgbClr val="00E400"/>
                </a:solidFill>
              </a:rPr>
              <a:t>G1B10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0675" y="5867400"/>
            <a:ext cx="724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 control beacons permitted on 10 meters and above  </a:t>
            </a:r>
            <a:r>
              <a:rPr lang="en-US" dirty="0">
                <a:solidFill>
                  <a:srgbClr val="00E400"/>
                </a:solidFill>
              </a:rPr>
              <a:t>G1B09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0297" y="3869950"/>
            <a:ext cx="7553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Avoid transmitting on 14.100, 18.110, 21.150, 24.930, 28.200</a:t>
            </a:r>
          </a:p>
          <a:p>
            <a:r>
              <a:rPr lang="en-US" dirty="0"/>
              <a:t>A system of propagation beacons are found on these frequencies  </a:t>
            </a:r>
            <a:r>
              <a:rPr lang="en-US" dirty="0">
                <a:solidFill>
                  <a:srgbClr val="00E400"/>
                </a:solidFill>
              </a:rPr>
              <a:t>G1E01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8038" y="4832983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power beacons can be found in </a:t>
            </a:r>
            <a:r>
              <a:rPr lang="en-US" dirty="0">
                <a:solidFill>
                  <a:srgbClr val="FFFF00"/>
                </a:solidFill>
              </a:rPr>
              <a:t>WSPR</a:t>
            </a:r>
            <a:r>
              <a:rPr lang="en-US" dirty="0"/>
              <a:t> mode for HF propagation</a:t>
            </a:r>
          </a:p>
          <a:p>
            <a:r>
              <a:rPr lang="en-US" dirty="0">
                <a:solidFill>
                  <a:srgbClr val="00E400"/>
                </a:solidFill>
              </a:rPr>
              <a:t>G8C02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1336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Always operate using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 good amateur engineering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and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practices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102" y="-329121"/>
            <a:ext cx="7313613" cy="1264024"/>
          </a:xfrm>
        </p:spPr>
        <p:txBody>
          <a:bodyPr/>
          <a:lstStyle/>
          <a:p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For Next Week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527" y="893802"/>
            <a:ext cx="38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</a:rPr>
              <a:t>Study flash cards </a:t>
            </a:r>
            <a:r>
              <a:rPr lang="en-US" dirty="0" err="1">
                <a:solidFill>
                  <a:srgbClr val="FF0000"/>
                </a:solidFill>
                <a:latin typeface="Cambria"/>
              </a:rPr>
              <a:t>www.hamexam.org</a:t>
            </a:r>
            <a:endParaRPr lang="en-US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4754" y="5574905"/>
            <a:ext cx="1777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73</a:t>
            </a:r>
          </a:p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Tom and Jack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024" y="2701784"/>
            <a:ext cx="914033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1</a:t>
            </a:r>
            <a:endParaRPr lang="en-US" sz="1400" dirty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G1A</a:t>
            </a:r>
          </a:p>
          <a:p>
            <a:r>
              <a:rPr lang="en-US" sz="1400" dirty="0">
                <a:latin typeface="Cambria"/>
                <a:cs typeface="Cambria"/>
              </a:rPr>
              <a:t> G1C</a:t>
            </a:r>
          </a:p>
          <a:p>
            <a:r>
              <a:rPr lang="en-US" sz="1400" dirty="0">
                <a:latin typeface="Cambria"/>
                <a:cs typeface="Cambria"/>
              </a:rPr>
              <a:t> G2A</a:t>
            </a:r>
          </a:p>
          <a:p>
            <a:r>
              <a:rPr lang="en-US" sz="1400" dirty="0">
                <a:latin typeface="Cambria"/>
                <a:cs typeface="Cambria"/>
              </a:rPr>
              <a:t> G2B</a:t>
            </a:r>
          </a:p>
          <a:p>
            <a:r>
              <a:rPr lang="en-US" sz="1400" dirty="0">
                <a:latin typeface="Cambria"/>
                <a:cs typeface="Cambria"/>
              </a:rPr>
              <a:t> G2C</a:t>
            </a:r>
          </a:p>
          <a:p>
            <a:r>
              <a:rPr lang="en-US" sz="1400" dirty="0">
                <a:latin typeface="Cambria"/>
                <a:cs typeface="Cambria"/>
              </a:rPr>
              <a:t> G2D</a:t>
            </a:r>
          </a:p>
          <a:p>
            <a:r>
              <a:rPr lang="en-US" sz="1400" dirty="0">
                <a:latin typeface="Cambria"/>
                <a:cs typeface="Cambria"/>
              </a:rPr>
              <a:t> G4A part</a:t>
            </a:r>
          </a:p>
          <a:p>
            <a:r>
              <a:rPr lang="en-US" sz="1400" dirty="0">
                <a:latin typeface="Cambria"/>
                <a:cs typeface="Cambria"/>
              </a:rPr>
              <a:t> G4D part</a:t>
            </a:r>
          </a:p>
          <a:p>
            <a:pPr>
              <a:buFont typeface="Arial"/>
              <a:buChar char="•"/>
            </a:pP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0092" y="2665850"/>
            <a:ext cx="857927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6</a:t>
            </a:r>
          </a:p>
          <a:p>
            <a:r>
              <a:rPr lang="en-US" sz="1400" dirty="0">
                <a:latin typeface="Cambria"/>
                <a:cs typeface="Cambria"/>
              </a:rPr>
              <a:t>G4E</a:t>
            </a:r>
          </a:p>
          <a:p>
            <a:r>
              <a:rPr lang="en-US" sz="1400" dirty="0">
                <a:latin typeface="Cambria"/>
                <a:cs typeface="Cambria"/>
              </a:rPr>
              <a:t> G9A</a:t>
            </a:r>
          </a:p>
          <a:p>
            <a:r>
              <a:rPr lang="en-US" sz="1400" dirty="0">
                <a:latin typeface="Cambria"/>
                <a:cs typeface="Cambria"/>
              </a:rPr>
              <a:t> G9B</a:t>
            </a:r>
          </a:p>
          <a:p>
            <a:r>
              <a:rPr lang="en-US" sz="1400" dirty="0">
                <a:latin typeface="Cambria"/>
                <a:cs typeface="Cambria"/>
              </a:rPr>
              <a:t> G9C</a:t>
            </a:r>
          </a:p>
          <a:p>
            <a:r>
              <a:rPr lang="en-US" sz="1400" dirty="0">
                <a:latin typeface="Cambria"/>
                <a:cs typeface="Cambria"/>
              </a:rPr>
              <a:t> G9D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7551" y="2609061"/>
            <a:ext cx="109137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8/9</a:t>
            </a:r>
          </a:p>
          <a:p>
            <a:r>
              <a:rPr lang="en-US" sz="1400" dirty="0">
                <a:latin typeface="Cambria"/>
                <a:cs typeface="Cambria"/>
              </a:rPr>
              <a:t> G4A</a:t>
            </a:r>
          </a:p>
          <a:p>
            <a:r>
              <a:rPr lang="en-US" sz="1400" dirty="0">
                <a:latin typeface="Cambria"/>
                <a:cs typeface="Cambria"/>
              </a:rPr>
              <a:t> G4B</a:t>
            </a:r>
          </a:p>
          <a:p>
            <a:r>
              <a:rPr lang="en-US" sz="1400" dirty="0">
                <a:latin typeface="Cambria"/>
                <a:cs typeface="Cambria"/>
              </a:rPr>
              <a:t> G4C</a:t>
            </a:r>
          </a:p>
          <a:p>
            <a:r>
              <a:rPr lang="en-US" sz="1400" dirty="0">
                <a:latin typeface="Cambria"/>
                <a:cs typeface="Cambria"/>
              </a:rPr>
              <a:t> G4D</a:t>
            </a:r>
          </a:p>
          <a:p>
            <a:r>
              <a:rPr lang="en-US" sz="1400" dirty="0">
                <a:latin typeface="Cambria"/>
                <a:cs typeface="Cambria"/>
              </a:rPr>
              <a:t> G7B</a:t>
            </a:r>
          </a:p>
          <a:p>
            <a:r>
              <a:rPr lang="en-US" sz="1400" dirty="0">
                <a:latin typeface="Cambria"/>
                <a:cs typeface="Cambria"/>
              </a:rPr>
              <a:t> G7C</a:t>
            </a:r>
          </a:p>
          <a:p>
            <a:r>
              <a:rPr lang="en-US" sz="1400" dirty="0">
                <a:latin typeface="Cambria"/>
                <a:cs typeface="Cambria"/>
              </a:rPr>
              <a:t> G8A</a:t>
            </a:r>
          </a:p>
          <a:p>
            <a:r>
              <a:rPr lang="en-US" sz="1400" dirty="0">
                <a:latin typeface="Cambria"/>
                <a:cs typeface="Cambria"/>
              </a:rPr>
              <a:t> G8B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6542" y="4191667"/>
            <a:ext cx="857927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4</a:t>
            </a:r>
          </a:p>
          <a:p>
            <a:r>
              <a:rPr lang="en-US" sz="1400" dirty="0">
                <a:latin typeface="Cambria"/>
                <a:cs typeface="Cambria"/>
              </a:rPr>
              <a:t> G5A</a:t>
            </a:r>
          </a:p>
          <a:p>
            <a:r>
              <a:rPr lang="en-US" sz="1400" dirty="0">
                <a:latin typeface="Cambria"/>
                <a:cs typeface="Cambria"/>
              </a:rPr>
              <a:t> G5B</a:t>
            </a:r>
          </a:p>
          <a:p>
            <a:r>
              <a:rPr lang="en-US" sz="1400" dirty="0">
                <a:latin typeface="Cambria"/>
                <a:cs typeface="Cambria"/>
              </a:rPr>
              <a:t> G6A</a:t>
            </a:r>
          </a:p>
          <a:p>
            <a:r>
              <a:rPr lang="en-US" sz="1400" dirty="0">
                <a:latin typeface="Cambria"/>
                <a:cs typeface="Cambria"/>
              </a:rPr>
              <a:t> G6B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2119" y="2611556"/>
            <a:ext cx="957313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11</a:t>
            </a:r>
          </a:p>
          <a:p>
            <a:r>
              <a:rPr lang="en-US" sz="1400" dirty="0">
                <a:latin typeface="Cambria"/>
                <a:cs typeface="Cambria"/>
              </a:rPr>
              <a:t> G0A</a:t>
            </a:r>
          </a:p>
          <a:p>
            <a:r>
              <a:rPr lang="en-US" sz="1400" dirty="0">
                <a:latin typeface="Cambria"/>
                <a:cs typeface="Cambria"/>
              </a:rPr>
              <a:t> G0B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695" y="1385421"/>
            <a:ext cx="149592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Radio</a:t>
            </a:r>
          </a:p>
          <a:p>
            <a:pPr algn="ctr"/>
            <a:r>
              <a:rPr lang="en-US" sz="1400" dirty="0"/>
              <a:t> Fundamentals</a:t>
            </a:r>
          </a:p>
          <a:p>
            <a:pPr algn="ctr"/>
            <a:r>
              <a:rPr lang="en-US" sz="1400" dirty="0"/>
              <a:t>ARRL Ch. 1, 2, 3,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6040" y="1459239"/>
            <a:ext cx="10711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Antennas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6893" y="1467955"/>
            <a:ext cx="103202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Equipment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5255" y="1422048"/>
            <a:ext cx="10342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ambria"/>
                <a:cs typeface="Cambria"/>
              </a:rPr>
              <a:t>Electricity</a:t>
            </a:r>
          </a:p>
          <a:p>
            <a:r>
              <a:rPr lang="en-US" sz="1400" dirty="0">
                <a:latin typeface="Cambria"/>
                <a:cs typeface="Cambria"/>
              </a:rPr>
              <a:t>ARRL Ch.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00536" y="1448633"/>
            <a:ext cx="8942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  Safety    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Ch.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3C1D2-AA72-2C4C-A193-13458CA3FA24}"/>
              </a:ext>
            </a:extLst>
          </p:cNvPr>
          <p:cNvSpPr txBox="1"/>
          <p:nvPr/>
        </p:nvSpPr>
        <p:spPr>
          <a:xfrm>
            <a:off x="1315192" y="2701784"/>
            <a:ext cx="857927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2</a:t>
            </a:r>
            <a:endParaRPr lang="en-US" sz="1400" dirty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G1B</a:t>
            </a:r>
          </a:p>
          <a:p>
            <a:r>
              <a:rPr lang="en-US" sz="1400" dirty="0">
                <a:latin typeface="Cambria"/>
                <a:cs typeface="Cambria"/>
              </a:rPr>
              <a:t> G1D</a:t>
            </a:r>
          </a:p>
          <a:p>
            <a:r>
              <a:rPr lang="en-US" sz="1400" dirty="0">
                <a:latin typeface="Cambria"/>
                <a:cs typeface="Cambria"/>
              </a:rPr>
              <a:t> G2A</a:t>
            </a:r>
          </a:p>
          <a:p>
            <a:r>
              <a:rPr lang="en-US" sz="1400" dirty="0">
                <a:latin typeface="Cambria"/>
                <a:cs typeface="Cambria"/>
              </a:rPr>
              <a:t> G2E </a:t>
            </a:r>
          </a:p>
          <a:p>
            <a:r>
              <a:rPr lang="en-US" sz="1400" dirty="0">
                <a:latin typeface="Cambria"/>
                <a:cs typeface="Cambria"/>
              </a:rPr>
              <a:t> G8C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D141E-D87C-AE4E-92C5-54FD09EE24DD}"/>
              </a:ext>
            </a:extLst>
          </p:cNvPr>
          <p:cNvSpPr txBox="1"/>
          <p:nvPr/>
        </p:nvSpPr>
        <p:spPr>
          <a:xfrm>
            <a:off x="2421540" y="2701784"/>
            <a:ext cx="857927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3</a:t>
            </a:r>
            <a:endParaRPr lang="en-US" sz="1400" dirty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G5B</a:t>
            </a:r>
          </a:p>
          <a:p>
            <a:r>
              <a:rPr lang="en-US" sz="1400" dirty="0">
                <a:latin typeface="Cambria"/>
                <a:cs typeface="Cambria"/>
              </a:rPr>
              <a:t> G5C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ECFA-C3EA-D247-A320-FC1E5772CE95}"/>
              </a:ext>
            </a:extLst>
          </p:cNvPr>
          <p:cNvSpPr txBox="1"/>
          <p:nvPr/>
        </p:nvSpPr>
        <p:spPr>
          <a:xfrm>
            <a:off x="2517683" y="2048862"/>
            <a:ext cx="824265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latin typeface="Cambria"/>
                <a:cs typeface="Cambria"/>
              </a:rPr>
              <a:t>Resistors</a:t>
            </a:r>
          </a:p>
          <a:p>
            <a:r>
              <a:rPr lang="en-US" sz="1100" dirty="0">
                <a:latin typeface="Cambria"/>
                <a:cs typeface="Cambria"/>
              </a:rPr>
              <a:t>Capacitors</a:t>
            </a:r>
          </a:p>
          <a:p>
            <a:r>
              <a:rPr lang="en-US" sz="1100" dirty="0">
                <a:latin typeface="Cambria"/>
                <a:cs typeface="Cambria"/>
              </a:rPr>
              <a:t>AC Power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CE96B-1729-A14B-AED1-EDF4A1A1A638}"/>
              </a:ext>
            </a:extLst>
          </p:cNvPr>
          <p:cNvSpPr txBox="1"/>
          <p:nvPr/>
        </p:nvSpPr>
        <p:spPr>
          <a:xfrm>
            <a:off x="2436542" y="3691630"/>
            <a:ext cx="960519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latin typeface="Cambria"/>
                <a:cs typeface="Cambria"/>
              </a:rPr>
              <a:t>The Reactive</a:t>
            </a:r>
          </a:p>
          <a:p>
            <a:r>
              <a:rPr lang="en-US" sz="1100" dirty="0">
                <a:latin typeface="Cambria"/>
                <a:cs typeface="Cambria"/>
              </a:rPr>
              <a:t>components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201795-4F38-5D41-A9B2-9BC1E2D1EADA}"/>
              </a:ext>
            </a:extLst>
          </p:cNvPr>
          <p:cNvSpPr txBox="1"/>
          <p:nvPr/>
        </p:nvSpPr>
        <p:spPr>
          <a:xfrm>
            <a:off x="3502384" y="2694334"/>
            <a:ext cx="857927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5</a:t>
            </a:r>
          </a:p>
          <a:p>
            <a:r>
              <a:rPr lang="en-US" sz="1400" dirty="0">
                <a:latin typeface="Cambria"/>
                <a:cs typeface="Cambria"/>
              </a:rPr>
              <a:t>G4B</a:t>
            </a:r>
          </a:p>
          <a:p>
            <a:r>
              <a:rPr lang="en-US" sz="1400" dirty="0">
                <a:latin typeface="Cambria"/>
                <a:cs typeface="Cambria"/>
              </a:rPr>
              <a:t>G4E</a:t>
            </a:r>
          </a:p>
          <a:p>
            <a:r>
              <a:rPr lang="en-US" sz="1400" dirty="0">
                <a:latin typeface="Cambria"/>
                <a:cs typeface="Cambria"/>
              </a:rPr>
              <a:t>G6A</a:t>
            </a:r>
          </a:p>
          <a:p>
            <a:r>
              <a:rPr lang="en-US" sz="1400" dirty="0">
                <a:latin typeface="Cambria"/>
                <a:cs typeface="Cambria"/>
              </a:rPr>
              <a:t>G6B</a:t>
            </a:r>
          </a:p>
          <a:p>
            <a:r>
              <a:rPr lang="en-US" sz="1400" dirty="0">
                <a:latin typeface="Cambria"/>
                <a:cs typeface="Cambria"/>
              </a:rPr>
              <a:t>G7A</a:t>
            </a:r>
          </a:p>
          <a:p>
            <a:r>
              <a:rPr lang="en-US" sz="1400" dirty="0">
                <a:latin typeface="Cambria"/>
                <a:cs typeface="Cambria"/>
              </a:rPr>
              <a:t>G7B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843CDA-32B7-1D48-BAD5-A64D289E2745}"/>
              </a:ext>
            </a:extLst>
          </p:cNvPr>
          <p:cNvSpPr txBox="1"/>
          <p:nvPr/>
        </p:nvSpPr>
        <p:spPr>
          <a:xfrm>
            <a:off x="3602610" y="2218139"/>
            <a:ext cx="862737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latin typeface="Cambria"/>
                <a:cs typeface="Cambria"/>
              </a:rPr>
              <a:t>Semi-</a:t>
            </a:r>
          </a:p>
          <a:p>
            <a:r>
              <a:rPr lang="en-US" sz="1100" dirty="0">
                <a:latin typeface="Cambria"/>
                <a:cs typeface="Cambria"/>
              </a:rPr>
              <a:t>conductors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D51B78-D65F-5D41-AAEE-BD9DF0AE9B51}"/>
              </a:ext>
            </a:extLst>
          </p:cNvPr>
          <p:cNvSpPr txBox="1"/>
          <p:nvPr/>
        </p:nvSpPr>
        <p:spPr>
          <a:xfrm>
            <a:off x="4576040" y="4381344"/>
            <a:ext cx="11215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Propagation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3B4CC3-7FF2-3E49-8F21-80320D4924B6}"/>
              </a:ext>
            </a:extLst>
          </p:cNvPr>
          <p:cNvSpPr txBox="1"/>
          <p:nvPr/>
        </p:nvSpPr>
        <p:spPr>
          <a:xfrm>
            <a:off x="4630092" y="5039736"/>
            <a:ext cx="956862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7</a:t>
            </a:r>
          </a:p>
          <a:p>
            <a:r>
              <a:rPr lang="en-US" sz="1400" dirty="0">
                <a:latin typeface="Cambria"/>
                <a:cs typeface="Cambria"/>
              </a:rPr>
              <a:t>  G3A</a:t>
            </a:r>
          </a:p>
          <a:p>
            <a:r>
              <a:rPr lang="en-US" sz="1400" dirty="0">
                <a:latin typeface="Cambria"/>
                <a:cs typeface="Cambria"/>
              </a:rPr>
              <a:t>  G3B</a:t>
            </a:r>
          </a:p>
          <a:p>
            <a:r>
              <a:rPr lang="en-US" sz="1400" dirty="0">
                <a:latin typeface="Cambria"/>
                <a:cs typeface="Cambria"/>
              </a:rPr>
              <a:t>  G3C</a:t>
            </a:r>
          </a:p>
          <a:p>
            <a:r>
              <a:rPr lang="en-US" sz="1400" dirty="0">
                <a:latin typeface="Cambria"/>
                <a:cs typeface="Cambria"/>
              </a:rPr>
              <a:t>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6C0342-2B80-3845-96E0-2814B02C5E09}"/>
              </a:ext>
            </a:extLst>
          </p:cNvPr>
          <p:cNvSpPr txBox="1"/>
          <p:nvPr/>
        </p:nvSpPr>
        <p:spPr>
          <a:xfrm>
            <a:off x="6996447" y="1459239"/>
            <a:ext cx="10342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Digital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81677-89B4-6B42-A9A4-7CAE78077F14}"/>
              </a:ext>
            </a:extLst>
          </p:cNvPr>
          <p:cNvSpPr txBox="1"/>
          <p:nvPr/>
        </p:nvSpPr>
        <p:spPr>
          <a:xfrm>
            <a:off x="6994949" y="2609061"/>
            <a:ext cx="98636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10</a:t>
            </a:r>
          </a:p>
          <a:p>
            <a:r>
              <a:rPr lang="en-US" sz="1400" dirty="0">
                <a:latin typeface="Cambria"/>
                <a:cs typeface="Cambria"/>
              </a:rPr>
              <a:t> G1E</a:t>
            </a:r>
          </a:p>
          <a:p>
            <a:r>
              <a:rPr lang="en-US" sz="1400" dirty="0">
                <a:latin typeface="Cambria"/>
                <a:cs typeface="Cambria"/>
              </a:rPr>
              <a:t> G2E</a:t>
            </a:r>
          </a:p>
          <a:p>
            <a:r>
              <a:rPr lang="en-US" sz="1400" dirty="0">
                <a:latin typeface="Cambria"/>
                <a:cs typeface="Cambria"/>
              </a:rPr>
              <a:t> G8A</a:t>
            </a:r>
          </a:p>
          <a:p>
            <a:r>
              <a:rPr lang="en-US" sz="1400" dirty="0">
                <a:latin typeface="Cambria"/>
                <a:cs typeface="Cambria"/>
              </a:rPr>
              <a:t> G8B</a:t>
            </a:r>
          </a:p>
          <a:p>
            <a:r>
              <a:rPr lang="en-US" sz="1400" dirty="0">
                <a:latin typeface="Cambria"/>
                <a:cs typeface="Cambria"/>
              </a:rPr>
              <a:t> G8C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Technician Class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General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351" y="3918466"/>
            <a:ext cx="334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few contesting opportunities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918466"/>
            <a:ext cx="297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contests and awards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351" y="480536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letters announced to initiate a contact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0359" y="4805363"/>
            <a:ext cx="300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CQ called to initiate contact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8230" y="2362200"/>
            <a:ext cx="332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contacts to “Rag Chews”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0351" y="1524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Propagation generally line of sight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0359" y="1524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Propagation, ground wave, sky wave, NVIS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0351" y="2362200"/>
            <a:ext cx="303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Excellent local, and public service communications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0351" y="3320534"/>
            <a:ext cx="126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Nets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5400" y="3320534"/>
            <a:ext cx="175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Wide area Nets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351" y="5715000"/>
            <a:ext cx="235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Watts on HF max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5715000"/>
            <a:ext cx="248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1500 Watts on HF 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Technician Class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733800" y="279400"/>
            <a:ext cx="54102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General Class.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2895600"/>
            <a:ext cx="438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Gain greater knowledge and increase skills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4191000"/>
            <a:ext cx="181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it’s fun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08129"/>
              </p:ext>
            </p:extLst>
          </p:nvPr>
        </p:nvGraphicFramePr>
        <p:xfrm>
          <a:off x="533400" y="914414"/>
          <a:ext cx="7924801" cy="5671713"/>
        </p:xfrm>
        <a:graphic>
          <a:graphicData uri="http://schemas.openxmlformats.org/drawingml/2006/table">
            <a:tbl>
              <a:tblPr/>
              <a:tblGrid>
                <a:gridCol w="540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0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92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479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MF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HF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VHF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UHF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300 KHz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3.5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80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4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5.33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60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5.4035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CHP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420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70 cm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450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FRS/GMRS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7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40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7.3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50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6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54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09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Lower sideband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09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DD0806"/>
                          </a:solidFill>
                          <a:latin typeface="Verdana"/>
                        </a:rPr>
                        <a:t>Upper sideband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10.1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30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10.150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Verdana"/>
                        </a:rPr>
                        <a:t>AM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TV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Symbol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88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FM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Verdana"/>
                        </a:rPr>
                        <a:t>Broadcast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Broadcast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108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902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33 cm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928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TV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Aviation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Aviation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Cell Phone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14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20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14.350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Military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1240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23 cm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1300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144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2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148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Municipal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1.8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160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2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17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15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219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1.25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225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12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CB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52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28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29.7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00"/>
                          </a:solidFill>
                          <a:latin typeface="Verdana"/>
                        </a:rPr>
                        <a:t>3 MHz</a:t>
                      </a:r>
                      <a:endParaRPr lang="en-US" sz="800" b="1" i="0" u="none" strike="noStrike" dirty="0">
                        <a:solidFill>
                          <a:srgbClr val="FFFF00"/>
                        </a:solidFill>
                        <a:latin typeface="Verdana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3000MH</a:t>
                      </a:r>
                      <a:r>
                        <a:rPr lang="en-US" sz="800" b="0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954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Primary a night time band.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Primary General and Extra Class privileges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Technician class home range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Technician class home range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07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Very short daytime range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Limited Technician privileges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SSB on 10 M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6 meters the un-predictable band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Line of sight communications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   CW on 40 and 15 meters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Line of sight communications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Suited for repeater operation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Long distance communications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Suited for repeater operation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70 cm suited for mobile and portable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Large antennas.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FM and digital modes.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Day to night from upper to lower freq.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Suited for mobile and portable comm.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60 and 30 meter special restrictions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2 </a:t>
                      </a:r>
                      <a:r>
                        <a:rPr lang="en-US" sz="500" b="1" i="0" u="none" strike="noStrike" dirty="0" err="1">
                          <a:latin typeface="Verdana"/>
                        </a:rPr>
                        <a:t>mtr</a:t>
                      </a:r>
                      <a:r>
                        <a:rPr lang="en-US" sz="500" b="1" i="0" u="none" strike="noStrike" dirty="0">
                          <a:latin typeface="Verdana"/>
                        </a:rPr>
                        <a:t> SSB and CW at lower band edge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Solar activity critical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Satellite and EME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Satellite and EME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30923"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9543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Wavelength = 300/ Freq. (MHz)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latin typeface="Verdana"/>
                        </a:rPr>
                        <a:t>Frequency (MHz) = 300/ Wavelength (mtrs.)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latin typeface="Verdana"/>
                        </a:rPr>
                        <a:t>Speed of light = 300,000,000 meters / sec.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30923"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247900" y="23241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247900" y="1408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545082"/>
            <a:ext cx="861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785E0"/>
                </a:solidFill>
                <a:latin typeface="Verdana"/>
                <a:ea typeface="Verdana"/>
                <a:cs typeface="Verdana"/>
              </a:rPr>
              <a:t>&gt;&gt;Wavelength Decreases  &gt;&gt;&gt;&gt;Antennas Elements Shorten&gt;&gt;&gt;&gt;Loses increase&gt;&gt;&gt;Communications become line of sight&gt;&gt;&gt;&gt;</a:t>
            </a:r>
            <a:endParaRPr lang="en-US" sz="1000" dirty="0">
              <a:solidFill>
                <a:srgbClr val="5785E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75750"/>
            <a:ext cx="585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does amateur radio live in the frequency spectrum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905500" y="1714500"/>
            <a:ext cx="1371600" cy="990600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1422043"/>
            <a:ext cx="736099" cy="11695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E400"/>
                </a:solidFill>
              </a:rPr>
              <a:t>G2A01</a:t>
            </a:r>
          </a:p>
          <a:p>
            <a:r>
              <a:rPr lang="en-US" sz="1400" b="1" dirty="0">
                <a:solidFill>
                  <a:srgbClr val="00E400"/>
                </a:solidFill>
              </a:rPr>
              <a:t>G2A02</a:t>
            </a:r>
          </a:p>
          <a:p>
            <a:r>
              <a:rPr lang="en-US" sz="1400" b="1" dirty="0">
                <a:solidFill>
                  <a:srgbClr val="00E400"/>
                </a:solidFill>
              </a:rPr>
              <a:t>G2A03</a:t>
            </a:r>
          </a:p>
          <a:p>
            <a:r>
              <a:rPr lang="en-US" sz="1400" b="1" dirty="0">
                <a:solidFill>
                  <a:srgbClr val="00E400"/>
                </a:solidFill>
              </a:rPr>
              <a:t>G2A04</a:t>
            </a:r>
          </a:p>
          <a:p>
            <a:r>
              <a:rPr lang="en-US" sz="1400" b="1" dirty="0">
                <a:solidFill>
                  <a:srgbClr val="00E400"/>
                </a:solidFill>
              </a:rPr>
              <a:t>G2A09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791303"/>
            <a:ext cx="1362347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Exception USB</a:t>
            </a:r>
          </a:p>
        </p:txBody>
      </p:sp>
      <p:cxnSp>
        <p:nvCxnSpPr>
          <p:cNvPr id="17" name="Shape 16"/>
          <p:cNvCxnSpPr>
            <a:stCxn id="13" idx="2"/>
          </p:cNvCxnSpPr>
          <p:nvPr/>
        </p:nvCxnSpPr>
        <p:spPr>
          <a:xfrm rot="5400000">
            <a:off x="4217706" y="767574"/>
            <a:ext cx="322963" cy="985974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761"/>
            <a:ext cx="8344206" cy="63812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41424</TotalTime>
  <Words>4756</Words>
  <Application>Microsoft Macintosh PowerPoint</Application>
  <PresentationFormat>On-screen Show (4:3)</PresentationFormat>
  <Paragraphs>1240</Paragraphs>
  <Slides>55</Slides>
  <Notes>5</Notes>
  <HiddenSlides>1</HiddenSlides>
  <MMClips>6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Book Antiqua</vt:lpstr>
      <vt:lpstr>Calibri</vt:lpstr>
      <vt:lpstr>Cambria</vt:lpstr>
      <vt:lpstr>Lucida Sans</vt:lpstr>
      <vt:lpstr>Symbol</vt:lpstr>
      <vt:lpstr>Verdana</vt:lpstr>
      <vt:lpstr>Wingdings</vt:lpstr>
      <vt:lpstr>Wingdings 2</vt:lpstr>
      <vt:lpstr>Wingdings 3</vt:lpstr>
      <vt:lpstr>Apex</vt:lpstr>
      <vt:lpstr>'kjh%20:Users:johnfoster:Desktop:LogbookPage%20-%20Landscape%20-%20Big%20Print.doc!OLE_LINK1</vt:lpstr>
      <vt:lpstr>General Class License</vt:lpstr>
      <vt:lpstr>Why Upgrade</vt:lpstr>
      <vt:lpstr>www.wednettraining.com</vt:lpstr>
      <vt:lpstr>www.wednettraining.com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Frequencies? What Bands?</vt:lpstr>
      <vt:lpstr>PowerPoint Presentation</vt:lpstr>
      <vt:lpstr>PowerPoint Presentation</vt:lpstr>
      <vt:lpstr>Courteous Operating Practices</vt:lpstr>
      <vt:lpstr>Log Book</vt:lpstr>
      <vt:lpstr>Logging is a good practice</vt:lpstr>
      <vt:lpstr>PowerPoint Presentation</vt:lpstr>
      <vt:lpstr>QRZ.com</vt:lpstr>
      <vt:lpstr>Managing Interfance</vt:lpstr>
      <vt:lpstr>Dual VFO</vt:lpstr>
      <vt:lpstr>Bandwidth Bandwidth Bandwidth</vt:lpstr>
      <vt:lpstr>Bandwidth Bandwidth Bandwidth</vt:lpstr>
      <vt:lpstr>Operating  CW</vt:lpstr>
      <vt:lpstr>PowerPoint Presentation</vt:lpstr>
      <vt:lpstr>CW USB or LSB?</vt:lpstr>
      <vt:lpstr>Notch Filter</vt:lpstr>
      <vt:lpstr>Digital Modes</vt:lpstr>
      <vt:lpstr>Digital Modes Station Set UP</vt:lpstr>
      <vt:lpstr>Advantages of digital</vt:lpstr>
      <vt:lpstr>RTTY “Teletype” Narrowband direct printing telegraphy</vt:lpstr>
      <vt:lpstr>PACTOR PACet Teletype Over Radio</vt:lpstr>
      <vt:lpstr>PSK31 Phase Shift Keying  31 baud</vt:lpstr>
      <vt:lpstr>PACKET RADIO  </vt:lpstr>
      <vt:lpstr>FT8</vt:lpstr>
      <vt:lpstr>Where do we find digital modes in the bands</vt:lpstr>
      <vt:lpstr>Transmitting data</vt:lpstr>
      <vt:lpstr>Emergency communications</vt:lpstr>
      <vt:lpstr>Distress Calls</vt:lpstr>
      <vt:lpstr>Emergency  Comm. </vt:lpstr>
      <vt:lpstr>G2B09</vt:lpstr>
      <vt:lpstr>G2B09</vt:lpstr>
      <vt:lpstr>Chapter 3</vt:lpstr>
      <vt:lpstr>Prohibited and Restricted Communications</vt:lpstr>
      <vt:lpstr>Regulatory Agencies</vt:lpstr>
      <vt:lpstr>Volunteer Examiners </vt:lpstr>
      <vt:lpstr>PowerPoint Presentation</vt:lpstr>
      <vt:lpstr>Frequency Priviledges</vt:lpstr>
      <vt:lpstr>How much power on HF?</vt:lpstr>
      <vt:lpstr>Third Party Traffic</vt:lpstr>
      <vt:lpstr>International Third Party</vt:lpstr>
      <vt:lpstr>Making radio contacts with foreign countries</vt:lpstr>
      <vt:lpstr>Beacons</vt:lpstr>
      <vt:lpstr>PowerPoint Presentation</vt:lpstr>
      <vt:lpstr>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Class License</dc:title>
  <dc:creator>John Foster</dc:creator>
  <cp:lastModifiedBy>John Foster</cp:lastModifiedBy>
  <cp:revision>130</cp:revision>
  <cp:lastPrinted>2013-04-15T18:12:01Z</cp:lastPrinted>
  <dcterms:created xsi:type="dcterms:W3CDTF">2017-05-08T05:14:41Z</dcterms:created>
  <dcterms:modified xsi:type="dcterms:W3CDTF">2021-04-26T19:15:42Z</dcterms:modified>
</cp:coreProperties>
</file>