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1" r:id="rId13"/>
    <p:sldId id="273" r:id="rId14"/>
    <p:sldId id="292" r:id="rId15"/>
    <p:sldId id="294" r:id="rId16"/>
    <p:sldId id="268" r:id="rId17"/>
    <p:sldId id="269" r:id="rId18"/>
    <p:sldId id="270" r:id="rId19"/>
    <p:sldId id="271" r:id="rId20"/>
    <p:sldId id="272" r:id="rId21"/>
    <p:sldId id="275" r:id="rId22"/>
    <p:sldId id="277" r:id="rId23"/>
    <p:sldId id="278" r:id="rId24"/>
    <p:sldId id="280" r:id="rId25"/>
    <p:sldId id="279" r:id="rId26"/>
    <p:sldId id="281" r:id="rId27"/>
    <p:sldId id="285" r:id="rId28"/>
    <p:sldId id="286" r:id="rId29"/>
    <p:sldId id="287" r:id="rId30"/>
    <p:sldId id="288" r:id="rId31"/>
    <p:sldId id="289" r:id="rId32"/>
    <p:sldId id="290" r:id="rId33"/>
    <p:sldId id="284" r:id="rId34"/>
    <p:sldId id="282" r:id="rId35"/>
    <p:sldId id="295" r:id="rId36"/>
    <p:sldId id="296" r:id="rId37"/>
    <p:sldId id="297" r:id="rId38"/>
    <p:sldId id="299" r:id="rId39"/>
    <p:sldId id="29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8"/>
    <p:restoredTop sz="94667"/>
  </p:normalViewPr>
  <p:slideViewPr>
    <p:cSldViewPr snapToObjects="1">
      <p:cViewPr varScale="1">
        <p:scale>
          <a:sx n="116" d="100"/>
          <a:sy n="116" d="100"/>
        </p:scale>
        <p:origin x="184" y="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1343-8AB7-B34B-9AF9-9FCC44EDDB14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B045-0180-9243-BB40-5FDAD322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1343-8AB7-B34B-9AF9-9FCC44EDDB14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B045-0180-9243-BB40-5FDAD322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1343-8AB7-B34B-9AF9-9FCC44EDDB14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B045-0180-9243-BB40-5FDAD322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1343-8AB7-B34B-9AF9-9FCC44EDDB14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B045-0180-9243-BB40-5FDAD322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1343-8AB7-B34B-9AF9-9FCC44EDDB14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B045-0180-9243-BB40-5FDAD322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1343-8AB7-B34B-9AF9-9FCC44EDDB14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B045-0180-9243-BB40-5FDAD322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1343-8AB7-B34B-9AF9-9FCC44EDDB14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B045-0180-9243-BB40-5FDAD322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1343-8AB7-B34B-9AF9-9FCC44EDDB14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B045-0180-9243-BB40-5FDAD322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1343-8AB7-B34B-9AF9-9FCC44EDDB14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B045-0180-9243-BB40-5FDAD322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1343-8AB7-B34B-9AF9-9FCC44EDDB14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B045-0180-9243-BB40-5FDAD322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1343-8AB7-B34B-9AF9-9FCC44EDDB14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B045-0180-9243-BB40-5FDAD322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E1343-8AB7-B34B-9AF9-9FCC44EDDB14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B045-0180-9243-BB40-5FDAD322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Chapter 4 Cont.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/>
          <a:lstStyle/>
          <a:p>
            <a:r>
              <a:rPr lang="en-US" dirty="0" smtClean="0"/>
              <a:t>Semiconductors</a:t>
            </a:r>
          </a:p>
          <a:p>
            <a:endParaRPr lang="en-US" dirty="0"/>
          </a:p>
        </p:txBody>
      </p:sp>
      <p:pic>
        <p:nvPicPr>
          <p:cNvPr id="5" name="Picture 4" descr="processo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09800"/>
            <a:ext cx="5716693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84127" y="2680855"/>
            <a:ext cx="5806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G4B</a:t>
            </a:r>
          </a:p>
          <a:p>
            <a:r>
              <a:rPr lang="en-US" dirty="0" smtClean="0"/>
              <a:t>G4E</a:t>
            </a:r>
          </a:p>
          <a:p>
            <a:r>
              <a:rPr lang="en-US" dirty="0" smtClean="0"/>
              <a:t>G6A</a:t>
            </a:r>
          </a:p>
          <a:p>
            <a:r>
              <a:rPr lang="en-US" dirty="0" smtClean="0"/>
              <a:t>G6B</a:t>
            </a:r>
          </a:p>
          <a:p>
            <a:r>
              <a:rPr lang="en-US" dirty="0" smtClean="0"/>
              <a:t>G7A</a:t>
            </a:r>
          </a:p>
          <a:p>
            <a:r>
              <a:rPr lang="en-US" dirty="0" smtClean="0"/>
              <a:t>G7B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Vacuum Tubes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676400"/>
            <a:ext cx="5080000" cy="246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105400"/>
            <a:ext cx="65739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Tubes general operating characteristics very similar to FET transistors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058108"/>
            <a:ext cx="1588171" cy="1619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193572"/>
            <a:ext cx="4298950" cy="3362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870406"/>
            <a:ext cx="358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grid used to control electron travel.  </a:t>
            </a:r>
            <a:r>
              <a:rPr lang="en-US" sz="1400" dirty="0" smtClean="0">
                <a:solidFill>
                  <a:srgbClr val="FF0000"/>
                </a:solidFill>
              </a:rPr>
              <a:t>G6A10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058108"/>
            <a:ext cx="1494118" cy="1524000"/>
          </a:xfrm>
          <a:prstGeom prst="rect">
            <a:avLst/>
          </a:prstGeom>
        </p:spPr>
      </p:pic>
      <p:cxnSp>
        <p:nvCxnSpPr>
          <p:cNvPr id="9" name="Curved Connector 8"/>
          <p:cNvCxnSpPr>
            <a:stCxn id="6" idx="1"/>
          </p:cNvCxnSpPr>
          <p:nvPr/>
        </p:nvCxnSpPr>
        <p:spPr>
          <a:xfrm rot="10800000" flipH="1">
            <a:off x="762000" y="1905000"/>
            <a:ext cx="609600" cy="1288572"/>
          </a:xfrm>
          <a:prstGeom prst="curvedConnector4">
            <a:avLst>
              <a:gd name="adj1" fmla="val -37500"/>
              <a:gd name="adj2" fmla="val 625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5200" y="1424226"/>
            <a:ext cx="3003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Screen grid, used to reduce grid to plate capacitance  </a:t>
            </a:r>
            <a:r>
              <a:rPr lang="en-US" sz="1400" dirty="0" smtClean="0">
                <a:solidFill>
                  <a:srgbClr val="FF0000"/>
                </a:solidFill>
              </a:rPr>
              <a:t>G6A12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2" name="Curved Connector 11"/>
          <p:cNvCxnSpPr/>
          <p:nvPr/>
        </p:nvCxnSpPr>
        <p:spPr>
          <a:xfrm flipV="1">
            <a:off x="5943600" y="1676400"/>
            <a:ext cx="91440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Integrated Circuits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44" y="1417638"/>
            <a:ext cx="279400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417638"/>
            <a:ext cx="2540000" cy="195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761762"/>
            <a:ext cx="3397250" cy="2992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038599"/>
            <a:ext cx="3394044" cy="2715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RF Integrated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ircuits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645622"/>
            <a:ext cx="642873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ICs that take the place of discrete components in RF circuits.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			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Such as </a:t>
            </a:r>
          </a:p>
          <a:p>
            <a:pPr algn="ctr"/>
            <a:endParaRPr lang="en-US" dirty="0" smtClean="0"/>
          </a:p>
          <a:p>
            <a:pPr algn="ctr"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  Amplifiers</a:t>
            </a:r>
          </a:p>
          <a:p>
            <a:pPr algn="ctr"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  Modulators</a:t>
            </a:r>
          </a:p>
          <a:p>
            <a:pPr algn="ctr"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  Mixers</a:t>
            </a:r>
          </a:p>
          <a:p>
            <a:pPr algn="ctr"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  De-modulators</a:t>
            </a:r>
          </a:p>
          <a:p>
            <a:pPr algn="ctr"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  Filters</a:t>
            </a:r>
          </a:p>
          <a:p>
            <a:pPr algn="ctr"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  etc.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MMIC</a:t>
            </a:r>
            <a:b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889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Monolithic Microwave Integrated Circuit</a:t>
            </a:r>
            <a:endParaRPr lang="en-US" sz="3889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CRC319-GaN-MMIC-Power-Amplifiers-MA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76400"/>
            <a:ext cx="4446050" cy="2689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4800600"/>
            <a:ext cx="6705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integrated circuit (IC) device that operates at microwave frequencies (300 MHz to 300 GHz).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381000"/>
            <a:ext cx="8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G6B02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Micro Processor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752600"/>
            <a:ext cx="533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 integrated circuit that contains all the functions of a central processing unit of a computer.</a:t>
            </a:r>
            <a:endParaRPr lang="en-US" dirty="0"/>
          </a:p>
        </p:txBody>
      </p:sp>
      <p:pic>
        <p:nvPicPr>
          <p:cNvPr id="4" name="Picture 3" descr="nehalem-microprocessor-architectur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743200"/>
            <a:ext cx="3276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Digital Logic Basics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17638"/>
            <a:ext cx="5133975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724400"/>
            <a:ext cx="1816100" cy="130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724400"/>
            <a:ext cx="1816100" cy="1308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2900" y="525780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G7B03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1100" y="525780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G7B04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700207"/>
            <a:ext cx="68493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G7B03</a:t>
            </a:r>
          </a:p>
          <a:p>
            <a:r>
              <a:rPr lang="en-US" dirty="0"/>
              <a:t>Which of the following describes the function of a two input AND gate?</a:t>
            </a:r>
          </a:p>
          <a:p>
            <a:r>
              <a:rPr lang="en-US" dirty="0"/>
              <a:t>A. Output is high when either or both inputs are low</a:t>
            </a:r>
          </a:p>
          <a:p>
            <a:r>
              <a:rPr lang="en-US" dirty="0"/>
              <a:t>B. Output is high only when both inputs are high</a:t>
            </a:r>
          </a:p>
          <a:p>
            <a:r>
              <a:rPr lang="en-US" dirty="0"/>
              <a:t>C. Output is low when either or both inputs are high</a:t>
            </a:r>
          </a:p>
          <a:p>
            <a:r>
              <a:rPr lang="en-US" dirty="0"/>
              <a:t>D. Output is low only when both inputs are high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700207"/>
            <a:ext cx="45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(B)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568700"/>
            <a:ext cx="1816100" cy="130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886200"/>
            <a:ext cx="29591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33400"/>
            <a:ext cx="68531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G7B04</a:t>
            </a:r>
          </a:p>
          <a:p>
            <a:r>
              <a:rPr lang="en-US" dirty="0"/>
              <a:t>Which of the following describes the function of a two input NOR gate?</a:t>
            </a:r>
          </a:p>
          <a:p>
            <a:r>
              <a:rPr lang="en-US" dirty="0"/>
              <a:t>A. Output is high when either or both inputs are low</a:t>
            </a:r>
          </a:p>
          <a:p>
            <a:r>
              <a:rPr lang="en-US" dirty="0"/>
              <a:t>B. Output is high only when both inputs are high</a:t>
            </a:r>
          </a:p>
          <a:p>
            <a:r>
              <a:rPr lang="en-US" dirty="0"/>
              <a:t>C. Output is low when either or both inputs are high</a:t>
            </a:r>
          </a:p>
          <a:p>
            <a:r>
              <a:rPr lang="en-US" dirty="0"/>
              <a:t>D. Output is low only when both inputs are high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4725"/>
            <a:ext cx="1816100" cy="130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743200"/>
            <a:ext cx="3086100" cy="86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95800"/>
            <a:ext cx="1816100" cy="130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800600"/>
            <a:ext cx="298450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0733" y="533400"/>
            <a:ext cx="44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(C)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Flip Flops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688068"/>
            <a:ext cx="411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two state digital circuit,  on or off  1 or 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2362200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calculate the number of combinations with binary states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2895600"/>
            <a:ext cx="617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3600" baseline="30000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637002"/>
            <a:ext cx="398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N is the number of bits in a string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95324" y="4267200"/>
            <a:ext cx="49688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G7B05</a:t>
            </a:r>
          </a:p>
          <a:p>
            <a:r>
              <a:rPr lang="en-US" dirty="0"/>
              <a:t>How many states does a 3-bit binary counter have?</a:t>
            </a:r>
          </a:p>
          <a:p>
            <a:r>
              <a:rPr lang="en-US" dirty="0"/>
              <a:t>A. 3</a:t>
            </a:r>
          </a:p>
          <a:p>
            <a:r>
              <a:rPr lang="en-US" dirty="0"/>
              <a:t>B. 6</a:t>
            </a:r>
          </a:p>
          <a:p>
            <a:r>
              <a:rPr lang="en-US" dirty="0"/>
              <a:t>C. 8</a:t>
            </a:r>
          </a:p>
          <a:p>
            <a:r>
              <a:rPr lang="en-US" dirty="0"/>
              <a:t>D. 16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4267200"/>
            <a:ext cx="44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(C)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Bias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671935"/>
            <a:ext cx="6781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Bias is direct current ( DC ) deliberately made to </a:t>
            </a:r>
            <a:r>
              <a:rPr lang="en-US" b="1" dirty="0" smtClean="0"/>
              <a:t>flow, or DC voltage deliberately applied, between two points for the purpose of controlling a circuit 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200400"/>
            <a:ext cx="489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bias on a semiconductor.     </a:t>
            </a:r>
            <a:r>
              <a:rPr lang="en-US" b="1" dirty="0" smtClean="0"/>
              <a:t>Current Flows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853934"/>
            <a:ext cx="570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bias on a semiconductor</a:t>
            </a:r>
            <a:r>
              <a:rPr lang="en-US" b="1" dirty="0" smtClean="0"/>
              <a:t>.     Current does not Flow</a:t>
            </a:r>
            <a:endParaRPr lang="en-US" b="1" dirty="0"/>
          </a:p>
        </p:txBody>
      </p:sp>
      <p:pic>
        <p:nvPicPr>
          <p:cNvPr id="7" name="Picture 6" descr="LED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419600"/>
            <a:ext cx="2420899" cy="18610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5040868"/>
            <a:ext cx="349769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Forward bias a LED to light the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Shift Register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05000"/>
            <a:ext cx="5245100" cy="179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230469"/>
            <a:ext cx="63698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clocked array of circuits that passes data in steps along the </a:t>
            </a:r>
            <a:r>
              <a:rPr lang="en-US" dirty="0" smtClean="0"/>
              <a:t>array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G7B06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133600"/>
            <a:ext cx="264222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Volatile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(Random Access Memory)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RAM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SRAM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   DRAM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3415" y="2133600"/>
            <a:ext cx="276729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Non-volatile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(Read only memory) </a:t>
            </a:r>
            <a:r>
              <a:rPr lang="en-US" dirty="0" smtClean="0">
                <a:solidFill>
                  <a:srgbClr val="FF0000"/>
                </a:solidFill>
              </a:rPr>
              <a:t>G6B04</a:t>
            </a:r>
          </a:p>
          <a:p>
            <a:pPr algn="ctr"/>
            <a:r>
              <a:rPr lang="en-US" dirty="0" smtClean="0"/>
              <a:t>ROM</a:t>
            </a:r>
          </a:p>
          <a:p>
            <a:pPr algn="ctr"/>
            <a:r>
              <a:rPr lang="en-US" dirty="0" smtClean="0"/>
              <a:t>EPROM</a:t>
            </a:r>
          </a:p>
          <a:p>
            <a:pPr algn="ctr"/>
            <a:r>
              <a:rPr lang="en-US" dirty="0" smtClean="0"/>
              <a:t>PROM</a:t>
            </a:r>
          </a:p>
          <a:p>
            <a:pPr algn="ctr"/>
            <a:r>
              <a:rPr lang="en-US" dirty="0" smtClean="0"/>
              <a:t>CD-ROM</a:t>
            </a:r>
          </a:p>
          <a:p>
            <a:pPr algn="ctr"/>
            <a:r>
              <a:rPr lang="en-US" dirty="0" smtClean="0"/>
              <a:t>Flash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44192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remains stored even after power is removed  </a:t>
            </a:r>
            <a:r>
              <a:rPr lang="en-US" sz="1400" dirty="0" smtClean="0">
                <a:solidFill>
                  <a:srgbClr val="FF0000"/>
                </a:solidFill>
              </a:rPr>
              <a:t>G6B05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4192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is erased after power is removed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Visual Interface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143000"/>
            <a:ext cx="1980493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Incandescent lights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LEDs</a:t>
            </a:r>
            <a:endParaRPr lang="en-US" dirty="0" smtClean="0"/>
          </a:p>
          <a:p>
            <a:pPr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(low power)</a:t>
            </a:r>
          </a:p>
          <a:p>
            <a:pPr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(forward bias)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G6B08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834" y="3886200"/>
            <a:ext cx="31843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Displays</a:t>
            </a:r>
            <a:endParaRPr lang="en-US" sz="2400" dirty="0" smtClean="0"/>
          </a:p>
          <a:p>
            <a:pPr algn="ctr"/>
            <a:endParaRPr lang="en-US" dirty="0" smtClean="0"/>
          </a:p>
          <a:p>
            <a:pPr algn="ctr"/>
            <a:r>
              <a:rPr lang="en-US" b="1" u="sng" dirty="0" smtClean="0"/>
              <a:t>Liquid /crystal Display (LCD)</a:t>
            </a:r>
          </a:p>
          <a:p>
            <a:r>
              <a:rPr lang="en-US" dirty="0"/>
              <a:t>U</a:t>
            </a:r>
            <a:r>
              <a:rPr lang="en-US" dirty="0" smtClean="0"/>
              <a:t>tilizes </a:t>
            </a:r>
            <a:r>
              <a:rPr lang="en-US" dirty="0"/>
              <a:t>ambient or back lighting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G6B09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971800"/>
            <a:ext cx="4020457" cy="351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Practical Circuits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417638"/>
            <a:ext cx="266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The Power Supply</a:t>
            </a:r>
            <a:endParaRPr lang="en-US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189202"/>
            <a:ext cx="16850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Rectifier circuits</a:t>
            </a:r>
          </a:p>
          <a:p>
            <a:pPr algn="ctr"/>
            <a:r>
              <a:rPr lang="en-US" sz="1400" dirty="0" smtClean="0">
                <a:solidFill>
                  <a:srgbClr val="953735"/>
                </a:solidFill>
              </a:rPr>
              <a:t>@ 60 cycles</a:t>
            </a:r>
            <a:endParaRPr lang="en-US" sz="1400" dirty="0">
              <a:solidFill>
                <a:srgbClr val="9537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794" y="3429000"/>
            <a:ext cx="33778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Half Wave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Only use one half or 180</a:t>
            </a:r>
            <a:r>
              <a:rPr lang="en-US" baseline="30000" dirty="0" smtClean="0"/>
              <a:t>0</a:t>
            </a:r>
          </a:p>
          <a:p>
            <a:pPr algn="ctr"/>
            <a:r>
              <a:rPr lang="en-US" dirty="0" smtClean="0"/>
              <a:t>of the input sine wave.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G7A05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Unfiltered output = 60 PPS</a:t>
            </a:r>
          </a:p>
          <a:p>
            <a:pPr algn="ctr"/>
            <a:r>
              <a:rPr lang="en-US" dirty="0" smtClean="0"/>
              <a:t>Rectifier diode PIV = 2 X peak V.</a:t>
            </a:r>
          </a:p>
          <a:p>
            <a:pPr algn="ctr"/>
            <a:r>
              <a:rPr lang="en-US" dirty="0" smtClean="0"/>
              <a:t>Only one diode is required</a:t>
            </a:r>
            <a:r>
              <a:rPr lang="en-US" sz="1200" dirty="0" smtClean="0">
                <a:solidFill>
                  <a:srgbClr val="FF0000"/>
                </a:solidFill>
              </a:rPr>
              <a:t>	G7A04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2677" y="3429000"/>
            <a:ext cx="35415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Full Wave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Uses the full input sine wave</a:t>
            </a:r>
          </a:p>
          <a:p>
            <a:pPr algn="ctr"/>
            <a:r>
              <a:rPr lang="en-US" dirty="0" smtClean="0"/>
              <a:t>360</a:t>
            </a:r>
            <a:r>
              <a:rPr lang="en-US" baseline="30000" dirty="0" smtClean="0"/>
              <a:t>0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G7A06</a:t>
            </a:r>
          </a:p>
          <a:p>
            <a:pPr algn="ctr"/>
            <a:r>
              <a:rPr lang="en-US" dirty="0" smtClean="0"/>
              <a:t>Unfiltered output = 120 PPS</a:t>
            </a:r>
          </a:p>
          <a:p>
            <a:pPr algn="ctr"/>
            <a:r>
              <a:rPr lang="en-US" dirty="0" smtClean="0"/>
              <a:t>Requires center tapped transformer</a:t>
            </a:r>
          </a:p>
          <a:p>
            <a:pPr algn="ctr"/>
            <a:r>
              <a:rPr lang="en-US" dirty="0" smtClean="0"/>
              <a:t>Rectifier diode PIV = 2 X peak V.</a:t>
            </a:r>
          </a:p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020705" y="4523095"/>
            <a:ext cx="279779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Power Supply Filter circuit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529543"/>
            <a:ext cx="784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well designed and safe power supply would incorporate a bleed resistor.  </a:t>
            </a:r>
            <a:r>
              <a:rPr lang="en-US" sz="1600" dirty="0" smtClean="0">
                <a:solidFill>
                  <a:srgbClr val="FF0000"/>
                </a:solidFill>
              </a:rPr>
              <a:t>G7A01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6340734" y="3416557"/>
            <a:ext cx="27253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4800" y="4812870"/>
            <a:ext cx="742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supply filter networks commonly use capacitors and inductors.  </a:t>
            </a:r>
            <a:r>
              <a:rPr lang="en-US" dirty="0" smtClean="0">
                <a:solidFill>
                  <a:srgbClr val="FF0000"/>
                </a:solidFill>
              </a:rPr>
              <a:t>G7A02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754"/>
            <a:ext cx="9144000" cy="2984269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88696" y="2185104"/>
            <a:ext cx="2286000" cy="1799383"/>
          </a:xfrm>
          <a:prstGeom prst="wedgeEllipseCallout">
            <a:avLst>
              <a:gd name="adj1" fmla="val -2660"/>
              <a:gd name="adj2" fmla="val 95326"/>
            </a:avLst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534400" y="3552825"/>
            <a:ext cx="76200" cy="19767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9515" y="418836"/>
            <a:ext cx="7620000" cy="1282700"/>
            <a:chOff x="748806" y="77232"/>
            <a:chExt cx="7620000" cy="12827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806" y="77232"/>
              <a:ext cx="7620000" cy="12827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064160" y="457200"/>
              <a:ext cx="583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E</a:t>
              </a:r>
              <a:r>
                <a:rPr lang="en-US" baseline="-25000" dirty="0" smtClean="0">
                  <a:solidFill>
                    <a:schemeClr val="accent2">
                      <a:lumMod val="75000"/>
                    </a:schemeClr>
                  </a:solidFill>
                </a:rPr>
                <a:t>RMS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9515" y="3387258"/>
            <a:ext cx="7620000" cy="1701800"/>
            <a:chOff x="838200" y="1992868"/>
            <a:chExt cx="7620000" cy="1701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992868"/>
              <a:ext cx="7620000" cy="1701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64160" y="2819400"/>
              <a:ext cx="4946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E</a:t>
              </a:r>
              <a:r>
                <a:rPr lang="en-US" sz="1400" baseline="-25000" dirty="0" smtClean="0">
                  <a:solidFill>
                    <a:schemeClr val="accent2">
                      <a:lumMod val="75000"/>
                    </a:schemeClr>
                  </a:solidFill>
                </a:rPr>
                <a:t>RMS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57886" y="1840852"/>
            <a:ext cx="529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Half-wave PS only uses one diode (Advantage)? </a:t>
            </a:r>
            <a:r>
              <a:rPr lang="en-US" dirty="0" smtClean="0">
                <a:solidFill>
                  <a:srgbClr val="FF0000"/>
                </a:solidFill>
              </a:rPr>
              <a:t>G7A04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2540" y="5604377"/>
            <a:ext cx="524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Output frequency is twice the input frequency  </a:t>
            </a:r>
            <a:r>
              <a:rPr lang="en-US" dirty="0" smtClean="0">
                <a:solidFill>
                  <a:srgbClr val="FF0000"/>
                </a:solidFill>
              </a:rPr>
              <a:t>G7A07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914119" y="77232"/>
            <a:ext cx="300082" cy="1544598"/>
            <a:chOff x="3429000" y="87868"/>
            <a:chExt cx="300082" cy="1456730"/>
          </a:xfrm>
        </p:grpSpPr>
        <p:sp>
          <p:nvSpPr>
            <p:cNvPr id="17" name="TextBox 16"/>
            <p:cNvSpPr txBox="1"/>
            <p:nvPr/>
          </p:nvSpPr>
          <p:spPr>
            <a:xfrm>
              <a:off x="3473746" y="1175266"/>
              <a:ext cx="255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29000" y="878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69685" y="87868"/>
            <a:ext cx="158308" cy="1544598"/>
            <a:chOff x="3429000" y="128157"/>
            <a:chExt cx="300083" cy="1416441"/>
          </a:xfrm>
        </p:grpSpPr>
        <p:sp>
          <p:nvSpPr>
            <p:cNvPr id="19" name="TextBox 18"/>
            <p:cNvSpPr txBox="1"/>
            <p:nvPr/>
          </p:nvSpPr>
          <p:spPr>
            <a:xfrm>
              <a:off x="3429000" y="11752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73747" y="128157"/>
              <a:ext cx="255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55" y="71794"/>
            <a:ext cx="11376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Half Wave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4813" y="3223082"/>
            <a:ext cx="120340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Full Wave.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5852" y="5089058"/>
            <a:ext cx="712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Full-wave PS uses two diodes and a center tapped transformer. </a:t>
            </a:r>
            <a:r>
              <a:rPr lang="en-US" dirty="0">
                <a:solidFill>
                  <a:srgbClr val="FF0000"/>
                </a:solidFill>
              </a:rPr>
              <a:t>G7A03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75657" y="2369976"/>
            <a:ext cx="606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Only 180 degrees of the input signal is converted to DC  </a:t>
            </a:r>
            <a:r>
              <a:rPr lang="en-US" dirty="0" smtClean="0">
                <a:solidFill>
                  <a:srgbClr val="FF0000"/>
                </a:solidFill>
              </a:rPr>
              <a:t>G7A05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2540" y="6144527"/>
            <a:ext cx="552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360 degrees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of the input signal is converted to DC  </a:t>
            </a:r>
            <a:r>
              <a:rPr lang="en-US" dirty="0" smtClean="0">
                <a:solidFill>
                  <a:srgbClr val="FF0000"/>
                </a:solidFill>
              </a:rPr>
              <a:t>G7A06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802446" y="2978684"/>
            <a:ext cx="3619959" cy="1038886"/>
            <a:chOff x="5802446" y="2978684"/>
            <a:chExt cx="3619959" cy="1038886"/>
          </a:xfrm>
        </p:grpSpPr>
        <p:sp>
          <p:nvSpPr>
            <p:cNvPr id="26" name="TextBox 25"/>
            <p:cNvSpPr txBox="1"/>
            <p:nvPr/>
          </p:nvSpPr>
          <p:spPr>
            <a:xfrm>
              <a:off x="5802446" y="2978684"/>
              <a:ext cx="36199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A series of DC pulses at twice the input frequency </a:t>
              </a:r>
              <a:r>
                <a:rPr lang="en-US" dirty="0" smtClean="0">
                  <a:solidFill>
                    <a:srgbClr val="FF0000"/>
                  </a:solidFill>
                </a:rPr>
                <a:t>G7A07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Curved Connector 28"/>
            <p:cNvCxnSpPr/>
            <p:nvPr/>
          </p:nvCxnSpPr>
          <p:spPr>
            <a:xfrm rot="5400000">
              <a:off x="7707839" y="3467897"/>
              <a:ext cx="614235" cy="485112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6" grpId="0" animBg="1"/>
      <p:bldP spid="22" grpId="0"/>
      <p:bldP spid="23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Switching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ower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upplies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620000" cy="25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0386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G7A08</a:t>
            </a:r>
          </a:p>
          <a:p>
            <a:r>
              <a:rPr lang="en-US" dirty="0"/>
              <a:t>Which of the following is an advantage of a switch-mode power supply as compared to a linear power supply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/>
              <a:t>A. Faster switching time makes higher output voltage possible</a:t>
            </a:r>
          </a:p>
          <a:p>
            <a:r>
              <a:rPr lang="en-US" dirty="0"/>
              <a:t>B. Fewer circuit components are required</a:t>
            </a:r>
          </a:p>
          <a:p>
            <a:r>
              <a:rPr lang="en-US" dirty="0"/>
              <a:t>C. High frequency operation allows the use of smaller components</a:t>
            </a:r>
          </a:p>
          <a:p>
            <a:r>
              <a:rPr lang="en-US" dirty="0"/>
              <a:t>D. All of these choices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835400"/>
            <a:ext cx="53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(C)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Connectors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559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Keyed connectors prevent improper mating of connectors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953434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RCA or phono jacks commonly used for audio, video, an low level RF signals.  </a:t>
            </a:r>
            <a:r>
              <a:rPr lang="en-US" dirty="0" smtClean="0">
                <a:solidFill>
                  <a:srgbClr val="FF0000"/>
                </a:solidFill>
              </a:rPr>
              <a:t>G6B12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135902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DIN connectors is a family </a:t>
            </a:r>
            <a:r>
              <a:rPr lang="en-US" dirty="0"/>
              <a:t>of multiple circuit connectors suitable for audio and control </a:t>
            </a:r>
            <a:r>
              <a:rPr lang="en-US" dirty="0" smtClean="0"/>
              <a:t>signals. 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178" y="5103674"/>
            <a:ext cx="83681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RF connectors</a:t>
            </a:r>
          </a:p>
          <a:p>
            <a:r>
              <a:rPr lang="en-US" dirty="0" smtClean="0"/>
              <a:t>	PL-259	Commonly used RF connector for fre</a:t>
            </a:r>
            <a:r>
              <a:rPr lang="en-US" dirty="0"/>
              <a:t>q</a:t>
            </a:r>
            <a:r>
              <a:rPr lang="en-US" dirty="0" smtClean="0"/>
              <a:t>uencies up to 150 MHz </a:t>
            </a:r>
            <a:r>
              <a:rPr lang="en-US" dirty="0" smtClean="0">
                <a:solidFill>
                  <a:srgbClr val="FF0000"/>
                </a:solidFill>
              </a:rPr>
              <a:t>G6B13</a:t>
            </a:r>
          </a:p>
          <a:p>
            <a:r>
              <a:rPr lang="en-US" dirty="0" smtClean="0"/>
              <a:t>	Type N     A </a:t>
            </a:r>
            <a:r>
              <a:rPr lang="en-US" dirty="0"/>
              <a:t>moisture-resistant RF connector useful to 10 </a:t>
            </a:r>
            <a:r>
              <a:rPr lang="en-US" dirty="0" smtClean="0"/>
              <a:t>GHz  </a:t>
            </a:r>
            <a:r>
              <a:rPr lang="en-US" dirty="0" smtClean="0">
                <a:solidFill>
                  <a:srgbClr val="FF0000"/>
                </a:solidFill>
              </a:rPr>
              <a:t>G6B07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	SMA        </a:t>
            </a:r>
            <a:r>
              <a:rPr lang="en-US" dirty="0"/>
              <a:t> A small threaded connector suitable for signals up to several </a:t>
            </a:r>
            <a:r>
              <a:rPr lang="en-US" dirty="0" smtClean="0"/>
              <a:t>GHz  </a:t>
            </a:r>
            <a:r>
              <a:rPr lang="en-US" dirty="0" smtClean="0">
                <a:solidFill>
                  <a:srgbClr val="FF0000"/>
                </a:solidFill>
              </a:rPr>
              <a:t>G6B11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81188"/>
            <a:ext cx="3379721" cy="2052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6991" y="309958"/>
            <a:ext cx="77456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Which of the following connectors would be a good choice for a serial data port?</a:t>
            </a:r>
          </a:p>
          <a:p>
            <a:r>
              <a:rPr lang="en-US" dirty="0"/>
              <a:t>A. PL-259</a:t>
            </a:r>
          </a:p>
          <a:p>
            <a:r>
              <a:rPr lang="en-US" dirty="0"/>
              <a:t>B. Type N</a:t>
            </a:r>
          </a:p>
          <a:p>
            <a:r>
              <a:rPr lang="en-US" dirty="0"/>
              <a:t>C. Type SMA</a:t>
            </a:r>
          </a:p>
          <a:p>
            <a:r>
              <a:rPr lang="en-US" dirty="0"/>
              <a:t>D. DE-9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886199"/>
            <a:ext cx="2645407" cy="2380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984" y="3880909"/>
            <a:ext cx="2374899" cy="2380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886199"/>
            <a:ext cx="2321410" cy="2375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295400"/>
            <a:ext cx="3060586" cy="2038350"/>
          </a:xfrm>
          <a:prstGeom prst="rect">
            <a:avLst/>
          </a:prstGeom>
        </p:spPr>
      </p:pic>
      <p:cxnSp>
        <p:nvCxnSpPr>
          <p:cNvPr id="15" name="Curved Connector 14"/>
          <p:cNvCxnSpPr/>
          <p:nvPr/>
        </p:nvCxnSpPr>
        <p:spPr>
          <a:xfrm>
            <a:off x="1905001" y="1512331"/>
            <a:ext cx="4336983" cy="237386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H="1">
            <a:off x="2016656" y="1869544"/>
            <a:ext cx="2138889" cy="1905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1752600" y="2133600"/>
            <a:ext cx="4267200" cy="394394"/>
          </a:xfrm>
          <a:prstGeom prst="curvedConnector3">
            <a:avLst>
              <a:gd name="adj1" fmla="val 6042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H="1">
            <a:off x="981024" y="2219380"/>
            <a:ext cx="2585508" cy="737550"/>
          </a:xfrm>
          <a:prstGeom prst="curvedConnector3">
            <a:avLst>
              <a:gd name="adj1" fmla="val 876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Basic Test Equipment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93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and analog multi-meters.</a:t>
            </a:r>
          </a:p>
          <a:p>
            <a:r>
              <a:rPr lang="en-US" dirty="0" smtClean="0"/>
              <a:t>	Sometimes analog meters are preferred to digital when adjusting 	tuned circuits   </a:t>
            </a:r>
            <a:r>
              <a:rPr lang="en-US" sz="1400" dirty="0" smtClean="0">
                <a:solidFill>
                  <a:srgbClr val="FF0000"/>
                </a:solidFill>
              </a:rPr>
              <a:t>G4B14</a:t>
            </a:r>
          </a:p>
          <a:p>
            <a:endParaRPr lang="en-US" dirty="0" smtClean="0"/>
          </a:p>
          <a:p>
            <a:r>
              <a:rPr lang="en-US" dirty="0" smtClean="0"/>
              <a:t>	Both digital and analog meters should have a high impedance input 	to decrease loading of a circuit.  </a:t>
            </a:r>
            <a:r>
              <a:rPr lang="en-US" sz="1400" dirty="0" smtClean="0">
                <a:solidFill>
                  <a:srgbClr val="FF0000"/>
                </a:solidFill>
              </a:rPr>
              <a:t>G4B05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9624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Oscilloscopes</a:t>
            </a:r>
          </a:p>
          <a:p>
            <a:r>
              <a:rPr lang="en-US" dirty="0" smtClean="0"/>
              <a:t>	For measuring fast changing and complex waveforms.   </a:t>
            </a:r>
            <a:r>
              <a:rPr lang="en-US" sz="1400" dirty="0" smtClean="0">
                <a:solidFill>
                  <a:srgbClr val="FF0000"/>
                </a:solidFill>
              </a:rPr>
              <a:t>G4B02</a:t>
            </a:r>
          </a:p>
          <a:p>
            <a:r>
              <a:rPr lang="en-US" dirty="0" smtClean="0"/>
              <a:t>	Contains both horizontal and vertical channel amplifiers.  </a:t>
            </a:r>
            <a:r>
              <a:rPr lang="en-US" sz="1400" dirty="0" smtClean="0">
                <a:solidFill>
                  <a:srgbClr val="FF0000"/>
                </a:solidFill>
              </a:rPr>
              <a:t>G4B01</a:t>
            </a:r>
          </a:p>
          <a:p>
            <a:endParaRPr lang="en-US" dirty="0" smtClean="0"/>
          </a:p>
          <a:p>
            <a:r>
              <a:rPr lang="en-US" dirty="0" smtClean="0"/>
              <a:t>	For measuring a transmitters waveform the RF is connected to the attenuated 	output of the transmitter.  </a:t>
            </a:r>
            <a:r>
              <a:rPr lang="en-US" sz="1400" dirty="0" smtClean="0">
                <a:solidFill>
                  <a:srgbClr val="FF0000"/>
                </a:solidFill>
              </a:rPr>
              <a:t>G4B04</a:t>
            </a:r>
          </a:p>
          <a:p>
            <a:endParaRPr lang="en-US" dirty="0" smtClean="0"/>
          </a:p>
          <a:p>
            <a:r>
              <a:rPr lang="en-US" dirty="0" smtClean="0"/>
              <a:t>	Oscilloscope is useful </a:t>
            </a:r>
            <a:r>
              <a:rPr lang="en-US" dirty="0"/>
              <a:t>f</a:t>
            </a:r>
            <a:r>
              <a:rPr lang="en-US" dirty="0" smtClean="0"/>
              <a:t>or measuring the keying waveform.  </a:t>
            </a:r>
            <a:r>
              <a:rPr lang="en-US" sz="1400" dirty="0" smtClean="0">
                <a:solidFill>
                  <a:srgbClr val="FF0000"/>
                </a:solidFill>
              </a:rPr>
              <a:t>G4B03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Diodes and Rectifiers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One way Valves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05000"/>
            <a:ext cx="5105400" cy="2986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5239434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  Diodes designed for low power are often called signal or switching diodes.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6019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  Diodes designed for high power and current are called rectifiers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02324"/>
            <a:ext cx="1828800" cy="1702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6136"/>
            <a:ext cx="2133600" cy="1578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O-Scope Image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oscillosc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68450"/>
            <a:ext cx="7759700" cy="4133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Impedance and Resonance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Measurement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393" y="2971800"/>
            <a:ext cx="7772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Antenna Analyzer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  Produces a signal at a frequency within a tuning range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  Receives the frequency as it is reflected back from the connected load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  Connected directly to the antenna feed-line and antenna, it will measure SWR and antenna resonance.  </a:t>
            </a:r>
            <a:r>
              <a:rPr lang="en-US" sz="1400" dirty="0" smtClean="0">
                <a:solidFill>
                  <a:srgbClr val="FF0000"/>
                </a:solidFill>
              </a:rPr>
              <a:t>G4B11 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An analyzer also can determines </a:t>
            </a:r>
            <a:r>
              <a:rPr lang="en-US" dirty="0"/>
              <a:t>the impedance of an unknown or unmarked coaxial </a:t>
            </a:r>
            <a:r>
              <a:rPr lang="en-US" dirty="0" smtClean="0"/>
              <a:t>cable  </a:t>
            </a:r>
            <a:r>
              <a:rPr lang="en-US" sz="1400" dirty="0" smtClean="0">
                <a:solidFill>
                  <a:srgbClr val="FF0000"/>
                </a:solidFill>
              </a:rPr>
              <a:t>G4B13  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  Strong signals from nearby transmitters can affect accuracy  </a:t>
            </a:r>
            <a:r>
              <a:rPr lang="en-US" sz="1400" dirty="0" smtClean="0">
                <a:solidFill>
                  <a:srgbClr val="FF0000"/>
                </a:solidFill>
              </a:rPr>
              <a:t>G4B12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762000"/>
            <a:ext cx="212639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Field Strength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Measures relative RF output when adjusting transmitters  </a:t>
            </a:r>
            <a:r>
              <a:rPr lang="en-US" sz="1400" dirty="0" smtClean="0">
                <a:solidFill>
                  <a:srgbClr val="FF0000"/>
                </a:solidFill>
              </a:rPr>
              <a:t>G4B08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3025914"/>
            <a:ext cx="317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Power Meters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4343400"/>
            <a:ext cx="5134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  Measures forward and reflected RF power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  This measurement will you to calculate SWR  </a:t>
            </a:r>
            <a:r>
              <a:rPr lang="en-US" sz="1400" dirty="0" smtClean="0">
                <a:solidFill>
                  <a:srgbClr val="FF0000"/>
                </a:solidFill>
              </a:rPr>
              <a:t>G4B10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29000"/>
            <a:ext cx="1638300" cy="2610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9332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Alternative Power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600200"/>
            <a:ext cx="59466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Solar Cells</a:t>
            </a:r>
          </a:p>
          <a:p>
            <a:r>
              <a:rPr lang="en-US" dirty="0" smtClean="0"/>
              <a:t>	Photovoltaic conversion  </a:t>
            </a:r>
            <a:r>
              <a:rPr lang="en-US" sz="1400" dirty="0" smtClean="0">
                <a:solidFill>
                  <a:srgbClr val="FF0000"/>
                </a:solidFill>
              </a:rPr>
              <a:t>G4E08</a:t>
            </a:r>
          </a:p>
          <a:p>
            <a:endParaRPr lang="en-US" dirty="0" smtClean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	PN junction silicon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	Open circuit voltage across the junction is .5 volt.  </a:t>
            </a:r>
            <a:r>
              <a:rPr lang="en-US" sz="1400" dirty="0" smtClean="0">
                <a:solidFill>
                  <a:srgbClr val="FF0000"/>
                </a:solidFill>
              </a:rPr>
              <a:t>G4E09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	Conversion factor about 20%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	1 sq. meter almost 1 kW</a:t>
            </a:r>
          </a:p>
          <a:p>
            <a:pPr>
              <a:buClr>
                <a:srgbClr val="FF0000"/>
              </a:buClr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0" y="3723858"/>
            <a:ext cx="6632485" cy="1152942"/>
            <a:chOff x="1524000" y="3723858"/>
            <a:chExt cx="6632485" cy="1152942"/>
          </a:xfrm>
        </p:grpSpPr>
        <p:sp>
          <p:nvSpPr>
            <p:cNvPr id="4" name="TextBox 3"/>
            <p:cNvSpPr txBox="1"/>
            <p:nvPr/>
          </p:nvSpPr>
          <p:spPr>
            <a:xfrm>
              <a:off x="1524000" y="3723858"/>
              <a:ext cx="909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Storage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4230469"/>
              <a:ext cx="617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Power generated from solar and wind needs to be stored for when there is no wind or solar energy.  </a:t>
              </a:r>
              <a:r>
                <a:rPr lang="en-US" sz="1400" dirty="0" smtClean="0">
                  <a:solidFill>
                    <a:srgbClr val="FF0000"/>
                  </a:solidFill>
                </a:rPr>
                <a:t>G4E11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71800" y="5181600"/>
            <a:ext cx="432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Storage batteries are commonly used.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9179" y="5550932"/>
            <a:ext cx="706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Diodes are put in series with the solar panels to prevent discharge back into the solar panel.   </a:t>
            </a:r>
            <a:r>
              <a:rPr lang="en-US" sz="1400" dirty="0" smtClean="0">
                <a:solidFill>
                  <a:srgbClr val="FF0000"/>
                </a:solidFill>
              </a:rPr>
              <a:t>G4E10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Batteries and Chargers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4651" y="1644134"/>
            <a:ext cx="303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classifications of batteries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743200"/>
            <a:ext cx="2086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Primary</a:t>
            </a:r>
          </a:p>
          <a:p>
            <a:endParaRPr lang="en-US" dirty="0" smtClean="0"/>
          </a:p>
          <a:p>
            <a:r>
              <a:rPr lang="en-US" dirty="0" smtClean="0"/>
              <a:t>Disposable batteries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2149" y="2743200"/>
            <a:ext cx="274715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Secondary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Chargeable batteries</a:t>
            </a:r>
          </a:p>
          <a:p>
            <a:endParaRPr lang="en-US" dirty="0" smtClean="0"/>
          </a:p>
          <a:p>
            <a:r>
              <a:rPr lang="en-US" dirty="0" smtClean="0"/>
              <a:t>Nickel cadmium  </a:t>
            </a:r>
            <a:r>
              <a:rPr lang="en-US" dirty="0" err="1" smtClean="0"/>
              <a:t>NiCd</a:t>
            </a:r>
            <a:endParaRPr lang="en-US" dirty="0" smtClean="0"/>
          </a:p>
          <a:p>
            <a:r>
              <a:rPr lang="en-US" dirty="0" smtClean="0"/>
              <a:t>Nickel metal hydride  </a:t>
            </a:r>
            <a:r>
              <a:rPr lang="en-US" dirty="0" err="1" smtClean="0"/>
              <a:t>NiMH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Lithium-ion  Li-ion</a:t>
            </a:r>
          </a:p>
          <a:p>
            <a:r>
              <a:rPr lang="en-US" dirty="0" smtClean="0"/>
              <a:t>Lead acid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7121" y="5334000"/>
            <a:ext cx="657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 acid or storage batteries should not be discharged below approximately 10.5 volts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121" y="6292334"/>
            <a:ext cx="714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internal resistance in </a:t>
            </a:r>
            <a:r>
              <a:rPr lang="en-US" dirty="0" err="1" smtClean="0"/>
              <a:t>NiCd</a:t>
            </a:r>
            <a:r>
              <a:rPr lang="en-US" dirty="0" smtClean="0"/>
              <a:t> batteries allow for high current draw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P=I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10683"/>
            <a:ext cx="7239000" cy="5206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027" y="311727"/>
            <a:ext cx="615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symbol in figure G7-1 represents a field effect transistor?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936" y="1070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48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10683"/>
            <a:ext cx="7239000" cy="5206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027" y="311727"/>
            <a:ext cx="533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symbol in figure G7-1 represents a Zener diode?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936" y="1070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10683"/>
            <a:ext cx="7239000" cy="5206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027" y="311727"/>
            <a:ext cx="6538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symbol in figure G7-1 represents an NPN junction transistor?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936" y="1070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11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10683"/>
            <a:ext cx="7239000" cy="5206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027" y="311727"/>
            <a:ext cx="6538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symbol in Figure G7-1 represents a solid core transformer?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936" y="1070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90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10683"/>
            <a:ext cx="7239000" cy="5206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027" y="311727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symbol in Figure G7-1 represents a tapped inductor?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936" y="1070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0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31" y="102632"/>
            <a:ext cx="475563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09800"/>
            <a:ext cx="6070600" cy="2200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410393"/>
            <a:ext cx="3097157" cy="224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7360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takes a little </a:t>
            </a:r>
            <a:r>
              <a:rPr lang="en-US" u="sng" dirty="0" smtClean="0"/>
              <a:t>forward voltage </a:t>
            </a:r>
            <a:r>
              <a:rPr lang="en-US" dirty="0" smtClean="0"/>
              <a:t>to cause the diode to conduct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715000"/>
            <a:ext cx="302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Silicone diodes V</a:t>
            </a:r>
            <a:r>
              <a:rPr lang="en-US" baseline="-25000" dirty="0" smtClean="0"/>
              <a:t>F</a:t>
            </a:r>
            <a:r>
              <a:rPr lang="en-US" dirty="0" smtClean="0"/>
              <a:t> ≈ .7 </a:t>
            </a:r>
            <a:r>
              <a:rPr lang="en-US" dirty="0" err="1" smtClean="0"/>
              <a:t>v</a:t>
            </a:r>
            <a:r>
              <a:rPr lang="en-US" dirty="0" smtClean="0"/>
              <a:t>   </a:t>
            </a:r>
            <a:r>
              <a:rPr lang="en-US" sz="1400" dirty="0" smtClean="0">
                <a:solidFill>
                  <a:srgbClr val="FF0000"/>
                </a:solidFill>
              </a:rPr>
              <a:t>G6A05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21613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Germanium diodes V</a:t>
            </a:r>
            <a:r>
              <a:rPr lang="en-US" baseline="-25000" dirty="0" smtClean="0"/>
              <a:t>F</a:t>
            </a:r>
            <a:r>
              <a:rPr lang="en-US" dirty="0" smtClean="0"/>
              <a:t> ≈ .3 </a:t>
            </a:r>
            <a:r>
              <a:rPr lang="en-US" dirty="0" err="1" smtClean="0"/>
              <a:t>v</a:t>
            </a:r>
            <a:r>
              <a:rPr lang="en-US" dirty="0" smtClean="0"/>
              <a:t>   </a:t>
            </a:r>
            <a:r>
              <a:rPr lang="en-US" sz="1400" dirty="0" smtClean="0">
                <a:solidFill>
                  <a:srgbClr val="FF0000"/>
                </a:solidFill>
              </a:rPr>
              <a:t>G6A03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97468"/>
            <a:ext cx="773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diodes can be connected in Parallel to increase the current carrying capacity.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6200000">
            <a:off x="4421585" y="3197301"/>
            <a:ext cx="1060704" cy="1588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371600" y="1301307"/>
            <a:ext cx="7489050" cy="4104666"/>
            <a:chOff x="1371600" y="1527445"/>
            <a:chExt cx="7489050" cy="4104666"/>
          </a:xfrm>
        </p:grpSpPr>
        <p:sp>
          <p:nvSpPr>
            <p:cNvPr id="4" name="Isosceles Triangle 3"/>
            <p:cNvSpPr/>
            <p:nvPr/>
          </p:nvSpPr>
          <p:spPr>
            <a:xfrm rot="16200000">
              <a:off x="4876403" y="2971134"/>
              <a:ext cx="1060704" cy="914400"/>
            </a:xfrm>
            <a:prstGeom prst="triangle">
              <a:avLst/>
            </a:prstGeom>
            <a:solidFill>
              <a:srgbClr val="7F7F7F"/>
            </a:soli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" idx="3"/>
            </p:cNvCxnSpPr>
            <p:nvPr/>
          </p:nvCxnSpPr>
          <p:spPr>
            <a:xfrm rot="10800000" flipH="1">
              <a:off x="5863955" y="3425286"/>
              <a:ext cx="457200" cy="304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4" idx="0"/>
            </p:cNvCxnSpPr>
            <p:nvPr/>
          </p:nvCxnSpPr>
          <p:spPr>
            <a:xfrm>
              <a:off x="4493149" y="3427540"/>
              <a:ext cx="457200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sosceles Triangle 8"/>
            <p:cNvSpPr/>
            <p:nvPr/>
          </p:nvSpPr>
          <p:spPr>
            <a:xfrm rot="16200000">
              <a:off x="4876403" y="1600597"/>
              <a:ext cx="1060704" cy="9144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6200000">
              <a:off x="4419997" y="2057003"/>
              <a:ext cx="1060704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9" idx="3"/>
            </p:cNvCxnSpPr>
            <p:nvPr/>
          </p:nvCxnSpPr>
          <p:spPr>
            <a:xfrm rot="10800000" flipH="1">
              <a:off x="5863955" y="2054749"/>
              <a:ext cx="457200" cy="304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9" idx="0"/>
            </p:cNvCxnSpPr>
            <p:nvPr/>
          </p:nvCxnSpPr>
          <p:spPr>
            <a:xfrm>
              <a:off x="4493149" y="2057003"/>
              <a:ext cx="457200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54849" y="3273680"/>
              <a:ext cx="1638300" cy="303212"/>
              <a:chOff x="495300" y="2897188"/>
              <a:chExt cx="8153400" cy="914400"/>
            </a:xfrm>
          </p:grpSpPr>
          <p:grpSp>
            <p:nvGrpSpPr>
              <p:cNvPr id="14" name="Group 31"/>
              <p:cNvGrpSpPr/>
              <p:nvPr/>
            </p:nvGrpSpPr>
            <p:grpSpPr>
              <a:xfrm>
                <a:off x="1485900" y="2897188"/>
                <a:ext cx="6172200" cy="914400"/>
                <a:chOff x="609600" y="2895600"/>
                <a:chExt cx="6172200" cy="9144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657600" y="2895600"/>
                  <a:ext cx="914400" cy="914400"/>
                </a:xfrm>
                <a:prstGeom prst="line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4533900" y="2933700"/>
                  <a:ext cx="914400" cy="838200"/>
                </a:xfrm>
                <a:prstGeom prst="line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14"/>
                <p:cNvGrpSpPr/>
                <p:nvPr/>
              </p:nvGrpSpPr>
              <p:grpSpPr>
                <a:xfrm>
                  <a:off x="1905000" y="2895600"/>
                  <a:ext cx="1752600" cy="914400"/>
                  <a:chOff x="3657600" y="2895600"/>
                  <a:chExt cx="1752600" cy="914400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3657600" y="2895600"/>
                    <a:ext cx="914400" cy="914400"/>
                  </a:xfrm>
                  <a:prstGeom prst="line">
                    <a:avLst/>
                  </a:prstGeom>
                  <a:ln w="1905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5400000">
                    <a:off x="4533900" y="2933700"/>
                    <a:ext cx="914400" cy="838200"/>
                  </a:xfrm>
                  <a:prstGeom prst="line">
                    <a:avLst/>
                  </a:prstGeom>
                  <a:ln w="1905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" name="Straight Connector 19"/>
                <p:cNvCxnSpPr/>
                <p:nvPr/>
              </p:nvCxnSpPr>
              <p:spPr>
                <a:xfrm rot="16200000" flipH="1">
                  <a:off x="609600" y="3352800"/>
                  <a:ext cx="457200" cy="457200"/>
                </a:xfrm>
                <a:prstGeom prst="line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1028700" y="2933700"/>
                  <a:ext cx="914400" cy="838200"/>
                </a:xfrm>
                <a:prstGeom prst="line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16200000" flipH="1">
                  <a:off x="5410200" y="2895600"/>
                  <a:ext cx="914400" cy="914400"/>
                </a:xfrm>
                <a:prstGeom prst="line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6324600" y="3352800"/>
                  <a:ext cx="457200" cy="457200"/>
                </a:xfrm>
                <a:prstGeom prst="line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7658100" y="3351212"/>
                <a:ext cx="990600" cy="1588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95300" y="3354388"/>
                <a:ext cx="990600" cy="1588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2854849" y="1903142"/>
              <a:ext cx="1638300" cy="303212"/>
              <a:chOff x="495300" y="2897188"/>
              <a:chExt cx="8153400" cy="914400"/>
            </a:xfrm>
          </p:grpSpPr>
          <p:grpSp>
            <p:nvGrpSpPr>
              <p:cNvPr id="27" name="Group 31"/>
              <p:cNvGrpSpPr/>
              <p:nvPr/>
            </p:nvGrpSpPr>
            <p:grpSpPr>
              <a:xfrm>
                <a:off x="1485900" y="2897188"/>
                <a:ext cx="6172200" cy="914400"/>
                <a:chOff x="609600" y="2895600"/>
                <a:chExt cx="6172200" cy="914400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657600" y="2895600"/>
                  <a:ext cx="914400" cy="914400"/>
                </a:xfrm>
                <a:prstGeom prst="line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5400000">
                  <a:off x="4533900" y="2933700"/>
                  <a:ext cx="914400" cy="838200"/>
                </a:xfrm>
                <a:prstGeom prst="line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Group 14"/>
                <p:cNvGrpSpPr/>
                <p:nvPr/>
              </p:nvGrpSpPr>
              <p:grpSpPr>
                <a:xfrm>
                  <a:off x="1905000" y="2895600"/>
                  <a:ext cx="1752600" cy="914400"/>
                  <a:chOff x="3657600" y="2895600"/>
                  <a:chExt cx="1752600" cy="914400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3657600" y="2895600"/>
                    <a:ext cx="914400" cy="914400"/>
                  </a:xfrm>
                  <a:prstGeom prst="line">
                    <a:avLst/>
                  </a:prstGeom>
                  <a:ln w="1905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5400000">
                    <a:off x="4533900" y="2933700"/>
                    <a:ext cx="914400" cy="838200"/>
                  </a:xfrm>
                  <a:prstGeom prst="line">
                    <a:avLst/>
                  </a:prstGeom>
                  <a:ln w="1905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609600" y="3352800"/>
                  <a:ext cx="457200" cy="457200"/>
                </a:xfrm>
                <a:prstGeom prst="line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1028700" y="2933700"/>
                  <a:ext cx="914400" cy="838200"/>
                </a:xfrm>
                <a:prstGeom prst="line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5410200" y="2895600"/>
                  <a:ext cx="914400" cy="914400"/>
                </a:xfrm>
                <a:prstGeom prst="line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>
                  <a:off x="6324600" y="3352800"/>
                  <a:ext cx="457200" cy="457200"/>
                </a:xfrm>
                <a:prstGeom prst="line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7658100" y="3351212"/>
                <a:ext cx="990600" cy="1588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95300" y="3354388"/>
                <a:ext cx="990600" cy="1588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 rot="5400000">
              <a:off x="5635886" y="2738964"/>
              <a:ext cx="137053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171631" y="2741015"/>
              <a:ext cx="136643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321949" y="2743200"/>
              <a:ext cx="38365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471992" y="2741612"/>
              <a:ext cx="38365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371600" y="4493338"/>
              <a:ext cx="748905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Two resistors are connected in series with the diodes to</a:t>
              </a:r>
            </a:p>
            <a:p>
              <a:r>
                <a:rPr lang="en-US" dirty="0" smtClean="0"/>
                <a:t> </a:t>
              </a:r>
              <a:r>
                <a:rPr lang="en-US" u="sng" dirty="0" smtClean="0"/>
                <a:t>ensure </a:t>
              </a:r>
              <a:r>
                <a:rPr lang="en-US" u="sng" dirty="0"/>
                <a:t>that one diode doesn't carry most of the </a:t>
              </a:r>
              <a:r>
                <a:rPr lang="en-US" u="sng" dirty="0" smtClean="0"/>
                <a:t>current</a:t>
              </a:r>
            </a:p>
            <a:p>
              <a:endParaRPr lang="en-US" sz="1400" dirty="0" smtClean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371600" y="5831651"/>
            <a:ext cx="691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Schottky</a:t>
            </a:r>
            <a:r>
              <a:rPr lang="en-US" i="1" dirty="0" smtClean="0"/>
              <a:t> </a:t>
            </a:r>
            <a:r>
              <a:rPr lang="en-US" dirty="0" smtClean="0"/>
              <a:t>diodes for high frequencies, designed with lower internal capacitance. 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05600" y="4876800"/>
            <a:ext cx="70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 = IR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Transistors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1828800"/>
            <a:ext cx="3327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2946400" cy="223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1" y="838200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  Transistors are essentially two diodes back to back.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7244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  Transistors are amplifiers.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1" y="5410200"/>
            <a:ext cx="3810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  Transistors can be used as a switch when operated in the saturation or cut-off region.    </a:t>
            </a:r>
            <a:r>
              <a:rPr lang="en-US" dirty="0" smtClean="0">
                <a:solidFill>
                  <a:srgbClr val="FF0000"/>
                </a:solidFill>
              </a:rPr>
              <a:t>G6A07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4724400"/>
            <a:ext cx="29092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4400" y="5410200"/>
            <a:ext cx="29092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91372" y="4367247"/>
            <a:ext cx="3812900" cy="1229207"/>
            <a:chOff x="5191372" y="4367247"/>
            <a:chExt cx="3812900" cy="1229207"/>
          </a:xfrm>
        </p:grpSpPr>
        <p:sp>
          <p:nvSpPr>
            <p:cNvPr id="8" name="Freeform 7"/>
            <p:cNvSpPr/>
            <p:nvPr/>
          </p:nvSpPr>
          <p:spPr>
            <a:xfrm>
              <a:off x="5191372" y="4551913"/>
              <a:ext cx="2442296" cy="1019777"/>
            </a:xfrm>
            <a:custGeom>
              <a:avLst/>
              <a:gdLst>
                <a:gd name="connsiteX0" fmla="*/ 0 w 2442296"/>
                <a:gd name="connsiteY0" fmla="*/ 611867 h 1019777"/>
                <a:gd name="connsiteX1" fmla="*/ 9271 w 2442296"/>
                <a:gd name="connsiteY1" fmla="*/ 584055 h 1019777"/>
                <a:gd name="connsiteX2" fmla="*/ 27811 w 2442296"/>
                <a:gd name="connsiteY2" fmla="*/ 519160 h 1019777"/>
                <a:gd name="connsiteX3" fmla="*/ 37082 w 2442296"/>
                <a:gd name="connsiteY3" fmla="*/ 426453 h 1019777"/>
                <a:gd name="connsiteX4" fmla="*/ 55622 w 2442296"/>
                <a:gd name="connsiteY4" fmla="*/ 352287 h 1019777"/>
                <a:gd name="connsiteX5" fmla="*/ 83433 w 2442296"/>
                <a:gd name="connsiteY5" fmla="*/ 259580 h 1019777"/>
                <a:gd name="connsiteX6" fmla="*/ 101974 w 2442296"/>
                <a:gd name="connsiteY6" fmla="*/ 203956 h 1019777"/>
                <a:gd name="connsiteX7" fmla="*/ 111244 w 2442296"/>
                <a:gd name="connsiteY7" fmla="*/ 176144 h 1019777"/>
                <a:gd name="connsiteX8" fmla="*/ 129785 w 2442296"/>
                <a:gd name="connsiteY8" fmla="*/ 148332 h 1019777"/>
                <a:gd name="connsiteX9" fmla="*/ 139055 w 2442296"/>
                <a:gd name="connsiteY9" fmla="*/ 120520 h 1019777"/>
                <a:gd name="connsiteX10" fmla="*/ 157596 w 2442296"/>
                <a:gd name="connsiteY10" fmla="*/ 101978 h 1019777"/>
                <a:gd name="connsiteX11" fmla="*/ 213218 w 2442296"/>
                <a:gd name="connsiteY11" fmla="*/ 74166 h 1019777"/>
                <a:gd name="connsiteX12" fmla="*/ 231758 w 2442296"/>
                <a:gd name="connsiteY12" fmla="*/ 46354 h 1019777"/>
                <a:gd name="connsiteX13" fmla="*/ 352272 w 2442296"/>
                <a:gd name="connsiteY13" fmla="*/ 64895 h 1019777"/>
                <a:gd name="connsiteX14" fmla="*/ 380083 w 2442296"/>
                <a:gd name="connsiteY14" fmla="*/ 111249 h 1019777"/>
                <a:gd name="connsiteX15" fmla="*/ 444975 w 2442296"/>
                <a:gd name="connsiteY15" fmla="*/ 157602 h 1019777"/>
                <a:gd name="connsiteX16" fmla="*/ 472786 w 2442296"/>
                <a:gd name="connsiteY16" fmla="*/ 213227 h 1019777"/>
                <a:gd name="connsiteX17" fmla="*/ 491327 w 2442296"/>
                <a:gd name="connsiteY17" fmla="*/ 241039 h 1019777"/>
                <a:gd name="connsiteX18" fmla="*/ 509867 w 2442296"/>
                <a:gd name="connsiteY18" fmla="*/ 296663 h 1019777"/>
                <a:gd name="connsiteX19" fmla="*/ 528408 w 2442296"/>
                <a:gd name="connsiteY19" fmla="*/ 389370 h 1019777"/>
                <a:gd name="connsiteX20" fmla="*/ 537678 w 2442296"/>
                <a:gd name="connsiteY20" fmla="*/ 435723 h 1019777"/>
                <a:gd name="connsiteX21" fmla="*/ 556219 w 2442296"/>
                <a:gd name="connsiteY21" fmla="*/ 491348 h 1019777"/>
                <a:gd name="connsiteX22" fmla="*/ 574760 w 2442296"/>
                <a:gd name="connsiteY22" fmla="*/ 556242 h 1019777"/>
                <a:gd name="connsiteX23" fmla="*/ 584030 w 2442296"/>
                <a:gd name="connsiteY23" fmla="*/ 593325 h 1019777"/>
                <a:gd name="connsiteX24" fmla="*/ 611841 w 2442296"/>
                <a:gd name="connsiteY24" fmla="*/ 676762 h 1019777"/>
                <a:gd name="connsiteX25" fmla="*/ 630381 w 2442296"/>
                <a:gd name="connsiteY25" fmla="*/ 732386 h 1019777"/>
                <a:gd name="connsiteX26" fmla="*/ 639652 w 2442296"/>
                <a:gd name="connsiteY26" fmla="*/ 760198 h 1019777"/>
                <a:gd name="connsiteX27" fmla="*/ 648922 w 2442296"/>
                <a:gd name="connsiteY27" fmla="*/ 797281 h 1019777"/>
                <a:gd name="connsiteX28" fmla="*/ 676733 w 2442296"/>
                <a:gd name="connsiteY28" fmla="*/ 815822 h 1019777"/>
                <a:gd name="connsiteX29" fmla="*/ 713814 w 2442296"/>
                <a:gd name="connsiteY29" fmla="*/ 889988 h 1019777"/>
                <a:gd name="connsiteX30" fmla="*/ 760166 w 2442296"/>
                <a:gd name="connsiteY30" fmla="*/ 973424 h 1019777"/>
                <a:gd name="connsiteX31" fmla="*/ 787977 w 2442296"/>
                <a:gd name="connsiteY31" fmla="*/ 982695 h 1019777"/>
                <a:gd name="connsiteX32" fmla="*/ 815788 w 2442296"/>
                <a:gd name="connsiteY32" fmla="*/ 1001236 h 1019777"/>
                <a:gd name="connsiteX33" fmla="*/ 871409 w 2442296"/>
                <a:gd name="connsiteY33" fmla="*/ 1019777 h 1019777"/>
                <a:gd name="connsiteX34" fmla="*/ 945572 w 2442296"/>
                <a:gd name="connsiteY34" fmla="*/ 1010507 h 1019777"/>
                <a:gd name="connsiteX35" fmla="*/ 973383 w 2442296"/>
                <a:gd name="connsiteY35" fmla="*/ 991965 h 1019777"/>
                <a:gd name="connsiteX36" fmla="*/ 1001194 w 2442296"/>
                <a:gd name="connsiteY36" fmla="*/ 982695 h 1019777"/>
                <a:gd name="connsiteX37" fmla="*/ 1019734 w 2442296"/>
                <a:gd name="connsiteY37" fmla="*/ 954883 h 1019777"/>
                <a:gd name="connsiteX38" fmla="*/ 1047545 w 2442296"/>
                <a:gd name="connsiteY38" fmla="*/ 945612 h 1019777"/>
                <a:gd name="connsiteX39" fmla="*/ 1066086 w 2442296"/>
                <a:gd name="connsiteY39" fmla="*/ 927070 h 1019777"/>
                <a:gd name="connsiteX40" fmla="*/ 1093897 w 2442296"/>
                <a:gd name="connsiteY40" fmla="*/ 862176 h 1019777"/>
                <a:gd name="connsiteX41" fmla="*/ 1112437 w 2442296"/>
                <a:gd name="connsiteY41" fmla="*/ 843634 h 1019777"/>
                <a:gd name="connsiteX42" fmla="*/ 1149519 w 2442296"/>
                <a:gd name="connsiteY42" fmla="*/ 760198 h 1019777"/>
                <a:gd name="connsiteX43" fmla="*/ 1168059 w 2442296"/>
                <a:gd name="connsiteY43" fmla="*/ 704574 h 1019777"/>
                <a:gd name="connsiteX44" fmla="*/ 1177330 w 2442296"/>
                <a:gd name="connsiteY44" fmla="*/ 676762 h 1019777"/>
                <a:gd name="connsiteX45" fmla="*/ 1195870 w 2442296"/>
                <a:gd name="connsiteY45" fmla="*/ 658220 h 1019777"/>
                <a:gd name="connsiteX46" fmla="*/ 1214411 w 2442296"/>
                <a:gd name="connsiteY46" fmla="*/ 584055 h 1019777"/>
                <a:gd name="connsiteX47" fmla="*/ 1223681 w 2442296"/>
                <a:gd name="connsiteY47" fmla="*/ 546972 h 1019777"/>
                <a:gd name="connsiteX48" fmla="*/ 1251492 w 2442296"/>
                <a:gd name="connsiteY48" fmla="*/ 463535 h 1019777"/>
                <a:gd name="connsiteX49" fmla="*/ 1270033 w 2442296"/>
                <a:gd name="connsiteY49" fmla="*/ 305934 h 1019777"/>
                <a:gd name="connsiteX50" fmla="*/ 1288573 w 2442296"/>
                <a:gd name="connsiteY50" fmla="*/ 241039 h 1019777"/>
                <a:gd name="connsiteX51" fmla="*/ 1307114 w 2442296"/>
                <a:gd name="connsiteY51" fmla="*/ 101978 h 1019777"/>
                <a:gd name="connsiteX52" fmla="*/ 1316384 w 2442296"/>
                <a:gd name="connsiteY52" fmla="*/ 55625 h 1019777"/>
                <a:gd name="connsiteX53" fmla="*/ 1390547 w 2442296"/>
                <a:gd name="connsiteY53" fmla="*/ 18542 h 1019777"/>
                <a:gd name="connsiteX54" fmla="*/ 1418358 w 2442296"/>
                <a:gd name="connsiteY54" fmla="*/ 9271 h 1019777"/>
                <a:gd name="connsiteX55" fmla="*/ 1446168 w 2442296"/>
                <a:gd name="connsiteY55" fmla="*/ 0 h 1019777"/>
                <a:gd name="connsiteX56" fmla="*/ 1529601 w 2442296"/>
                <a:gd name="connsiteY56" fmla="*/ 27813 h 1019777"/>
                <a:gd name="connsiteX57" fmla="*/ 1557412 w 2442296"/>
                <a:gd name="connsiteY57" fmla="*/ 37083 h 1019777"/>
                <a:gd name="connsiteX58" fmla="*/ 1585223 w 2442296"/>
                <a:gd name="connsiteY58" fmla="*/ 46354 h 1019777"/>
                <a:gd name="connsiteX59" fmla="*/ 1603764 w 2442296"/>
                <a:gd name="connsiteY59" fmla="*/ 74166 h 1019777"/>
                <a:gd name="connsiteX60" fmla="*/ 1650115 w 2442296"/>
                <a:gd name="connsiteY60" fmla="*/ 111249 h 1019777"/>
                <a:gd name="connsiteX61" fmla="*/ 1659386 w 2442296"/>
                <a:gd name="connsiteY61" fmla="*/ 139061 h 1019777"/>
                <a:gd name="connsiteX62" fmla="*/ 1677926 w 2442296"/>
                <a:gd name="connsiteY62" fmla="*/ 166873 h 1019777"/>
                <a:gd name="connsiteX63" fmla="*/ 1696467 w 2442296"/>
                <a:gd name="connsiteY63" fmla="*/ 222497 h 1019777"/>
                <a:gd name="connsiteX64" fmla="*/ 1705737 w 2442296"/>
                <a:gd name="connsiteY64" fmla="*/ 250309 h 1019777"/>
                <a:gd name="connsiteX65" fmla="*/ 1724278 w 2442296"/>
                <a:gd name="connsiteY65" fmla="*/ 324475 h 1019777"/>
                <a:gd name="connsiteX66" fmla="*/ 1733548 w 2442296"/>
                <a:gd name="connsiteY66" fmla="*/ 352287 h 1019777"/>
                <a:gd name="connsiteX67" fmla="*/ 1742818 w 2442296"/>
                <a:gd name="connsiteY67" fmla="*/ 417182 h 1019777"/>
                <a:gd name="connsiteX68" fmla="*/ 1752089 w 2442296"/>
                <a:gd name="connsiteY68" fmla="*/ 444994 h 1019777"/>
                <a:gd name="connsiteX69" fmla="*/ 1761359 w 2442296"/>
                <a:gd name="connsiteY69" fmla="*/ 482077 h 1019777"/>
                <a:gd name="connsiteX70" fmla="*/ 1770629 w 2442296"/>
                <a:gd name="connsiteY70" fmla="*/ 509889 h 1019777"/>
                <a:gd name="connsiteX71" fmla="*/ 1798440 w 2442296"/>
                <a:gd name="connsiteY71" fmla="*/ 602596 h 1019777"/>
                <a:gd name="connsiteX72" fmla="*/ 1835521 w 2442296"/>
                <a:gd name="connsiteY72" fmla="*/ 658220 h 1019777"/>
                <a:gd name="connsiteX73" fmla="*/ 1863332 w 2442296"/>
                <a:gd name="connsiteY73" fmla="*/ 741656 h 1019777"/>
                <a:gd name="connsiteX74" fmla="*/ 1872603 w 2442296"/>
                <a:gd name="connsiteY74" fmla="*/ 769469 h 1019777"/>
                <a:gd name="connsiteX75" fmla="*/ 1891143 w 2442296"/>
                <a:gd name="connsiteY75" fmla="*/ 834363 h 1019777"/>
                <a:gd name="connsiteX76" fmla="*/ 1909684 w 2442296"/>
                <a:gd name="connsiteY76" fmla="*/ 871446 h 1019777"/>
                <a:gd name="connsiteX77" fmla="*/ 1918954 w 2442296"/>
                <a:gd name="connsiteY77" fmla="*/ 908529 h 1019777"/>
                <a:gd name="connsiteX78" fmla="*/ 1937495 w 2442296"/>
                <a:gd name="connsiteY78" fmla="*/ 945612 h 1019777"/>
                <a:gd name="connsiteX79" fmla="*/ 2020928 w 2442296"/>
                <a:gd name="connsiteY79" fmla="*/ 982695 h 1019777"/>
                <a:gd name="connsiteX80" fmla="*/ 2104360 w 2442296"/>
                <a:gd name="connsiteY80" fmla="*/ 973424 h 1019777"/>
                <a:gd name="connsiteX81" fmla="*/ 2159982 w 2442296"/>
                <a:gd name="connsiteY81" fmla="*/ 954883 h 1019777"/>
                <a:gd name="connsiteX82" fmla="*/ 2187793 w 2442296"/>
                <a:gd name="connsiteY82" fmla="*/ 945612 h 1019777"/>
                <a:gd name="connsiteX83" fmla="*/ 2224874 w 2442296"/>
                <a:gd name="connsiteY83" fmla="*/ 908529 h 1019777"/>
                <a:gd name="connsiteX84" fmla="*/ 2252685 w 2442296"/>
                <a:gd name="connsiteY84" fmla="*/ 871446 h 1019777"/>
                <a:gd name="connsiteX85" fmla="*/ 2289767 w 2442296"/>
                <a:gd name="connsiteY85" fmla="*/ 815822 h 1019777"/>
                <a:gd name="connsiteX86" fmla="*/ 2299037 w 2442296"/>
                <a:gd name="connsiteY86" fmla="*/ 788010 h 1019777"/>
                <a:gd name="connsiteX87" fmla="*/ 2336118 w 2442296"/>
                <a:gd name="connsiteY87" fmla="*/ 741656 h 1019777"/>
                <a:gd name="connsiteX88" fmla="*/ 2345388 w 2442296"/>
                <a:gd name="connsiteY88" fmla="*/ 704574 h 1019777"/>
                <a:gd name="connsiteX89" fmla="*/ 2373199 w 2442296"/>
                <a:gd name="connsiteY89" fmla="*/ 621137 h 1019777"/>
                <a:gd name="connsiteX90" fmla="*/ 2391740 w 2442296"/>
                <a:gd name="connsiteY90" fmla="*/ 565513 h 1019777"/>
                <a:gd name="connsiteX91" fmla="*/ 2410281 w 2442296"/>
                <a:gd name="connsiteY91" fmla="*/ 454265 h 1019777"/>
                <a:gd name="connsiteX92" fmla="*/ 2419551 w 2442296"/>
                <a:gd name="connsiteY92" fmla="*/ 398641 h 1019777"/>
                <a:gd name="connsiteX93" fmla="*/ 2438091 w 2442296"/>
                <a:gd name="connsiteY93" fmla="*/ 343016 h 1019777"/>
                <a:gd name="connsiteX94" fmla="*/ 2438091 w 2442296"/>
                <a:gd name="connsiteY94" fmla="*/ 222497 h 10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442296" h="1019777">
                  <a:moveTo>
                    <a:pt x="0" y="611867"/>
                  </a:moveTo>
                  <a:cubicBezTo>
                    <a:pt x="3090" y="602596"/>
                    <a:pt x="6586" y="593451"/>
                    <a:pt x="9271" y="584055"/>
                  </a:cubicBezTo>
                  <a:cubicBezTo>
                    <a:pt x="32560" y="502543"/>
                    <a:pt x="5578" y="585864"/>
                    <a:pt x="27811" y="519160"/>
                  </a:cubicBezTo>
                  <a:cubicBezTo>
                    <a:pt x="30901" y="488258"/>
                    <a:pt x="32978" y="457237"/>
                    <a:pt x="37082" y="426453"/>
                  </a:cubicBezTo>
                  <a:cubicBezTo>
                    <a:pt x="44150" y="373444"/>
                    <a:pt x="43924" y="393232"/>
                    <a:pt x="55622" y="352287"/>
                  </a:cubicBezTo>
                  <a:cubicBezTo>
                    <a:pt x="83637" y="254233"/>
                    <a:pt x="39384" y="391732"/>
                    <a:pt x="83433" y="259580"/>
                  </a:cubicBezTo>
                  <a:lnTo>
                    <a:pt x="101974" y="203956"/>
                  </a:lnTo>
                  <a:cubicBezTo>
                    <a:pt x="105064" y="194685"/>
                    <a:pt x="105823" y="184275"/>
                    <a:pt x="111244" y="176144"/>
                  </a:cubicBezTo>
                  <a:lnTo>
                    <a:pt x="129785" y="148332"/>
                  </a:lnTo>
                  <a:cubicBezTo>
                    <a:pt x="132875" y="139061"/>
                    <a:pt x="134027" y="128900"/>
                    <a:pt x="139055" y="120520"/>
                  </a:cubicBezTo>
                  <a:cubicBezTo>
                    <a:pt x="143552" y="113025"/>
                    <a:pt x="150771" y="107438"/>
                    <a:pt x="157596" y="101978"/>
                  </a:cubicBezTo>
                  <a:cubicBezTo>
                    <a:pt x="183267" y="81440"/>
                    <a:pt x="183845" y="83958"/>
                    <a:pt x="213218" y="74166"/>
                  </a:cubicBezTo>
                  <a:cubicBezTo>
                    <a:pt x="219398" y="64895"/>
                    <a:pt x="220768" y="48186"/>
                    <a:pt x="231758" y="46354"/>
                  </a:cubicBezTo>
                  <a:cubicBezTo>
                    <a:pt x="279554" y="38388"/>
                    <a:pt x="312189" y="51535"/>
                    <a:pt x="352272" y="64895"/>
                  </a:cubicBezTo>
                  <a:cubicBezTo>
                    <a:pt x="410016" y="122642"/>
                    <a:pt x="331945" y="39039"/>
                    <a:pt x="380083" y="111249"/>
                  </a:cubicBezTo>
                  <a:cubicBezTo>
                    <a:pt x="398874" y="139437"/>
                    <a:pt x="415975" y="143102"/>
                    <a:pt x="444975" y="157602"/>
                  </a:cubicBezTo>
                  <a:cubicBezTo>
                    <a:pt x="498110" y="237306"/>
                    <a:pt x="434406" y="136462"/>
                    <a:pt x="472786" y="213227"/>
                  </a:cubicBezTo>
                  <a:cubicBezTo>
                    <a:pt x="477769" y="223193"/>
                    <a:pt x="485147" y="231768"/>
                    <a:pt x="491327" y="241039"/>
                  </a:cubicBezTo>
                  <a:cubicBezTo>
                    <a:pt x="497507" y="259580"/>
                    <a:pt x="506654" y="277385"/>
                    <a:pt x="509867" y="296663"/>
                  </a:cubicBezTo>
                  <a:cubicBezTo>
                    <a:pt x="528036" y="405670"/>
                    <a:pt x="509968" y="306385"/>
                    <a:pt x="528408" y="389370"/>
                  </a:cubicBezTo>
                  <a:cubicBezTo>
                    <a:pt x="531826" y="404752"/>
                    <a:pt x="533532" y="420521"/>
                    <a:pt x="537678" y="435723"/>
                  </a:cubicBezTo>
                  <a:cubicBezTo>
                    <a:pt x="542820" y="454579"/>
                    <a:pt x="551479" y="472387"/>
                    <a:pt x="556219" y="491348"/>
                  </a:cubicBezTo>
                  <a:cubicBezTo>
                    <a:pt x="585202" y="607285"/>
                    <a:pt x="548158" y="463133"/>
                    <a:pt x="574760" y="556242"/>
                  </a:cubicBezTo>
                  <a:cubicBezTo>
                    <a:pt x="578260" y="568493"/>
                    <a:pt x="580369" y="581121"/>
                    <a:pt x="584030" y="593325"/>
                  </a:cubicBezTo>
                  <a:cubicBezTo>
                    <a:pt x="584047" y="593382"/>
                    <a:pt x="607197" y="662828"/>
                    <a:pt x="611841" y="676762"/>
                  </a:cubicBezTo>
                  <a:lnTo>
                    <a:pt x="630381" y="732386"/>
                  </a:lnTo>
                  <a:cubicBezTo>
                    <a:pt x="633471" y="741657"/>
                    <a:pt x="637282" y="750718"/>
                    <a:pt x="639652" y="760198"/>
                  </a:cubicBezTo>
                  <a:cubicBezTo>
                    <a:pt x="642742" y="772559"/>
                    <a:pt x="641855" y="786679"/>
                    <a:pt x="648922" y="797281"/>
                  </a:cubicBezTo>
                  <a:cubicBezTo>
                    <a:pt x="655102" y="806552"/>
                    <a:pt x="667463" y="809642"/>
                    <a:pt x="676733" y="815822"/>
                  </a:cubicBezTo>
                  <a:cubicBezTo>
                    <a:pt x="698038" y="879738"/>
                    <a:pt x="681455" y="857625"/>
                    <a:pt x="713814" y="889988"/>
                  </a:cubicBezTo>
                  <a:cubicBezTo>
                    <a:pt x="721976" y="914477"/>
                    <a:pt x="736257" y="965454"/>
                    <a:pt x="760166" y="973424"/>
                  </a:cubicBezTo>
                  <a:cubicBezTo>
                    <a:pt x="769436" y="976514"/>
                    <a:pt x="779237" y="978325"/>
                    <a:pt x="787977" y="982695"/>
                  </a:cubicBezTo>
                  <a:cubicBezTo>
                    <a:pt x="797942" y="987678"/>
                    <a:pt x="805607" y="996711"/>
                    <a:pt x="815788" y="1001236"/>
                  </a:cubicBezTo>
                  <a:cubicBezTo>
                    <a:pt x="833647" y="1009173"/>
                    <a:pt x="871409" y="1019777"/>
                    <a:pt x="871409" y="1019777"/>
                  </a:cubicBezTo>
                  <a:cubicBezTo>
                    <a:pt x="896130" y="1016687"/>
                    <a:pt x="921537" y="1017062"/>
                    <a:pt x="945572" y="1010507"/>
                  </a:cubicBezTo>
                  <a:cubicBezTo>
                    <a:pt x="956321" y="1007575"/>
                    <a:pt x="963418" y="996948"/>
                    <a:pt x="973383" y="991965"/>
                  </a:cubicBezTo>
                  <a:cubicBezTo>
                    <a:pt x="982123" y="987595"/>
                    <a:pt x="991924" y="985785"/>
                    <a:pt x="1001194" y="982695"/>
                  </a:cubicBezTo>
                  <a:cubicBezTo>
                    <a:pt x="1007374" y="973424"/>
                    <a:pt x="1011034" y="961843"/>
                    <a:pt x="1019734" y="954883"/>
                  </a:cubicBezTo>
                  <a:cubicBezTo>
                    <a:pt x="1027364" y="948778"/>
                    <a:pt x="1039166" y="950640"/>
                    <a:pt x="1047545" y="945612"/>
                  </a:cubicBezTo>
                  <a:cubicBezTo>
                    <a:pt x="1055040" y="941115"/>
                    <a:pt x="1059906" y="933251"/>
                    <a:pt x="1066086" y="927070"/>
                  </a:cubicBezTo>
                  <a:cubicBezTo>
                    <a:pt x="1074327" y="902346"/>
                    <a:pt x="1078621" y="885091"/>
                    <a:pt x="1093897" y="862176"/>
                  </a:cubicBezTo>
                  <a:cubicBezTo>
                    <a:pt x="1098745" y="854904"/>
                    <a:pt x="1106257" y="849815"/>
                    <a:pt x="1112437" y="843634"/>
                  </a:cubicBezTo>
                  <a:cubicBezTo>
                    <a:pt x="1134501" y="777440"/>
                    <a:pt x="1120137" y="804272"/>
                    <a:pt x="1149519" y="760198"/>
                  </a:cubicBezTo>
                  <a:lnTo>
                    <a:pt x="1168059" y="704574"/>
                  </a:lnTo>
                  <a:cubicBezTo>
                    <a:pt x="1171149" y="695303"/>
                    <a:pt x="1170420" y="683672"/>
                    <a:pt x="1177330" y="676762"/>
                  </a:cubicBezTo>
                  <a:lnTo>
                    <a:pt x="1195870" y="658220"/>
                  </a:lnTo>
                  <a:lnTo>
                    <a:pt x="1214411" y="584055"/>
                  </a:lnTo>
                  <a:cubicBezTo>
                    <a:pt x="1217501" y="571694"/>
                    <a:pt x="1218949" y="558802"/>
                    <a:pt x="1223681" y="546972"/>
                  </a:cubicBezTo>
                  <a:cubicBezTo>
                    <a:pt x="1237024" y="513614"/>
                    <a:pt x="1245789" y="497755"/>
                    <a:pt x="1251492" y="463535"/>
                  </a:cubicBezTo>
                  <a:cubicBezTo>
                    <a:pt x="1266778" y="371812"/>
                    <a:pt x="1255152" y="402664"/>
                    <a:pt x="1270033" y="305934"/>
                  </a:cubicBezTo>
                  <a:cubicBezTo>
                    <a:pt x="1273359" y="284314"/>
                    <a:pt x="1281650" y="261808"/>
                    <a:pt x="1288573" y="241039"/>
                  </a:cubicBezTo>
                  <a:cubicBezTo>
                    <a:pt x="1294753" y="194685"/>
                    <a:pt x="1300177" y="148225"/>
                    <a:pt x="1307114" y="101978"/>
                  </a:cubicBezTo>
                  <a:cubicBezTo>
                    <a:pt x="1309451" y="86395"/>
                    <a:pt x="1310177" y="70108"/>
                    <a:pt x="1316384" y="55625"/>
                  </a:cubicBezTo>
                  <a:cubicBezTo>
                    <a:pt x="1327171" y="30454"/>
                    <a:pt x="1374870" y="23768"/>
                    <a:pt x="1390547" y="18542"/>
                  </a:cubicBezTo>
                  <a:lnTo>
                    <a:pt x="1418358" y="9271"/>
                  </a:lnTo>
                  <a:lnTo>
                    <a:pt x="1446168" y="0"/>
                  </a:lnTo>
                  <a:lnTo>
                    <a:pt x="1529601" y="27813"/>
                  </a:lnTo>
                  <a:lnTo>
                    <a:pt x="1557412" y="37083"/>
                  </a:lnTo>
                  <a:lnTo>
                    <a:pt x="1585223" y="46354"/>
                  </a:lnTo>
                  <a:cubicBezTo>
                    <a:pt x="1591403" y="55625"/>
                    <a:pt x="1595064" y="67206"/>
                    <a:pt x="1603764" y="74166"/>
                  </a:cubicBezTo>
                  <a:cubicBezTo>
                    <a:pt x="1648315" y="109808"/>
                    <a:pt x="1619119" y="49255"/>
                    <a:pt x="1650115" y="111249"/>
                  </a:cubicBezTo>
                  <a:cubicBezTo>
                    <a:pt x="1654485" y="119990"/>
                    <a:pt x="1655016" y="130320"/>
                    <a:pt x="1659386" y="139061"/>
                  </a:cubicBezTo>
                  <a:cubicBezTo>
                    <a:pt x="1664369" y="149027"/>
                    <a:pt x="1673401" y="156692"/>
                    <a:pt x="1677926" y="166873"/>
                  </a:cubicBezTo>
                  <a:cubicBezTo>
                    <a:pt x="1685863" y="184733"/>
                    <a:pt x="1690287" y="203956"/>
                    <a:pt x="1696467" y="222497"/>
                  </a:cubicBezTo>
                  <a:cubicBezTo>
                    <a:pt x="1699557" y="231768"/>
                    <a:pt x="1703367" y="240829"/>
                    <a:pt x="1705737" y="250309"/>
                  </a:cubicBezTo>
                  <a:cubicBezTo>
                    <a:pt x="1711917" y="275031"/>
                    <a:pt x="1716220" y="300300"/>
                    <a:pt x="1724278" y="324475"/>
                  </a:cubicBezTo>
                  <a:lnTo>
                    <a:pt x="1733548" y="352287"/>
                  </a:lnTo>
                  <a:cubicBezTo>
                    <a:pt x="1736638" y="373919"/>
                    <a:pt x="1738533" y="395755"/>
                    <a:pt x="1742818" y="417182"/>
                  </a:cubicBezTo>
                  <a:cubicBezTo>
                    <a:pt x="1744734" y="426764"/>
                    <a:pt x="1749404" y="435598"/>
                    <a:pt x="1752089" y="444994"/>
                  </a:cubicBezTo>
                  <a:cubicBezTo>
                    <a:pt x="1755589" y="457245"/>
                    <a:pt x="1757859" y="469826"/>
                    <a:pt x="1761359" y="482077"/>
                  </a:cubicBezTo>
                  <a:cubicBezTo>
                    <a:pt x="1764043" y="491473"/>
                    <a:pt x="1767944" y="500493"/>
                    <a:pt x="1770629" y="509889"/>
                  </a:cubicBezTo>
                  <a:cubicBezTo>
                    <a:pt x="1777106" y="532558"/>
                    <a:pt x="1787428" y="586078"/>
                    <a:pt x="1798440" y="602596"/>
                  </a:cubicBezTo>
                  <a:cubicBezTo>
                    <a:pt x="1810800" y="621137"/>
                    <a:pt x="1828474" y="637080"/>
                    <a:pt x="1835521" y="658220"/>
                  </a:cubicBezTo>
                  <a:lnTo>
                    <a:pt x="1863332" y="741656"/>
                  </a:lnTo>
                  <a:cubicBezTo>
                    <a:pt x="1866422" y="750927"/>
                    <a:pt x="1870233" y="759988"/>
                    <a:pt x="1872603" y="769469"/>
                  </a:cubicBezTo>
                  <a:cubicBezTo>
                    <a:pt x="1877306" y="788284"/>
                    <a:pt x="1883164" y="815745"/>
                    <a:pt x="1891143" y="834363"/>
                  </a:cubicBezTo>
                  <a:cubicBezTo>
                    <a:pt x="1896587" y="847066"/>
                    <a:pt x="1903504" y="859085"/>
                    <a:pt x="1909684" y="871446"/>
                  </a:cubicBezTo>
                  <a:cubicBezTo>
                    <a:pt x="1912774" y="883807"/>
                    <a:pt x="1914480" y="896599"/>
                    <a:pt x="1918954" y="908529"/>
                  </a:cubicBezTo>
                  <a:cubicBezTo>
                    <a:pt x="1923806" y="921469"/>
                    <a:pt x="1928648" y="934995"/>
                    <a:pt x="1937495" y="945612"/>
                  </a:cubicBezTo>
                  <a:cubicBezTo>
                    <a:pt x="1954445" y="965953"/>
                    <a:pt x="2002312" y="976489"/>
                    <a:pt x="2020928" y="982695"/>
                  </a:cubicBezTo>
                  <a:cubicBezTo>
                    <a:pt x="2048739" y="979605"/>
                    <a:pt x="2076922" y="978912"/>
                    <a:pt x="2104360" y="973424"/>
                  </a:cubicBezTo>
                  <a:cubicBezTo>
                    <a:pt x="2123524" y="969591"/>
                    <a:pt x="2141441" y="961063"/>
                    <a:pt x="2159982" y="954883"/>
                  </a:cubicBezTo>
                  <a:lnTo>
                    <a:pt x="2187793" y="945612"/>
                  </a:lnTo>
                  <a:cubicBezTo>
                    <a:pt x="2208710" y="882856"/>
                    <a:pt x="2179236" y="946563"/>
                    <a:pt x="2224874" y="908529"/>
                  </a:cubicBezTo>
                  <a:cubicBezTo>
                    <a:pt x="2236744" y="898637"/>
                    <a:pt x="2243825" y="884104"/>
                    <a:pt x="2252685" y="871446"/>
                  </a:cubicBezTo>
                  <a:cubicBezTo>
                    <a:pt x="2265464" y="853190"/>
                    <a:pt x="2289767" y="815822"/>
                    <a:pt x="2289767" y="815822"/>
                  </a:cubicBezTo>
                  <a:cubicBezTo>
                    <a:pt x="2292857" y="806551"/>
                    <a:pt x="2294667" y="796751"/>
                    <a:pt x="2299037" y="788010"/>
                  </a:cubicBezTo>
                  <a:cubicBezTo>
                    <a:pt x="2310731" y="764620"/>
                    <a:pt x="2318873" y="758902"/>
                    <a:pt x="2336118" y="741656"/>
                  </a:cubicBezTo>
                  <a:cubicBezTo>
                    <a:pt x="2339208" y="729295"/>
                    <a:pt x="2341727" y="716778"/>
                    <a:pt x="2345388" y="704574"/>
                  </a:cubicBezTo>
                  <a:cubicBezTo>
                    <a:pt x="2353812" y="676494"/>
                    <a:pt x="2363928" y="648949"/>
                    <a:pt x="2373199" y="621137"/>
                  </a:cubicBezTo>
                  <a:cubicBezTo>
                    <a:pt x="2373201" y="621130"/>
                    <a:pt x="2391739" y="565521"/>
                    <a:pt x="2391740" y="565513"/>
                  </a:cubicBezTo>
                  <a:lnTo>
                    <a:pt x="2410281" y="454265"/>
                  </a:lnTo>
                  <a:cubicBezTo>
                    <a:pt x="2413371" y="435724"/>
                    <a:pt x="2413607" y="416474"/>
                    <a:pt x="2419551" y="398641"/>
                  </a:cubicBezTo>
                  <a:cubicBezTo>
                    <a:pt x="2425731" y="380099"/>
                    <a:pt x="2436045" y="362453"/>
                    <a:pt x="2438091" y="343016"/>
                  </a:cubicBezTo>
                  <a:cubicBezTo>
                    <a:pt x="2442296" y="303064"/>
                    <a:pt x="2438091" y="262670"/>
                    <a:pt x="2438091" y="22249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8600" y="4367247"/>
              <a:ext cx="1155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Saturation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48600" y="5227122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Cut off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490" y="1461532"/>
            <a:ext cx="3313809" cy="260246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619424" y="2154198"/>
            <a:ext cx="1143896" cy="1893332"/>
            <a:chOff x="3546625" y="1207532"/>
            <a:chExt cx="1143896" cy="189333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625" y="1207532"/>
              <a:ext cx="1143896" cy="1524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803316" y="2731532"/>
              <a:ext cx="572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PNP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Transistor cases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00200"/>
            <a:ext cx="3860800" cy="398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case of this transistor is the collector</a:t>
            </a:r>
            <a:endParaRPr lang="en-US" dirty="0"/>
          </a:p>
        </p:txBody>
      </p:sp>
      <p:cxnSp>
        <p:nvCxnSpPr>
          <p:cNvPr id="6" name="Curved Connector 5"/>
          <p:cNvCxnSpPr>
            <a:stCxn id="4" idx="1"/>
          </p:cNvCxnSpPr>
          <p:nvPr/>
        </p:nvCxnSpPr>
        <p:spPr>
          <a:xfrm rot="10800000" flipV="1">
            <a:off x="5334000" y="3752166"/>
            <a:ext cx="1066800" cy="2102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00800" y="4495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Insulate the case from ground to avoid shorting the collector to ground.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Metal Oxide Semiconductor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Field Effect Transistor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MOSFET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8921" y="4482584"/>
            <a:ext cx="723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  The </a:t>
            </a:r>
            <a:r>
              <a:rPr lang="en-US" dirty="0"/>
              <a:t>gate is separated from the channel with a thin insulating </a:t>
            </a:r>
            <a:r>
              <a:rPr lang="en-US" dirty="0" smtClean="0"/>
              <a:t>layer.   </a:t>
            </a:r>
            <a:r>
              <a:rPr lang="en-US" sz="1400" dirty="0" smtClean="0">
                <a:solidFill>
                  <a:srgbClr val="FF0000"/>
                </a:solidFill>
              </a:rPr>
              <a:t>G6A09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8922" y="4996934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  The MOSFET and JFET use different insulating layers.</a:t>
            </a:r>
          </a:p>
          <a:p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  They both are very sensitive. Small amount of voltage can control source-drain current. 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6" name="Picture 5" descr="2288_ENHANCEMENT MODE MOSFE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1981201"/>
            <a:ext cx="3138254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1199</Words>
  <Application>Microsoft Macintosh PowerPoint</Application>
  <PresentationFormat>On-screen Show (4:3)</PresentationFormat>
  <Paragraphs>249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Calibri</vt:lpstr>
      <vt:lpstr>Wingdings</vt:lpstr>
      <vt:lpstr>Arial</vt:lpstr>
      <vt:lpstr>Office Theme</vt:lpstr>
      <vt:lpstr>Chapter 4 Cont.</vt:lpstr>
      <vt:lpstr>Bias</vt:lpstr>
      <vt:lpstr>Diodes and Rectifiers One way Valves</vt:lpstr>
      <vt:lpstr>PowerPoint Presentation</vt:lpstr>
      <vt:lpstr>PowerPoint Presentation</vt:lpstr>
      <vt:lpstr>Transistors</vt:lpstr>
      <vt:lpstr>PowerPoint Presentation</vt:lpstr>
      <vt:lpstr>Transistor cases</vt:lpstr>
      <vt:lpstr>Metal Oxide Semiconductor Field Effect Transistor MOSFET</vt:lpstr>
      <vt:lpstr>Vacuum Tubes</vt:lpstr>
      <vt:lpstr>PowerPoint Presentation</vt:lpstr>
      <vt:lpstr>Integrated Circuits</vt:lpstr>
      <vt:lpstr>RF Integrated Circuits</vt:lpstr>
      <vt:lpstr>MMIC Monolithic Microwave Integrated Circuit</vt:lpstr>
      <vt:lpstr>Micro Processor</vt:lpstr>
      <vt:lpstr>Digital Logic Basics</vt:lpstr>
      <vt:lpstr>PowerPoint Presentation</vt:lpstr>
      <vt:lpstr>PowerPoint Presentation</vt:lpstr>
      <vt:lpstr>Flip Flops</vt:lpstr>
      <vt:lpstr>Shift Register</vt:lpstr>
      <vt:lpstr>Memory</vt:lpstr>
      <vt:lpstr>Visual Interface</vt:lpstr>
      <vt:lpstr>Practical Circuits</vt:lpstr>
      <vt:lpstr>Power Supply Filter circuit</vt:lpstr>
      <vt:lpstr>PowerPoint Presentation</vt:lpstr>
      <vt:lpstr>Switching Power Supplies</vt:lpstr>
      <vt:lpstr>Connectors</vt:lpstr>
      <vt:lpstr>PowerPoint Presentation</vt:lpstr>
      <vt:lpstr>Basic Test Equipment</vt:lpstr>
      <vt:lpstr>O-Scope Image</vt:lpstr>
      <vt:lpstr>Impedance and Resonance Measurement</vt:lpstr>
      <vt:lpstr>Field Strength  </vt:lpstr>
      <vt:lpstr>Alternative Power</vt:lpstr>
      <vt:lpstr>Batteries and Chargers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Foster</dc:creator>
  <cp:lastModifiedBy>John Foster</cp:lastModifiedBy>
  <cp:revision>34</cp:revision>
  <dcterms:created xsi:type="dcterms:W3CDTF">2017-06-12T19:23:57Z</dcterms:created>
  <dcterms:modified xsi:type="dcterms:W3CDTF">2020-10-31T22:28:40Z</dcterms:modified>
</cp:coreProperties>
</file>