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13"/>
  </p:notesMasterIdLst>
  <p:sldIdLst>
    <p:sldId id="256" r:id="rId2"/>
    <p:sldId id="261" r:id="rId3"/>
    <p:sldId id="267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7"/>
  </p:normalViewPr>
  <p:slideViewPr>
    <p:cSldViewPr snapToGrid="0" snapToObjects="1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BBB4-CCF6-2E4D-9B16-A72551BDFCA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201C-FA5D-C04C-9932-8EA2EB8C5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NAK= Not Acknowledged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on Frequency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AC93FD-928F-2344-ABB4-C9A213C9DF3E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hyperlink" Target="http://www.winlink.com/" TargetMode="Externa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7" y="257464"/>
            <a:ext cx="7021946" cy="33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Videos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6278" y="2570922"/>
            <a:ext cx="566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https://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www.youtube.com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watch?v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=gZx8IcHrLwo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070" y="3723861"/>
            <a:ext cx="531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https://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www.youtube.com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watch?v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=ymo91kP1Fpo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464" y="3375031"/>
            <a:ext cx="8835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PSK 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7930" y="2252870"/>
            <a:ext cx="72410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RTTY</a:t>
            </a:r>
          </a:p>
        </p:txBody>
      </p:sp>
    </p:spTree>
    <p:extLst>
      <p:ext uri="{BB962C8B-B14F-4D97-AF65-F5344CB8AC3E}">
        <p14:creationId xmlns:p14="http://schemas.microsoft.com/office/powerpoint/2010/main" val="190962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03" y="-329121"/>
            <a:ext cx="7313613" cy="1264024"/>
          </a:xfrm>
        </p:spPr>
        <p:txBody>
          <a:bodyPr/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For Next Week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1527" y="893802"/>
            <a:ext cx="38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</a:rPr>
              <a:t>Study flash cards </a:t>
            </a:r>
            <a:r>
              <a:rPr lang="en-US" dirty="0" err="1">
                <a:solidFill>
                  <a:srgbClr val="FF0000"/>
                </a:solidFill>
                <a:latin typeface="Cambria"/>
              </a:rPr>
              <a:t>www.hamexam.org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8755" y="5574906"/>
            <a:ext cx="1777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73</a:t>
            </a:r>
          </a:p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Tom and Jack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025" y="2701785"/>
            <a:ext cx="91403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1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G1A</a:t>
            </a:r>
          </a:p>
          <a:p>
            <a:r>
              <a:rPr lang="en-US" sz="1400" dirty="0">
                <a:latin typeface="Cambria"/>
                <a:cs typeface="Cambria"/>
              </a:rPr>
              <a:t> G1C</a:t>
            </a:r>
          </a:p>
          <a:p>
            <a:r>
              <a:rPr lang="en-US" sz="1400" dirty="0">
                <a:latin typeface="Cambria"/>
                <a:cs typeface="Cambria"/>
              </a:rPr>
              <a:t> G2A</a:t>
            </a:r>
          </a:p>
          <a:p>
            <a:r>
              <a:rPr lang="en-US" sz="1400" dirty="0">
                <a:latin typeface="Cambria"/>
                <a:cs typeface="Cambria"/>
              </a:rPr>
              <a:t> G2B</a:t>
            </a:r>
          </a:p>
          <a:p>
            <a:r>
              <a:rPr lang="en-US" sz="1400" dirty="0">
                <a:latin typeface="Cambria"/>
                <a:cs typeface="Cambria"/>
              </a:rPr>
              <a:t> G2C</a:t>
            </a:r>
          </a:p>
          <a:p>
            <a:r>
              <a:rPr lang="en-US" sz="1400" dirty="0">
                <a:latin typeface="Cambria"/>
                <a:cs typeface="Cambria"/>
              </a:rPr>
              <a:t> G2D</a:t>
            </a:r>
          </a:p>
          <a:p>
            <a:r>
              <a:rPr lang="en-US" sz="1400" dirty="0">
                <a:latin typeface="Cambria"/>
                <a:cs typeface="Cambria"/>
              </a:rPr>
              <a:t> G4A part</a:t>
            </a:r>
          </a:p>
          <a:p>
            <a:r>
              <a:rPr lang="en-US" sz="1400" dirty="0">
                <a:latin typeface="Cambria"/>
                <a:cs typeface="Cambria"/>
              </a:rPr>
              <a:t> G4D part</a:t>
            </a:r>
          </a:p>
          <a:p>
            <a:pPr>
              <a:buFont typeface="Arial"/>
              <a:buChar char="•"/>
            </a:pP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093" y="2665851"/>
            <a:ext cx="8579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6</a:t>
            </a:r>
          </a:p>
          <a:p>
            <a:r>
              <a:rPr lang="en-US" sz="1400" dirty="0">
                <a:latin typeface="Cambria"/>
                <a:cs typeface="Cambria"/>
              </a:rPr>
              <a:t>G4E</a:t>
            </a:r>
          </a:p>
          <a:p>
            <a:r>
              <a:rPr lang="en-US" sz="1400" dirty="0">
                <a:latin typeface="Cambria"/>
                <a:cs typeface="Cambria"/>
              </a:rPr>
              <a:t> G9A</a:t>
            </a:r>
          </a:p>
          <a:p>
            <a:r>
              <a:rPr lang="en-US" sz="1400" dirty="0">
                <a:latin typeface="Cambria"/>
                <a:cs typeface="Cambria"/>
              </a:rPr>
              <a:t> G9B</a:t>
            </a:r>
          </a:p>
          <a:p>
            <a:r>
              <a:rPr lang="en-US" sz="1400" dirty="0">
                <a:latin typeface="Cambria"/>
                <a:cs typeface="Cambria"/>
              </a:rPr>
              <a:t> G9C</a:t>
            </a:r>
          </a:p>
          <a:p>
            <a:r>
              <a:rPr lang="en-US" sz="1400" dirty="0">
                <a:latin typeface="Cambria"/>
                <a:cs typeface="Cambria"/>
              </a:rPr>
              <a:t> G9D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1551" y="2609062"/>
            <a:ext cx="109137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8/9</a:t>
            </a:r>
          </a:p>
          <a:p>
            <a:r>
              <a:rPr lang="en-US" sz="1400" dirty="0">
                <a:latin typeface="Cambria"/>
                <a:cs typeface="Cambria"/>
              </a:rPr>
              <a:t> G4A</a:t>
            </a:r>
          </a:p>
          <a:p>
            <a:r>
              <a:rPr lang="en-US" sz="1400" dirty="0">
                <a:latin typeface="Cambria"/>
                <a:cs typeface="Cambria"/>
              </a:rPr>
              <a:t> G4B</a:t>
            </a:r>
          </a:p>
          <a:p>
            <a:r>
              <a:rPr lang="en-US" sz="1400" dirty="0">
                <a:latin typeface="Cambria"/>
                <a:cs typeface="Cambria"/>
              </a:rPr>
              <a:t> G4C</a:t>
            </a:r>
          </a:p>
          <a:p>
            <a:r>
              <a:rPr lang="en-US" sz="1400" dirty="0">
                <a:latin typeface="Cambria"/>
                <a:cs typeface="Cambria"/>
              </a:rPr>
              <a:t> G4D</a:t>
            </a:r>
          </a:p>
          <a:p>
            <a:r>
              <a:rPr lang="en-US" sz="1400" dirty="0">
                <a:latin typeface="Cambria"/>
                <a:cs typeface="Cambria"/>
              </a:rPr>
              <a:t> G7B</a:t>
            </a:r>
          </a:p>
          <a:p>
            <a:r>
              <a:rPr lang="en-US" sz="1400" dirty="0">
                <a:latin typeface="Cambria"/>
                <a:cs typeface="Cambria"/>
              </a:rPr>
              <a:t> G7C</a:t>
            </a:r>
          </a:p>
          <a:p>
            <a:r>
              <a:rPr lang="en-US" sz="1400" dirty="0">
                <a:latin typeface="Cambria"/>
                <a:cs typeface="Cambria"/>
              </a:rPr>
              <a:t> G8A</a:t>
            </a:r>
          </a:p>
          <a:p>
            <a:r>
              <a:rPr lang="en-US" sz="1400" dirty="0">
                <a:latin typeface="Cambria"/>
                <a:cs typeface="Cambria"/>
              </a:rPr>
              <a:t> G8B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0543" y="4191668"/>
            <a:ext cx="857927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4</a:t>
            </a:r>
          </a:p>
          <a:p>
            <a:r>
              <a:rPr lang="en-US" sz="1400" dirty="0">
                <a:latin typeface="Cambria"/>
                <a:cs typeface="Cambria"/>
              </a:rPr>
              <a:t> G5A</a:t>
            </a:r>
          </a:p>
          <a:p>
            <a:r>
              <a:rPr lang="en-US" sz="1400" dirty="0">
                <a:latin typeface="Cambria"/>
                <a:cs typeface="Cambria"/>
              </a:rPr>
              <a:t> G5B</a:t>
            </a:r>
          </a:p>
          <a:p>
            <a:r>
              <a:rPr lang="en-US" sz="1400" dirty="0">
                <a:latin typeface="Cambria"/>
                <a:cs typeface="Cambria"/>
              </a:rPr>
              <a:t> G6A</a:t>
            </a:r>
          </a:p>
          <a:p>
            <a:r>
              <a:rPr lang="en-US" sz="1400" dirty="0">
                <a:latin typeface="Cambria"/>
                <a:cs typeface="Cambria"/>
              </a:rPr>
              <a:t> G6B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06120" y="2611556"/>
            <a:ext cx="957313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11</a:t>
            </a:r>
          </a:p>
          <a:p>
            <a:r>
              <a:rPr lang="en-US" sz="1400" dirty="0">
                <a:latin typeface="Cambria"/>
                <a:cs typeface="Cambria"/>
              </a:rPr>
              <a:t> G0A</a:t>
            </a:r>
          </a:p>
          <a:p>
            <a:r>
              <a:rPr lang="en-US" sz="1400" dirty="0">
                <a:latin typeface="Cambria"/>
                <a:cs typeface="Cambria"/>
              </a:rPr>
              <a:t> G0B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6365" y="1385421"/>
            <a:ext cx="151458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Radio</a:t>
            </a:r>
          </a:p>
          <a:p>
            <a:pPr algn="ctr"/>
            <a:r>
              <a:rPr lang="en-US" sz="1400" dirty="0"/>
              <a:t> Fundamentals</a:t>
            </a:r>
          </a:p>
          <a:p>
            <a:pPr algn="ctr"/>
            <a:r>
              <a:rPr lang="en-US" sz="1400" dirty="0"/>
              <a:t>ARRL Ch. 1, 2, 3,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0040" y="1459239"/>
            <a:ext cx="10711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Antennas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40893" y="1467955"/>
            <a:ext cx="103202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Equipment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9256" y="1422048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ambria"/>
                <a:cs typeface="Cambria"/>
              </a:rPr>
              <a:t>Electricity</a:t>
            </a:r>
          </a:p>
          <a:p>
            <a:r>
              <a:rPr lang="en-US" sz="1400" dirty="0">
                <a:latin typeface="Cambria"/>
                <a:cs typeface="Cambria"/>
              </a:rPr>
              <a:t>ARRL Ch.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4536" y="1448633"/>
            <a:ext cx="8942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  Safety    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Ch.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3C1D2-AA72-2C4C-A193-13458CA3FA24}"/>
              </a:ext>
            </a:extLst>
          </p:cNvPr>
          <p:cNvSpPr txBox="1"/>
          <p:nvPr/>
        </p:nvSpPr>
        <p:spPr>
          <a:xfrm>
            <a:off x="2839193" y="2701785"/>
            <a:ext cx="8579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2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G1B</a:t>
            </a:r>
          </a:p>
          <a:p>
            <a:r>
              <a:rPr lang="en-US" sz="1400" dirty="0">
                <a:latin typeface="Cambria"/>
                <a:cs typeface="Cambria"/>
              </a:rPr>
              <a:t> G1D</a:t>
            </a:r>
          </a:p>
          <a:p>
            <a:r>
              <a:rPr lang="en-US" sz="1400" dirty="0">
                <a:latin typeface="Cambria"/>
                <a:cs typeface="Cambria"/>
              </a:rPr>
              <a:t> G2A</a:t>
            </a:r>
          </a:p>
          <a:p>
            <a:r>
              <a:rPr lang="en-US" sz="1400" dirty="0">
                <a:latin typeface="Cambria"/>
                <a:cs typeface="Cambria"/>
              </a:rPr>
              <a:t> G2E </a:t>
            </a:r>
          </a:p>
          <a:p>
            <a:r>
              <a:rPr lang="en-US" sz="1400" dirty="0">
                <a:latin typeface="Cambria"/>
                <a:cs typeface="Cambria"/>
              </a:rPr>
              <a:t> G8C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D141E-D87C-AE4E-92C5-54FD09EE24DD}"/>
              </a:ext>
            </a:extLst>
          </p:cNvPr>
          <p:cNvSpPr txBox="1"/>
          <p:nvPr/>
        </p:nvSpPr>
        <p:spPr>
          <a:xfrm>
            <a:off x="3945541" y="2701784"/>
            <a:ext cx="857927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3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G5B</a:t>
            </a:r>
          </a:p>
          <a:p>
            <a:r>
              <a:rPr lang="en-US" sz="1400" dirty="0">
                <a:latin typeface="Cambria"/>
                <a:cs typeface="Cambria"/>
              </a:rPr>
              <a:t> G5C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ECFA-C3EA-D247-A320-FC1E5772CE95}"/>
              </a:ext>
            </a:extLst>
          </p:cNvPr>
          <p:cNvSpPr txBox="1"/>
          <p:nvPr/>
        </p:nvSpPr>
        <p:spPr>
          <a:xfrm>
            <a:off x="4041684" y="2048862"/>
            <a:ext cx="824265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Resistors</a:t>
            </a:r>
          </a:p>
          <a:p>
            <a:r>
              <a:rPr lang="en-US" sz="1100" dirty="0">
                <a:latin typeface="Cambria"/>
                <a:cs typeface="Cambria"/>
              </a:rPr>
              <a:t>Capacitors</a:t>
            </a:r>
          </a:p>
          <a:p>
            <a:r>
              <a:rPr lang="en-US" sz="1100" dirty="0">
                <a:latin typeface="Cambria"/>
                <a:cs typeface="Cambria"/>
              </a:rPr>
              <a:t>AC Power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CE96B-1729-A14B-AED1-EDF4A1A1A638}"/>
              </a:ext>
            </a:extLst>
          </p:cNvPr>
          <p:cNvSpPr txBox="1"/>
          <p:nvPr/>
        </p:nvSpPr>
        <p:spPr>
          <a:xfrm>
            <a:off x="3960543" y="3691631"/>
            <a:ext cx="960519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The Reactive</a:t>
            </a:r>
          </a:p>
          <a:p>
            <a:r>
              <a:rPr lang="en-US" sz="1100" dirty="0">
                <a:latin typeface="Cambria"/>
                <a:cs typeface="Cambria"/>
              </a:rPr>
              <a:t>components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01795-4F38-5D41-A9B2-9BC1E2D1EADA}"/>
              </a:ext>
            </a:extLst>
          </p:cNvPr>
          <p:cNvSpPr txBox="1"/>
          <p:nvPr/>
        </p:nvSpPr>
        <p:spPr>
          <a:xfrm>
            <a:off x="5026385" y="2694334"/>
            <a:ext cx="857927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5</a:t>
            </a:r>
          </a:p>
          <a:p>
            <a:r>
              <a:rPr lang="en-US" sz="1400" dirty="0">
                <a:latin typeface="Cambria"/>
                <a:cs typeface="Cambria"/>
              </a:rPr>
              <a:t>G4B</a:t>
            </a:r>
          </a:p>
          <a:p>
            <a:r>
              <a:rPr lang="en-US" sz="1400" dirty="0">
                <a:latin typeface="Cambria"/>
                <a:cs typeface="Cambria"/>
              </a:rPr>
              <a:t>G4E</a:t>
            </a:r>
          </a:p>
          <a:p>
            <a:r>
              <a:rPr lang="en-US" sz="1400" dirty="0">
                <a:latin typeface="Cambria"/>
                <a:cs typeface="Cambria"/>
              </a:rPr>
              <a:t>G6A</a:t>
            </a:r>
          </a:p>
          <a:p>
            <a:r>
              <a:rPr lang="en-US" sz="1400" dirty="0">
                <a:latin typeface="Cambria"/>
                <a:cs typeface="Cambria"/>
              </a:rPr>
              <a:t>G6B</a:t>
            </a:r>
          </a:p>
          <a:p>
            <a:r>
              <a:rPr lang="en-US" sz="1400" dirty="0">
                <a:latin typeface="Cambria"/>
                <a:cs typeface="Cambria"/>
              </a:rPr>
              <a:t>G7A</a:t>
            </a:r>
          </a:p>
          <a:p>
            <a:r>
              <a:rPr lang="en-US" sz="1400" dirty="0">
                <a:latin typeface="Cambria"/>
                <a:cs typeface="Cambria"/>
              </a:rPr>
              <a:t>G7B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843CDA-32B7-1D48-BAD5-A64D289E2745}"/>
              </a:ext>
            </a:extLst>
          </p:cNvPr>
          <p:cNvSpPr txBox="1"/>
          <p:nvPr/>
        </p:nvSpPr>
        <p:spPr>
          <a:xfrm>
            <a:off x="5126611" y="2218140"/>
            <a:ext cx="862737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Semi-</a:t>
            </a:r>
          </a:p>
          <a:p>
            <a:r>
              <a:rPr lang="en-US" sz="1100" dirty="0">
                <a:latin typeface="Cambria"/>
                <a:cs typeface="Cambria"/>
              </a:rPr>
              <a:t>conductors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51B78-D65F-5D41-AAEE-BD9DF0AE9B51}"/>
              </a:ext>
            </a:extLst>
          </p:cNvPr>
          <p:cNvSpPr txBox="1"/>
          <p:nvPr/>
        </p:nvSpPr>
        <p:spPr>
          <a:xfrm>
            <a:off x="6100041" y="4381344"/>
            <a:ext cx="11215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Propagation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B4CC3-7FF2-3E49-8F21-80320D4924B6}"/>
              </a:ext>
            </a:extLst>
          </p:cNvPr>
          <p:cNvSpPr txBox="1"/>
          <p:nvPr/>
        </p:nvSpPr>
        <p:spPr>
          <a:xfrm>
            <a:off x="6154092" y="5039737"/>
            <a:ext cx="956862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7</a:t>
            </a:r>
          </a:p>
          <a:p>
            <a:r>
              <a:rPr lang="en-US" sz="1400" dirty="0">
                <a:latin typeface="Cambria"/>
                <a:cs typeface="Cambria"/>
              </a:rPr>
              <a:t>  G3A</a:t>
            </a:r>
          </a:p>
          <a:p>
            <a:r>
              <a:rPr lang="en-US" sz="1400" dirty="0">
                <a:latin typeface="Cambria"/>
                <a:cs typeface="Cambria"/>
              </a:rPr>
              <a:t>  G3B</a:t>
            </a:r>
          </a:p>
          <a:p>
            <a:r>
              <a:rPr lang="en-US" sz="1400" dirty="0">
                <a:latin typeface="Cambria"/>
                <a:cs typeface="Cambria"/>
              </a:rPr>
              <a:t>  G3C</a:t>
            </a:r>
          </a:p>
          <a:p>
            <a:r>
              <a:rPr lang="en-US" sz="1400" dirty="0">
                <a:latin typeface="Cambria"/>
                <a:cs typeface="Cambria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6C0342-2B80-3845-96E0-2814B02C5E09}"/>
              </a:ext>
            </a:extLst>
          </p:cNvPr>
          <p:cNvSpPr txBox="1"/>
          <p:nvPr/>
        </p:nvSpPr>
        <p:spPr>
          <a:xfrm>
            <a:off x="8520448" y="1459239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Digital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81677-89B4-6B42-A9A4-7CAE78077F14}"/>
              </a:ext>
            </a:extLst>
          </p:cNvPr>
          <p:cNvSpPr txBox="1"/>
          <p:nvPr/>
        </p:nvSpPr>
        <p:spPr>
          <a:xfrm>
            <a:off x="8518950" y="2609062"/>
            <a:ext cx="98636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10</a:t>
            </a:r>
          </a:p>
          <a:p>
            <a:r>
              <a:rPr lang="en-US" sz="1400" dirty="0">
                <a:latin typeface="Cambria"/>
                <a:cs typeface="Cambria"/>
              </a:rPr>
              <a:t> G1E</a:t>
            </a:r>
          </a:p>
          <a:p>
            <a:r>
              <a:rPr lang="en-US" sz="1400" dirty="0">
                <a:latin typeface="Cambria"/>
                <a:cs typeface="Cambria"/>
              </a:rPr>
              <a:t> G2E</a:t>
            </a:r>
          </a:p>
          <a:p>
            <a:r>
              <a:rPr lang="en-US" sz="1400" dirty="0">
                <a:latin typeface="Cambria"/>
                <a:cs typeface="Cambria"/>
              </a:rPr>
              <a:t> G8A</a:t>
            </a:r>
          </a:p>
          <a:p>
            <a:r>
              <a:rPr lang="en-US" sz="1400" dirty="0">
                <a:latin typeface="Cambria"/>
                <a:cs typeface="Cambria"/>
              </a:rPr>
              <a:t> G8B</a:t>
            </a:r>
          </a:p>
          <a:p>
            <a:r>
              <a:rPr lang="en-US" sz="1400" dirty="0">
                <a:latin typeface="Cambria"/>
                <a:cs typeface="Cambria"/>
              </a:rPr>
              <a:t> G8C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229" y="476012"/>
            <a:ext cx="7729728" cy="1188720"/>
          </a:xfrm>
        </p:spPr>
        <p:txBody>
          <a:bodyPr/>
          <a:lstStyle/>
          <a:p>
            <a:r>
              <a:rPr lang="en-US" dirty="0"/>
              <a:t>Digital Modes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1" y="2057400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6600"/>
                </a:solidFill>
              </a:rPr>
              <a:t>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50520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</a:t>
            </a:r>
            <a:r>
              <a:rPr lang="en-US" dirty="0">
                <a:solidFill>
                  <a:srgbClr val="FF6600"/>
                </a:solidFill>
              </a:rPr>
              <a:t>Method of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268" y="2482335"/>
            <a:ext cx="392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directions for the particular mode.  </a:t>
            </a:r>
          </a:p>
          <a:p>
            <a:r>
              <a:rPr lang="en-US" dirty="0"/>
              <a:t>How the information is coded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4868" y="4082535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</a:t>
            </a:r>
          </a:p>
          <a:p>
            <a:r>
              <a:rPr lang="en-US" dirty="0"/>
              <a:t>SSB</a:t>
            </a:r>
          </a:p>
          <a:p>
            <a:r>
              <a:rPr lang="en-US" dirty="0"/>
              <a:t>AFSK</a:t>
            </a:r>
          </a:p>
          <a:p>
            <a:r>
              <a:rPr lang="en-US" dirty="0"/>
              <a:t>PSK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715000"/>
            <a:ext cx="531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modes are restricted to the CW/DATA sub band.</a:t>
            </a:r>
          </a:p>
        </p:txBody>
      </p:sp>
    </p:spTree>
    <p:extLst>
      <p:ext uri="{BB962C8B-B14F-4D97-AF65-F5344CB8AC3E}">
        <p14:creationId xmlns:p14="http://schemas.microsoft.com/office/powerpoint/2010/main" val="12966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find digital modes in the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89836"/>
            <a:ext cx="5048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and Data portions of the bands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meters digital is  found at </a:t>
            </a:r>
            <a:r>
              <a:rPr lang="en-US" dirty="0">
                <a:solidFill>
                  <a:srgbClr val="FFFF00"/>
                </a:solidFill>
              </a:rPr>
              <a:t>14.070 to 14.1 MHz</a:t>
            </a:r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/>
              <a:t> meters found at </a:t>
            </a:r>
            <a:r>
              <a:rPr lang="en-US" dirty="0">
                <a:solidFill>
                  <a:srgbClr val="FFFF00"/>
                </a:solidFill>
              </a:rPr>
              <a:t>3570 to 3600 kHz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1" y="4051994"/>
            <a:ext cx="8935977" cy="2806006"/>
            <a:chOff x="0" y="4051994"/>
            <a:chExt cx="8935977" cy="2806006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051994"/>
              <a:ext cx="8478777" cy="2806006"/>
              <a:chOff x="381000" y="2006840"/>
              <a:chExt cx="8478777" cy="26535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0" y="2362200"/>
                <a:ext cx="4419600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Phone and image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1000" y="2362200"/>
                <a:ext cx="3429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RTTY, Data. And CW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30841" y="2362200"/>
                <a:ext cx="31771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28194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4400" y="32766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707" y="3841733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14.025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6188" y="2819400"/>
                <a:ext cx="3883411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43260" y="3276600"/>
                <a:ext cx="3186339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74461" y="2006840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14.150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10649" y="3296666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14.175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30841" y="2819400"/>
                <a:ext cx="32893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30540" y="3276600"/>
                <a:ext cx="325730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7773" y="4311134"/>
                <a:ext cx="18466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09732" y="598585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14.225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05199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71" y="405843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14.350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0984" y="4427769"/>
            <a:ext cx="1378616" cy="14503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alpha val="51000"/>
                </a:schemeClr>
              </a:gs>
              <a:gs pos="33000">
                <a:schemeClr val="accent1">
                  <a:tint val="86500"/>
                  <a:alpha val="51000"/>
                </a:schemeClr>
              </a:gs>
              <a:gs pos="46750">
                <a:schemeClr val="accent1">
                  <a:tint val="71000"/>
                  <a:satMod val="112000"/>
                  <a:alpha val="51000"/>
                </a:schemeClr>
              </a:gs>
              <a:gs pos="53000">
                <a:schemeClr val="accent1">
                  <a:tint val="71000"/>
                  <a:satMod val="112000"/>
                  <a:alpha val="51000"/>
                </a:schemeClr>
              </a:gs>
              <a:gs pos="68000">
                <a:schemeClr val="accent1">
                  <a:tint val="86000"/>
                  <a:alpha val="51000"/>
                </a:schemeClr>
              </a:gs>
              <a:gs pos="100000">
                <a:schemeClr val="accent1">
                  <a:shade val="60000"/>
                  <a:alpha val="51000"/>
                </a:schemeClr>
              </a:gs>
            </a:gsLst>
            <a:lin ang="835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31257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14.070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5289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0985" y="4818320"/>
            <a:ext cx="45719" cy="1543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4860" y="6361632"/>
            <a:ext cx="7906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PSK31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3451" y="2939219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026" y="2662994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0250" y="6392441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G2E08</a:t>
            </a:r>
            <a:r>
              <a:rPr lang="en-US" dirty="0"/>
              <a:t>  PSK31 found below RTTY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7886" y="63924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RTTY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Teletype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”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2667" dirty="0">
                <a:latin typeface="Cambria" charset="0"/>
                <a:ea typeface="Cambria" charset="0"/>
                <a:cs typeface="Cambria" charset="0"/>
              </a:rPr>
              <a:t>Narrowband direct printing telegraphy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1" y="2129135"/>
            <a:ext cx="207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Originated in 1930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1640" y="2683133"/>
            <a:ext cx="62103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the </a:t>
            </a:r>
            <a:r>
              <a:rPr lang="en-US" b="1" u="sng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Baudot</a:t>
            </a:r>
            <a:r>
              <a:rPr lang="en-US" b="1" u="sng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Code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Five bits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+ start and stop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G2E06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	Shift between mark and space = 170 Hz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On HF 45 bauds or 60 WPM most 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487" y="4318552"/>
            <a:ext cx="297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AFSK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Via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LSB 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G2E01</a:t>
            </a:r>
          </a:p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8769" y="606187"/>
            <a:ext cx="24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Popular in all HF bands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460" y="1235076"/>
            <a:ext cx="3452241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1640" y="305246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G8C04</a:t>
            </a:r>
          </a:p>
        </p:txBody>
      </p:sp>
      <p:pic>
        <p:nvPicPr>
          <p:cNvPr id="11" name="rtt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1" y="914401"/>
            <a:ext cx="320675" cy="320675"/>
          </a:xfrm>
          <a:prstGeom prst="rect">
            <a:avLst/>
          </a:prstGeom>
        </p:spPr>
      </p:pic>
      <p:pic>
        <p:nvPicPr>
          <p:cNvPr id="9" name="qso-rtty45-cq-ru3amo-19072015-1723z14084-7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378" y="5307640"/>
            <a:ext cx="8758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Cannot decode an RTTY or other FSK signal even though it is apparently tuned in properly?</a:t>
            </a:r>
          </a:p>
          <a:p>
            <a:endParaRPr lang="en-US" dirty="0"/>
          </a:p>
          <a:p>
            <a:r>
              <a:rPr lang="en-US" dirty="0"/>
              <a:t>A. The mark and space frequencies may be reversed</a:t>
            </a:r>
          </a:p>
          <a:p>
            <a:r>
              <a:rPr lang="en-US" dirty="0"/>
              <a:t>B. You may have selected the wrong baud rate</a:t>
            </a:r>
          </a:p>
          <a:p>
            <a:r>
              <a:rPr lang="en-US" dirty="0"/>
              <a:t>C. You may be listening on the wrong sideband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599" y="600013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</a:p>
        </p:txBody>
      </p:sp>
    </p:spTree>
    <p:extLst>
      <p:ext uri="{BB962C8B-B14F-4D97-AF65-F5344CB8AC3E}">
        <p14:creationId xmlns:p14="http://schemas.microsoft.com/office/powerpoint/2010/main" val="10290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allAtOnce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PACTOR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Packet Teletype Over Radio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796534"/>
            <a:ext cx="6958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Improvement over RTTY with the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ability to detect and correct errors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Three versions:  PACTOR I,  PACTOR II  PACTOR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459" y="5185006"/>
            <a:ext cx="518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FSK and PSK used in PACTOR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814" y="5772458"/>
            <a:ext cx="668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Most common on HF for exchanging large amounts of information.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Used in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Winlink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email.  </a:t>
            </a:r>
            <a:r>
              <a:rPr lang="en-US" dirty="0">
                <a:latin typeface="Cambria" charset="0"/>
                <a:ea typeface="Cambria" charset="0"/>
                <a:cs typeface="Cambria" charset="0"/>
                <a:hlinkClick r:id="rId5"/>
              </a:rPr>
              <a:t>www.winlink.com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G2E13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5069" y="4003596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NAK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response from receive station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=  Requesting re-transmission</a:t>
            </a:r>
          </a:p>
        </p:txBody>
      </p:sp>
      <p:pic>
        <p:nvPicPr>
          <p:cNvPr id="8" name="pactor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1" y="457201"/>
            <a:ext cx="282575" cy="28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3218766"/>
            <a:ext cx="834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Operation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Any signals or modes can interfere with PACTOR or WINOR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G2E03. </a:t>
            </a:r>
            <a:r>
              <a:rPr lang="en-US" dirty="0">
                <a:solidFill>
                  <a:srgbClr val="FF0000"/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470737"/>
            <a:ext cx="630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Re-Tries……Timeouts…….Pauses…….Failure to connect.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1" y="2863335"/>
            <a:ext cx="358226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Limited between two stations only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Can not join ongoing conversation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2863334"/>
            <a:ext cx="848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charset="0"/>
                <a:ea typeface="Cambria" charset="0"/>
                <a:cs typeface="Cambria" charset="0"/>
              </a:rPr>
              <a:t>G2E09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6518" y="400359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1" y="2853899"/>
            <a:ext cx="358226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Limited between two stations only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Can not join ongoing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902" y="4953289"/>
            <a:ext cx="511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Monitor without connect to check for busy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5442" y="6361489"/>
            <a:ext cx="296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Bandwidth 2300 Hz.  </a:t>
            </a:r>
            <a:r>
              <a:rPr lang="en-US" dirty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G8B05</a:t>
            </a:r>
          </a:p>
        </p:txBody>
      </p:sp>
    </p:spTree>
    <p:extLst>
      <p:ext uri="{BB962C8B-B14F-4D97-AF65-F5344CB8AC3E}">
        <p14:creationId xmlns:p14="http://schemas.microsoft.com/office/powerpoint/2010/main" val="9091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PSK31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Phase Shift Keying  31 baud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362200"/>
            <a:ext cx="6555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		Uses a variable length code 5, 7, or 8 bits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Shorter code for common characters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Upper case letters use longer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Varicode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G8C08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Called  </a:t>
            </a:r>
            <a:r>
              <a:rPr lang="en-US" b="1" u="sng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Varicode</a:t>
            </a:r>
            <a:r>
              <a:rPr lang="en-US" b="1" u="sng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181600"/>
            <a:ext cx="3809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Phase Shift Keying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Via SSB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581835"/>
            <a:ext cx="238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Very common on HF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Keyboard to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733800"/>
            <a:ext cx="488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Advantage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very narrow bandwidth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computer soundcard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06524" y="804990"/>
            <a:ext cx="2294677" cy="2014410"/>
            <a:chOff x="5782523" y="804990"/>
            <a:chExt cx="2294677" cy="2014410"/>
          </a:xfrm>
        </p:grpSpPr>
        <p:sp>
          <p:nvSpPr>
            <p:cNvPr id="7" name="Oval Callout 6"/>
            <p:cNvSpPr/>
            <p:nvPr/>
          </p:nvSpPr>
          <p:spPr>
            <a:xfrm>
              <a:off x="5782523" y="804990"/>
              <a:ext cx="914400" cy="612648"/>
            </a:xfrm>
            <a:prstGeom prst="wedgeEllipseCallout">
              <a:avLst>
                <a:gd name="adj1" fmla="val 146923"/>
                <a:gd name="adj2" fmla="val 229409"/>
              </a:avLst>
            </a:prstGeom>
            <a:gradFill flip="none" rotWithShape="1">
              <a:gsLst>
                <a:gs pos="0">
                  <a:schemeClr val="accent1">
                    <a:shade val="60000"/>
                    <a:alpha val="28000"/>
                  </a:schemeClr>
                </a:gs>
                <a:gs pos="33000">
                  <a:schemeClr val="accent1">
                    <a:tint val="86500"/>
                    <a:alpha val="28000"/>
                  </a:schemeClr>
                </a:gs>
                <a:gs pos="46750">
                  <a:schemeClr val="accent1">
                    <a:tint val="71000"/>
                    <a:satMod val="112000"/>
                    <a:alpha val="28000"/>
                  </a:schemeClr>
                </a:gs>
                <a:gs pos="53000">
                  <a:schemeClr val="accent1">
                    <a:tint val="71000"/>
                    <a:satMod val="112000"/>
                    <a:alpha val="28000"/>
                  </a:schemeClr>
                </a:gs>
                <a:gs pos="68000">
                  <a:schemeClr val="accent1">
                    <a:tint val="86000"/>
                    <a:alpha val="28000"/>
                  </a:schemeClr>
                </a:gs>
                <a:gs pos="100000">
                  <a:schemeClr val="accent1">
                    <a:shade val="60000"/>
                    <a:alpha val="28000"/>
                  </a:schemeClr>
                </a:gs>
              </a:gsLst>
              <a:lin ang="83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charset="0"/>
                <a:ea typeface="Cambria" charset="0"/>
                <a:cs typeface="Cambria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5116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E400"/>
                  </a:solidFill>
                  <a:latin typeface="Cambria" charset="0"/>
                  <a:ea typeface="Cambria" charset="0"/>
                  <a:cs typeface="Cambria" charset="0"/>
                </a:rPr>
                <a:t>G8C09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112" y="4330700"/>
            <a:ext cx="4032177" cy="2311400"/>
          </a:xfrm>
          <a:prstGeom prst="rect">
            <a:avLst/>
          </a:prstGeom>
        </p:spPr>
      </p:pic>
      <p:pic>
        <p:nvPicPr>
          <p:cNvPr id="15" name="psk3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0908" y="406528"/>
            <a:ext cx="398462" cy="398462"/>
          </a:xfrm>
          <a:prstGeom prst="rect">
            <a:avLst/>
          </a:prstGeom>
        </p:spPr>
      </p:pic>
      <p:pic>
        <p:nvPicPr>
          <p:cNvPr id="4" name="mode-psk31-qps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60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mbria" charset="0"/>
                <a:ea typeface="Cambria" charset="0"/>
                <a:cs typeface="Cambria" charset="0"/>
              </a:rPr>
              <a:t>Packet Radio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004536"/>
            <a:ext cx="5706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AX.25 protocol standard.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7 bit code + start, stop, and parity bit.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554423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FSK,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352800"/>
            <a:ext cx="81921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Operation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Transmitted in a group of characters (packets)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Each starts with a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header.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G8C03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	provides information about the routing and handling.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Most common on VHF and VHF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G8C07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ERRORS Receive station responds with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ARQ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 = 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Send packet again</a:t>
            </a:r>
          </a:p>
        </p:txBody>
      </p:sp>
    </p:spTree>
    <p:extLst>
      <p:ext uri="{BB962C8B-B14F-4D97-AF65-F5344CB8AC3E}">
        <p14:creationId xmlns:p14="http://schemas.microsoft.com/office/powerpoint/2010/main" val="574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FT8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981200"/>
            <a:ext cx="769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Digital mode designed for signals with very low signal to noise ratio.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G8A12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833" y="2901142"/>
            <a:ext cx="362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8 tone AFSK on USB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G2E05 G8A09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844" y="3733800"/>
            <a:ext cx="7503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Typical exchanges are limited to call signs, grid locators, and signal reports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G2E11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1845" y="5070396"/>
            <a:ext cx="558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Must use computer timing accurate to 1 second.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G2E15</a:t>
            </a:r>
          </a:p>
        </p:txBody>
      </p:sp>
      <p:pic>
        <p:nvPicPr>
          <p:cNvPr id="3" name="FT8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7043" y="768626"/>
            <a:ext cx="2500877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Joe Taylor WSJT-X</a:t>
            </a:r>
          </a:p>
          <a:p>
            <a:pPr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JT65, JT9, FT8  use USB</a:t>
            </a:r>
          </a:p>
        </p:txBody>
      </p:sp>
    </p:spTree>
    <p:extLst>
      <p:ext uri="{BB962C8B-B14F-4D97-AF65-F5344CB8AC3E}">
        <p14:creationId xmlns:p14="http://schemas.microsoft.com/office/powerpoint/2010/main" val="4498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62" y="72428"/>
            <a:ext cx="10515600" cy="1325563"/>
          </a:xfrm>
        </p:spPr>
        <p:txBody>
          <a:bodyPr/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Transmitting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1" y="1295401"/>
            <a:ext cx="465698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Increase data rate increase bandwidth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G8B10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0209" y="2209801"/>
            <a:ext cx="427950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mbria" charset="0"/>
                <a:ea typeface="Cambria" charset="0"/>
                <a:cs typeface="Cambria" charset="0"/>
              </a:rPr>
              <a:t>Maximum Symbol Rate (Baud) per Band</a:t>
            </a:r>
          </a:p>
          <a:p>
            <a:pPr marL="342900" indent="-342900" algn="ctr">
              <a:buAutoNum type="arabicPlain" startAt="160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 - 12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300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10 m			1200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6 and 2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19,600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1.25 and .70 m 		56,000 bauds</a:t>
            </a:r>
          </a:p>
          <a:p>
            <a:pPr marL="342900" indent="-342900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1" y="363541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301011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3316" y="428105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40270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G1C08</a:t>
            </a:r>
          </a:p>
        </p:txBody>
      </p:sp>
    </p:spTree>
    <p:extLst>
      <p:ext uri="{BB962C8B-B14F-4D97-AF65-F5344CB8AC3E}">
        <p14:creationId xmlns:p14="http://schemas.microsoft.com/office/powerpoint/2010/main" val="163345036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2596</TotalTime>
  <Words>838</Words>
  <Application>Microsoft Macintosh PowerPoint</Application>
  <PresentationFormat>Widescreen</PresentationFormat>
  <Paragraphs>219</Paragraphs>
  <Slides>11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Corbel</vt:lpstr>
      <vt:lpstr>JazzText</vt:lpstr>
      <vt:lpstr>Depth</vt:lpstr>
      <vt:lpstr>Digital Modes</vt:lpstr>
      <vt:lpstr>Digital Modes</vt:lpstr>
      <vt:lpstr>Where do we find digital modes in the bands</vt:lpstr>
      <vt:lpstr>RTTY “Teletype” Narrowband direct printing telegraphy</vt:lpstr>
      <vt:lpstr>PACTOR Packet Teletype Over Radio</vt:lpstr>
      <vt:lpstr>PSK31 Phase Shift Keying  31 baud</vt:lpstr>
      <vt:lpstr>Packet Radio  </vt:lpstr>
      <vt:lpstr>FT8</vt:lpstr>
      <vt:lpstr>Transmitting data</vt:lpstr>
      <vt:lpstr>Videos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Modes</dc:title>
  <dc:creator>John Foster</dc:creator>
  <cp:lastModifiedBy>John Foster</cp:lastModifiedBy>
  <cp:revision>18</cp:revision>
  <dcterms:created xsi:type="dcterms:W3CDTF">2020-11-17T07:04:10Z</dcterms:created>
  <dcterms:modified xsi:type="dcterms:W3CDTF">2021-04-26T19:26:03Z</dcterms:modified>
</cp:coreProperties>
</file>