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tiff" ContentType="image/tiff"/>
  <Default Extension="rels" ContentType="application/vnd.openxmlformats-package.relationships+xml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notesMasterIdLst>
    <p:notesMasterId r:id="rId12"/>
  </p:notesMasterIdLst>
  <p:sldIdLst>
    <p:sldId id="256" r:id="rId2"/>
    <p:sldId id="261" r:id="rId3"/>
    <p:sldId id="267" r:id="rId4"/>
    <p:sldId id="262" r:id="rId5"/>
    <p:sldId id="263" r:id="rId6"/>
    <p:sldId id="264" r:id="rId7"/>
    <p:sldId id="265" r:id="rId8"/>
    <p:sldId id="266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1"/>
    <p:restoredTop sz="94667"/>
  </p:normalViewPr>
  <p:slideViewPr>
    <p:cSldViewPr snapToGrid="0" snapToObjects="1">
      <p:cViewPr>
        <p:scale>
          <a:sx n="97" d="100"/>
          <a:sy n="97" d="100"/>
        </p:scale>
        <p:origin x="1032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BBBB4-CCF6-2E4D-9B16-A72551BDFCA4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8201C-FA5D-C04C-9932-8EA2EB8C5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NAK= Not Acknowledged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on Frequency chart.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2623F-8B31-7641-A0B3-3334BA823F5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7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3AC93FD-928F-2344-ABB4-C9A213C9DF3E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B0036E6-8992-E646-A1B3-E5CF2F261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00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.xml"/><Relationship Id="rId5" Type="http://schemas.openxmlformats.org/officeDocument/2006/relationships/hyperlink" Target="http://www.winlink.com/" TargetMode="External"/><Relationship Id="rId6" Type="http://schemas.openxmlformats.org/officeDocument/2006/relationships/image" Target="../media/image4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4" Type="http://schemas.openxmlformats.org/officeDocument/2006/relationships/audio" Target="../media/media5.wav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Modes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7" y="257464"/>
            <a:ext cx="7021946" cy="330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9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Videos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6278" y="2570922"/>
            <a:ext cx="5665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https://</a:t>
            </a:r>
            <a:r>
              <a:rPr lang="en-US" sz="2000" dirty="0" err="1">
                <a:latin typeface="Cambria" charset="0"/>
                <a:ea typeface="Cambria" charset="0"/>
                <a:cs typeface="Cambria" charset="0"/>
              </a:rPr>
              <a:t>www.youtube.com</a:t>
            </a: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/</a:t>
            </a:r>
            <a:r>
              <a:rPr lang="en-US" sz="2000" dirty="0" err="1">
                <a:latin typeface="Cambria" charset="0"/>
                <a:ea typeface="Cambria" charset="0"/>
                <a:cs typeface="Cambria" charset="0"/>
              </a:rPr>
              <a:t>watch?v</a:t>
            </a: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=gZx8IcHrLwo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8070" y="3723861"/>
            <a:ext cx="531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https://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www.youtube.com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/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watch?v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=ymo91kP1Fpo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8464" y="3375031"/>
            <a:ext cx="88357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PSK 31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7930" y="2252870"/>
            <a:ext cx="72410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RTTY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2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229" y="476012"/>
            <a:ext cx="7729728" cy="1188720"/>
          </a:xfrm>
        </p:spPr>
        <p:txBody>
          <a:bodyPr/>
          <a:lstStyle/>
          <a:p>
            <a:r>
              <a:rPr lang="en-US" dirty="0" smtClean="0"/>
              <a:t>Digital Modes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1" y="2057400"/>
            <a:ext cx="124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 </a:t>
            </a:r>
            <a:r>
              <a:rPr lang="en-US" dirty="0">
                <a:solidFill>
                  <a:srgbClr val="FF6600"/>
                </a:solidFill>
              </a:rPr>
              <a:t>Protocol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3505200"/>
            <a:ext cx="26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 </a:t>
            </a:r>
            <a:r>
              <a:rPr lang="en-US" dirty="0">
                <a:solidFill>
                  <a:srgbClr val="FF6600"/>
                </a:solidFill>
              </a:rPr>
              <a:t>Method of modulation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6268" y="2482335"/>
            <a:ext cx="3921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directions for the particular mode.  </a:t>
            </a:r>
          </a:p>
          <a:p>
            <a:r>
              <a:rPr lang="en-US" dirty="0"/>
              <a:t>How the information is coded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74868" y="4082535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FM</a:t>
            </a:r>
          </a:p>
          <a:p>
            <a:r>
              <a:rPr lang="en-US" dirty="0"/>
              <a:t>SSB</a:t>
            </a:r>
          </a:p>
          <a:p>
            <a:r>
              <a:rPr lang="en-US" dirty="0"/>
              <a:t>AFSK</a:t>
            </a:r>
          </a:p>
          <a:p>
            <a:r>
              <a:rPr lang="en-US" dirty="0"/>
              <a:t>PSK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1" y="5715000"/>
            <a:ext cx="531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Digital modes are restricted to the CW/DATA sub band.</a:t>
            </a:r>
          </a:p>
        </p:txBody>
      </p:sp>
    </p:spTree>
    <p:extLst>
      <p:ext uri="{BB962C8B-B14F-4D97-AF65-F5344CB8AC3E}">
        <p14:creationId xmlns:p14="http://schemas.microsoft.com/office/powerpoint/2010/main" val="129668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8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we find digital modes in the bands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1789836"/>
            <a:ext cx="50486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CW and Data portions of the bands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 </a:t>
            </a:r>
            <a:r>
              <a:rPr lang="en-US" dirty="0">
                <a:solidFill>
                  <a:srgbClr val="FFFF00"/>
                </a:solidFill>
              </a:rPr>
              <a:t>20</a:t>
            </a:r>
            <a:r>
              <a:rPr lang="en-US" dirty="0"/>
              <a:t> meters digital is  found at </a:t>
            </a:r>
            <a:r>
              <a:rPr lang="en-US" dirty="0">
                <a:solidFill>
                  <a:srgbClr val="FFFF00"/>
                </a:solidFill>
              </a:rPr>
              <a:t>14.070 to 14.1 MHz</a:t>
            </a:r>
          </a:p>
          <a:p>
            <a:r>
              <a:rPr lang="en-US" dirty="0"/>
              <a:t>On </a:t>
            </a:r>
            <a:r>
              <a:rPr lang="en-US" dirty="0">
                <a:solidFill>
                  <a:srgbClr val="FFFF00"/>
                </a:solidFill>
              </a:rPr>
              <a:t>80</a:t>
            </a:r>
            <a:r>
              <a:rPr lang="en-US" dirty="0"/>
              <a:t> meters found at </a:t>
            </a:r>
            <a:r>
              <a:rPr lang="en-US" dirty="0">
                <a:solidFill>
                  <a:srgbClr val="FFFF00"/>
                </a:solidFill>
              </a:rPr>
              <a:t>3570 to 3600 kHz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524001" y="4051994"/>
            <a:ext cx="8935977" cy="2806006"/>
            <a:chOff x="0" y="4051994"/>
            <a:chExt cx="8935977" cy="2806006"/>
          </a:xfrm>
        </p:grpSpPr>
        <p:grpSp>
          <p:nvGrpSpPr>
            <p:cNvPr id="4" name="Group 3"/>
            <p:cNvGrpSpPr/>
            <p:nvPr/>
          </p:nvGrpSpPr>
          <p:grpSpPr>
            <a:xfrm>
              <a:off x="457200" y="4051994"/>
              <a:ext cx="8478777" cy="2806006"/>
              <a:chOff x="381000" y="2006840"/>
              <a:chExt cx="8478777" cy="265356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810000" y="2362200"/>
                <a:ext cx="4419600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mbria"/>
                    <a:cs typeface="Cambria"/>
                  </a:rPr>
                  <a:t>Phone and image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81000" y="2362200"/>
                <a:ext cx="34290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Cambria"/>
                    <a:cs typeface="Cambria"/>
                  </a:rPr>
                  <a:t>RTTY, Data. And CW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530841" y="2362200"/>
                <a:ext cx="317716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E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14400" y="2819400"/>
                <a:ext cx="2895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14400" y="3276600"/>
                <a:ext cx="2895600" cy="45720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69707" y="3841733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14.025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346188" y="2819400"/>
                <a:ext cx="3883411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043260" y="3276600"/>
                <a:ext cx="3186339" cy="457200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/>
                  <a:cs typeface="Cambria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374461" y="2006840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14.150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10649" y="3296666"/>
                <a:ext cx="871077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14.175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530841" y="2819400"/>
                <a:ext cx="328936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A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530540" y="3276600"/>
                <a:ext cx="325730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mbria"/>
                    <a:cs typeface="Cambria"/>
                  </a:rPr>
                  <a:t>G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77773" y="4311134"/>
                <a:ext cx="184666" cy="34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>
                  <a:latin typeface="Cambria"/>
                  <a:cs typeface="Cambria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709732" y="5985858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14.225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4051995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14.000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96071" y="4058437"/>
              <a:ext cx="81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14.350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40984" y="4427769"/>
            <a:ext cx="1378616" cy="145039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60000"/>
                  <a:alpha val="51000"/>
                </a:schemeClr>
              </a:gs>
              <a:gs pos="33000">
                <a:schemeClr val="accent1">
                  <a:tint val="86500"/>
                  <a:alpha val="51000"/>
                </a:schemeClr>
              </a:gs>
              <a:gs pos="46750">
                <a:schemeClr val="accent1">
                  <a:tint val="71000"/>
                  <a:satMod val="112000"/>
                  <a:alpha val="51000"/>
                </a:schemeClr>
              </a:gs>
              <a:gs pos="53000">
                <a:schemeClr val="accent1">
                  <a:tint val="71000"/>
                  <a:satMod val="112000"/>
                  <a:alpha val="51000"/>
                </a:schemeClr>
              </a:gs>
              <a:gs pos="68000">
                <a:schemeClr val="accent1">
                  <a:tint val="86000"/>
                  <a:alpha val="51000"/>
                </a:schemeClr>
              </a:gs>
              <a:gs pos="100000">
                <a:schemeClr val="accent1">
                  <a:shade val="60000"/>
                  <a:alpha val="51000"/>
                </a:schemeClr>
              </a:gs>
            </a:gsLst>
            <a:lin ang="835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31257" y="40063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14.070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25289" y="400633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14.112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40985" y="4818320"/>
            <a:ext cx="45719" cy="1543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64860" y="6361632"/>
            <a:ext cx="79060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PSK31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43451" y="2939219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87026" y="2662994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80250" y="6392441"/>
            <a:ext cx="333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G2E08</a:t>
            </a:r>
            <a:r>
              <a:rPr lang="en-US" dirty="0"/>
              <a:t>  PSK31 found below RTTY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87886" y="63924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9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RTTY</a:t>
            </a:r>
            <a:br>
              <a:rPr lang="en-US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“</a:t>
            </a:r>
            <a:r>
              <a:rPr lang="en-US" dirty="0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Teletype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”</a:t>
            </a:r>
            <a:br>
              <a:rPr lang="en-US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n-US" sz="2667" dirty="0">
                <a:latin typeface="Cambria" charset="0"/>
                <a:ea typeface="Cambria" charset="0"/>
                <a:cs typeface="Cambria" charset="0"/>
              </a:rPr>
              <a:t>Narrowband direct </a:t>
            </a:r>
            <a:r>
              <a:rPr lang="en-US" sz="2667" dirty="0" smtClean="0">
                <a:latin typeface="Cambria" charset="0"/>
                <a:ea typeface="Cambria" charset="0"/>
                <a:cs typeface="Cambria" charset="0"/>
              </a:rPr>
              <a:t>printing telegraphy</a:t>
            </a:r>
            <a:endParaRPr lang="en-US" sz="2667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1" y="2129135"/>
            <a:ext cx="207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Originated in 1930</a:t>
            </a: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1640" y="2683133"/>
            <a:ext cx="62103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Protocol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Uses the </a:t>
            </a:r>
            <a:r>
              <a:rPr lang="en-US" b="1" u="sng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Baudot</a:t>
            </a:r>
            <a:r>
              <a:rPr lang="en-US" b="1" u="sng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Code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Five bits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+ start and stop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</a:t>
            </a:r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dirty="0" smtClean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G2E06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	Shift between mark and space = 170 Hz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On HF 45 bauds or 60 WPM most common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487" y="4318552"/>
            <a:ext cx="2974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Modulation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AFSK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Via </a:t>
            </a:r>
            <a:r>
              <a:rPr lang="en-US" dirty="0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LSB   </a:t>
            </a:r>
            <a:r>
              <a:rPr lang="en-US" dirty="0" smtClean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G2E01</a:t>
            </a:r>
          </a:p>
          <a:p>
            <a:r>
              <a:rPr lang="en-US" dirty="0" smtClean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8769" y="606187"/>
            <a:ext cx="2472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Popular in all HF bands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9460" y="1235076"/>
            <a:ext cx="3452241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1640" y="305246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G8C04</a:t>
            </a:r>
          </a:p>
        </p:txBody>
      </p:sp>
      <p:pic>
        <p:nvPicPr>
          <p:cNvPr id="11" name="rtty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1" y="914401"/>
            <a:ext cx="320675" cy="320675"/>
          </a:xfrm>
          <a:prstGeom prst="rect">
            <a:avLst/>
          </a:prstGeom>
        </p:spPr>
      </p:pic>
      <p:pic>
        <p:nvPicPr>
          <p:cNvPr id="9" name="qso-rtty45-cq-ru3amo-19072015-1723z14084-7khz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5588" y="1588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378" y="5307640"/>
            <a:ext cx="87586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dirty="0" smtClean="0"/>
              <a:t>Cannot </a:t>
            </a:r>
            <a:r>
              <a:rPr lang="en-US" dirty="0"/>
              <a:t>decode an RTTY or other FSK signal even though it is apparently tuned in properly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A. The mark and space frequencies may be reversed</a:t>
            </a:r>
          </a:p>
          <a:p>
            <a:r>
              <a:rPr lang="en-US" dirty="0"/>
              <a:t>B. You may have selected the wrong baud rate</a:t>
            </a:r>
          </a:p>
          <a:p>
            <a:r>
              <a:rPr lang="en-US" dirty="0"/>
              <a:t>C. You may be listening on the wrong sideband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05599" y="600013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JazzText" charset="0"/>
                <a:ea typeface="JazzText" charset="0"/>
                <a:cs typeface="JazzText" charset="0"/>
              </a:rPr>
              <a:t>AOTA</a:t>
            </a:r>
            <a:endParaRPr lang="en-US">
              <a:solidFill>
                <a:srgbClr val="FF0000"/>
              </a:solidFill>
              <a:latin typeface="JazzText" charset="0"/>
              <a:ea typeface="JazzText" charset="0"/>
              <a:cs typeface="JazzT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33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 build="p"/>
      <p:bldP spid="6" grpId="0" build="allAtOnce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PACTOR</a:t>
            </a:r>
            <a:br>
              <a:rPr lang="en-US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Packet Teletype Over Radio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1" y="1796534"/>
            <a:ext cx="6958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Improvement over RTTY with the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ability to detect and correct errors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Three versions:  PACTOR I,  PACTOR II  PACTOR III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1459" y="5185006"/>
            <a:ext cx="5181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Modulation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FSK and PSK used in PACTOR 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82814" y="5772458"/>
            <a:ext cx="668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Most common on HF for exchanging large amounts of information.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Used in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Winlink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email.  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  <a:hlinkClick r:id="rId5"/>
              </a:rPr>
              <a:t>www.winlink.com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dirty="0" smtClean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G2E13</a:t>
            </a:r>
            <a:endParaRPr lang="en-US" dirty="0">
              <a:solidFill>
                <a:srgbClr val="00B05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5069" y="4003596"/>
            <a:ext cx="6588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NAK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response from receive station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=  Requesting re-transmission</a:t>
            </a:r>
          </a:p>
        </p:txBody>
      </p:sp>
      <p:pic>
        <p:nvPicPr>
          <p:cNvPr id="8" name="pactor2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1" y="457201"/>
            <a:ext cx="282575" cy="282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38401" y="3218766"/>
            <a:ext cx="8340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Operation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Any signals or modes can interfere with PACTOR or WINOR  </a:t>
            </a:r>
            <a:r>
              <a:rPr lang="en-US" dirty="0" smtClean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G2E03. </a:t>
            </a:r>
            <a:r>
              <a:rPr lang="en-US" dirty="0" smtClean="0">
                <a:solidFill>
                  <a:srgbClr val="FF0000"/>
                </a:solidFill>
                <a:latin typeface="JazzText" charset="0"/>
                <a:ea typeface="JazzText" charset="0"/>
                <a:cs typeface="JazzText" charset="0"/>
              </a:rPr>
              <a:t>AOTA</a:t>
            </a:r>
            <a:endParaRPr lang="en-US" dirty="0">
              <a:solidFill>
                <a:srgbClr val="FF0000"/>
              </a:solidFill>
              <a:latin typeface="JazzText" charset="0"/>
              <a:ea typeface="JazzText" charset="0"/>
              <a:cs typeface="JazzTex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4470737"/>
            <a:ext cx="630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Re-Tries……Timeouts…….Pauses…….Failure to connect.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1" y="2863335"/>
            <a:ext cx="358226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Limited between two stations only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Can not join ongoing conversation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2863334"/>
            <a:ext cx="84808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ambria" charset="0"/>
                <a:ea typeface="Cambria" charset="0"/>
                <a:cs typeface="Cambria" charset="0"/>
              </a:rPr>
              <a:t>G2E09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36518" y="4003596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G8C05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1" y="2853899"/>
            <a:ext cx="358226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Limited between two stations only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Can not join ongoing conversation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2902" y="4953289"/>
            <a:ext cx="511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Monitor without connect to check for busy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5442" y="6361489"/>
            <a:ext cx="2963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Bandwidth 2300 Hz.  </a:t>
            </a:r>
            <a:r>
              <a:rPr lang="en-US" dirty="0">
                <a:solidFill>
                  <a:srgbClr val="00AD00"/>
                </a:solidFill>
                <a:latin typeface="Cambria" charset="0"/>
                <a:ea typeface="Cambria" charset="0"/>
                <a:cs typeface="Cambria" charset="0"/>
              </a:rPr>
              <a:t>G8B05</a:t>
            </a:r>
          </a:p>
        </p:txBody>
      </p:sp>
    </p:spTree>
    <p:extLst>
      <p:ext uri="{BB962C8B-B14F-4D97-AF65-F5344CB8AC3E}">
        <p14:creationId xmlns:p14="http://schemas.microsoft.com/office/powerpoint/2010/main" val="9091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PSK31</a:t>
            </a:r>
            <a:br>
              <a:rPr lang="en-US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Phase Shift Keying  31 baud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362200"/>
            <a:ext cx="65557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Protocol</a:t>
            </a:r>
          </a:p>
          <a:p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		Uses a variable length code 5, 7, or 8 bits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Shorter code for common characters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Upper case letters use longer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Varicode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G8C08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Called  </a:t>
            </a:r>
            <a:r>
              <a:rPr lang="en-US" b="1" u="sng" dirty="0" err="1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Varicode</a:t>
            </a:r>
            <a:r>
              <a:rPr lang="en-US" b="1" u="sng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  </a:t>
            </a:r>
            <a:r>
              <a:rPr lang="en-US" sz="1600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5181600"/>
            <a:ext cx="3809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Modulation</a:t>
            </a:r>
          </a:p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Phase Shift Keying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Via SSB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581835"/>
            <a:ext cx="238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Very common on HF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Keyboard to Keyboard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3733800"/>
            <a:ext cx="48819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Advantage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Uses very narrow bandwidth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Uses computer soundcard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306524" y="804990"/>
            <a:ext cx="2294677" cy="2014410"/>
            <a:chOff x="5782523" y="804990"/>
            <a:chExt cx="2294677" cy="2014410"/>
          </a:xfrm>
        </p:grpSpPr>
        <p:sp>
          <p:nvSpPr>
            <p:cNvPr id="7" name="Oval Callout 6"/>
            <p:cNvSpPr/>
            <p:nvPr/>
          </p:nvSpPr>
          <p:spPr>
            <a:xfrm>
              <a:off x="5782523" y="804990"/>
              <a:ext cx="914400" cy="612648"/>
            </a:xfrm>
            <a:prstGeom prst="wedgeEllipseCallout">
              <a:avLst>
                <a:gd name="adj1" fmla="val 146923"/>
                <a:gd name="adj2" fmla="val 229409"/>
              </a:avLst>
            </a:prstGeom>
            <a:gradFill flip="none" rotWithShape="1">
              <a:gsLst>
                <a:gs pos="0">
                  <a:schemeClr val="accent1">
                    <a:shade val="60000"/>
                    <a:alpha val="28000"/>
                  </a:schemeClr>
                </a:gs>
                <a:gs pos="33000">
                  <a:schemeClr val="accent1">
                    <a:tint val="86500"/>
                    <a:alpha val="28000"/>
                  </a:schemeClr>
                </a:gs>
                <a:gs pos="46750">
                  <a:schemeClr val="accent1">
                    <a:tint val="71000"/>
                    <a:satMod val="112000"/>
                    <a:alpha val="28000"/>
                  </a:schemeClr>
                </a:gs>
                <a:gs pos="53000">
                  <a:schemeClr val="accent1">
                    <a:tint val="71000"/>
                    <a:satMod val="112000"/>
                    <a:alpha val="28000"/>
                  </a:schemeClr>
                </a:gs>
                <a:gs pos="68000">
                  <a:schemeClr val="accent1">
                    <a:tint val="86000"/>
                    <a:alpha val="28000"/>
                  </a:schemeClr>
                </a:gs>
                <a:gs pos="100000">
                  <a:schemeClr val="accent1">
                    <a:shade val="60000"/>
                    <a:alpha val="28000"/>
                  </a:schemeClr>
                </a:gs>
              </a:gsLst>
              <a:lin ang="83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charset="0"/>
                <a:ea typeface="Cambria" charset="0"/>
                <a:cs typeface="Cambria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9000" y="25116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00E400"/>
                  </a:solidFill>
                  <a:latin typeface="Cambria" charset="0"/>
                  <a:ea typeface="Cambria" charset="0"/>
                  <a:cs typeface="Cambria" charset="0"/>
                </a:rPr>
                <a:t>G8C09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112" y="4330700"/>
            <a:ext cx="4032177" cy="2311400"/>
          </a:xfrm>
          <a:prstGeom prst="rect">
            <a:avLst/>
          </a:prstGeom>
        </p:spPr>
      </p:pic>
      <p:pic>
        <p:nvPicPr>
          <p:cNvPr id="15" name="psk31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10908" y="406528"/>
            <a:ext cx="398462" cy="398462"/>
          </a:xfrm>
          <a:prstGeom prst="rect">
            <a:avLst/>
          </a:prstGeom>
        </p:spPr>
      </p:pic>
      <p:pic>
        <p:nvPicPr>
          <p:cNvPr id="4" name="mode-psk31-qps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74800" y="6048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7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Cambria" charset="0"/>
                <a:ea typeface="Cambria" charset="0"/>
                <a:cs typeface="Cambria" charset="0"/>
              </a:rPr>
              <a:t>Packet Radio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n-US" dirty="0" smtClean="0">
                <a:latin typeface="Cambria" charset="0"/>
                <a:ea typeface="Cambria" charset="0"/>
                <a:cs typeface="Cambria" charset="0"/>
              </a:rPr>
            </a:b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n-US" dirty="0" smtClean="0">
                <a:latin typeface="Cambria" charset="0"/>
                <a:ea typeface="Cambria" charset="0"/>
                <a:cs typeface="Cambria" charset="0"/>
              </a:rPr>
            </a:b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004536"/>
            <a:ext cx="57067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Protocol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AX.25 protocol standard.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7 bit code + start, stop, and parity bit.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5544235"/>
            <a:ext cx="155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Modulation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FSK,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3352800"/>
            <a:ext cx="81921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Cambria" charset="0"/>
                <a:ea typeface="Cambria" charset="0"/>
                <a:cs typeface="Cambria" charset="0"/>
              </a:rPr>
              <a:t>Operation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Transmitted in a group of characters (packets)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Each starts with a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header.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G8C03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	provides information about the routing and handling.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	Most common on VHF and VHF</a:t>
            </a:r>
          </a:p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G8C07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	ERRORS Receive station responds with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ARQ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 = 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Send packet again</a:t>
            </a:r>
          </a:p>
        </p:txBody>
      </p:sp>
    </p:spTree>
    <p:extLst>
      <p:ext uri="{BB962C8B-B14F-4D97-AF65-F5344CB8AC3E}">
        <p14:creationId xmlns:p14="http://schemas.microsoft.com/office/powerpoint/2010/main" val="5747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FT8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981200"/>
            <a:ext cx="769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Digital mode designed for signals with very low signal to noise ratio.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G8A12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3833" y="2901142"/>
            <a:ext cx="362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8 tone AFSK on USB 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G2E05 G8A09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1844" y="3733800"/>
            <a:ext cx="7503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Typical exchanges are limited to call signs, grid locators, and signal reports</a:t>
            </a:r>
          </a:p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G2E11</a:t>
            </a: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1845" y="5070396"/>
            <a:ext cx="558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Must use computer timing accurate to 1 second. </a:t>
            </a:r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G2E15</a:t>
            </a:r>
          </a:p>
        </p:txBody>
      </p:sp>
      <p:pic>
        <p:nvPicPr>
          <p:cNvPr id="3" name="FT8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5588" y="1588"/>
            <a:ext cx="812800" cy="8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7043" y="768626"/>
            <a:ext cx="2500877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mbria" charset="0"/>
                <a:ea typeface="Cambria" charset="0"/>
                <a:cs typeface="Cambria" charset="0"/>
              </a:rPr>
              <a:t>Joe Taylor WSJT-X</a:t>
            </a:r>
          </a:p>
          <a:p>
            <a:pPr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JT65, JT9, FT8  use USB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87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762" y="72428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Transmitting data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1" y="1295401"/>
            <a:ext cx="465698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Increase data rate increase bandwidth </a:t>
            </a:r>
            <a:r>
              <a:rPr lang="en-US" dirty="0">
                <a:solidFill>
                  <a:srgbClr val="FFFF00"/>
                </a:solidFill>
                <a:latin typeface="Cambria" charset="0"/>
                <a:ea typeface="Cambria" charset="0"/>
                <a:cs typeface="Cambria" charset="0"/>
              </a:rPr>
              <a:t>G8B10</a:t>
            </a: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0209" y="2209801"/>
            <a:ext cx="4279505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u="sng" dirty="0">
                <a:latin typeface="Cambria" charset="0"/>
                <a:ea typeface="Cambria" charset="0"/>
                <a:cs typeface="Cambria" charset="0"/>
              </a:rPr>
              <a:t>Maximum Symbol Rate (Baud) per Band</a:t>
            </a:r>
          </a:p>
          <a:p>
            <a:pPr marL="342900" indent="-342900" algn="ctr">
              <a:buAutoNum type="arabicPlain" startAt="160"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  - 12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m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		300 bauds</a:t>
            </a:r>
          </a:p>
          <a:p>
            <a:pPr marL="342900" indent="-342900" algn="ctr"/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342900" indent="-342900" algn="ctr"/>
            <a:r>
              <a:rPr lang="en-US" dirty="0">
                <a:latin typeface="Cambria" charset="0"/>
                <a:ea typeface="Cambria" charset="0"/>
                <a:cs typeface="Cambria" charset="0"/>
              </a:rPr>
              <a:t>10 m			1200 bauds</a:t>
            </a:r>
          </a:p>
          <a:p>
            <a:pPr marL="342900" indent="-342900" algn="ctr"/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342900" indent="-342900" algn="ctr"/>
            <a:r>
              <a:rPr lang="en-US" dirty="0">
                <a:latin typeface="Cambria" charset="0"/>
                <a:ea typeface="Cambria" charset="0"/>
                <a:cs typeface="Cambria" charset="0"/>
              </a:rPr>
              <a:t>6 and 2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m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		19,600 bauds</a:t>
            </a:r>
          </a:p>
          <a:p>
            <a:pPr marL="342900" indent="-342900" algn="ctr"/>
            <a:endParaRPr lang="en-US" dirty="0" smtClean="0">
              <a:latin typeface="Cambria" charset="0"/>
              <a:ea typeface="Cambria" charset="0"/>
              <a:cs typeface="Cambria" charset="0"/>
            </a:endParaRPr>
          </a:p>
          <a:p>
            <a:pPr marL="342900" indent="-342900" algn="ctr"/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1.25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and .70 m 	</a:t>
            </a:r>
            <a:r>
              <a:rPr lang="en-US" dirty="0" smtClean="0">
                <a:latin typeface="Cambria" charset="0"/>
                <a:ea typeface="Cambria" charset="0"/>
                <a:cs typeface="Cambria" charset="0"/>
              </a:rPr>
              <a:t>	56,000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bauds</a:t>
            </a:r>
          </a:p>
          <a:p>
            <a:pPr marL="342900" indent="-342900"/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342900" indent="-342900"/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1" y="363541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G1C11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0" y="301011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G1C10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3316" y="4281055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G1C09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240270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E400"/>
                </a:solidFill>
                <a:latin typeface="Cambria" charset="0"/>
                <a:ea typeface="Cambria" charset="0"/>
                <a:cs typeface="Cambria" charset="0"/>
              </a:rPr>
              <a:t>G1C08</a:t>
            </a:r>
          </a:p>
        </p:txBody>
      </p:sp>
    </p:spTree>
    <p:extLst>
      <p:ext uri="{BB962C8B-B14F-4D97-AF65-F5344CB8AC3E}">
        <p14:creationId xmlns:p14="http://schemas.microsoft.com/office/powerpoint/2010/main" val="16334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2596</TotalTime>
  <Words>332</Words>
  <Application>Microsoft Macintosh PowerPoint</Application>
  <PresentationFormat>Widescreen</PresentationFormat>
  <Paragraphs>134</Paragraphs>
  <Slides>10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Cambria</vt:lpstr>
      <vt:lpstr>Corbel</vt:lpstr>
      <vt:lpstr>JazzText</vt:lpstr>
      <vt:lpstr>Arial</vt:lpstr>
      <vt:lpstr>Depth</vt:lpstr>
      <vt:lpstr>Digital Modes</vt:lpstr>
      <vt:lpstr>Digital Modes</vt:lpstr>
      <vt:lpstr>Where do we find digital modes in the bands</vt:lpstr>
      <vt:lpstr>RTTY “Teletype” Narrowband direct printing telegraphy</vt:lpstr>
      <vt:lpstr>PACTOR Packet Teletype Over Radio</vt:lpstr>
      <vt:lpstr>PSK31 Phase Shift Keying  31 baud</vt:lpstr>
      <vt:lpstr>Packet Radio  </vt:lpstr>
      <vt:lpstr>FT8</vt:lpstr>
      <vt:lpstr>Transmitting data</vt:lpstr>
      <vt:lpstr>Videos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Modes</dc:title>
  <dc:creator>John Foster</dc:creator>
  <cp:lastModifiedBy>John Foster</cp:lastModifiedBy>
  <cp:revision>17</cp:revision>
  <dcterms:created xsi:type="dcterms:W3CDTF">2020-11-17T07:04:10Z</dcterms:created>
  <dcterms:modified xsi:type="dcterms:W3CDTF">2020-11-20T18:29:57Z</dcterms:modified>
</cp:coreProperties>
</file>