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8"/>
  </p:notesMasterIdLst>
  <p:sldIdLst>
    <p:sldId id="256" r:id="rId2"/>
    <p:sldId id="258" r:id="rId3"/>
    <p:sldId id="316" r:id="rId4"/>
    <p:sldId id="259" r:id="rId5"/>
    <p:sldId id="309" r:id="rId6"/>
    <p:sldId id="260" r:id="rId7"/>
    <p:sldId id="269" r:id="rId8"/>
    <p:sldId id="31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82" r:id="rId20"/>
    <p:sldId id="281" r:id="rId21"/>
    <p:sldId id="321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317" r:id="rId30"/>
    <p:sldId id="290" r:id="rId31"/>
    <p:sldId id="291" r:id="rId32"/>
    <p:sldId id="303" r:id="rId33"/>
    <p:sldId id="292" r:id="rId34"/>
    <p:sldId id="294" r:id="rId35"/>
    <p:sldId id="313" r:id="rId36"/>
    <p:sldId id="305" r:id="rId37"/>
    <p:sldId id="315" r:id="rId38"/>
    <p:sldId id="306" r:id="rId39"/>
    <p:sldId id="295" r:id="rId40"/>
    <p:sldId id="296" r:id="rId41"/>
    <p:sldId id="312" r:id="rId42"/>
    <p:sldId id="297" r:id="rId43"/>
    <p:sldId id="298" r:id="rId44"/>
    <p:sldId id="299" r:id="rId45"/>
    <p:sldId id="300" r:id="rId46"/>
    <p:sldId id="32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00"/>
    <a:srgbClr val="4A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2"/>
    <p:restoredTop sz="94626"/>
  </p:normalViewPr>
  <p:slideViewPr>
    <p:cSldViewPr snapToObjects="1">
      <p:cViewPr varScale="1">
        <p:scale>
          <a:sx n="121" d="100"/>
          <a:sy n="121" d="100"/>
        </p:scale>
        <p:origin x="11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58429-2228-A84A-8AC9-A4BCDE9D71D7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D7390-D608-DA46-8BBF-485B4B7BC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D7390-D608-DA46-8BBF-485B4B7BCC4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D7390-D608-DA46-8BBF-485B4B7BCC4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D7390-D608-DA46-8BBF-485B4B7BCC4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  <a:alpha val="48000"/>
              </a:schemeClr>
            </a:gs>
            <a:gs pos="100000">
              <a:srgbClr val="FFFFFF">
                <a:alpha val="48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9CA05C0C-991C-3D41-9D21-7975FB2173E8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5F91926-2FAE-A44B-9956-DE7680183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bin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6477000" cy="1143000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Week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77000" cy="810768"/>
          </a:xfrm>
        </p:spPr>
        <p:txBody>
          <a:bodyPr/>
          <a:lstStyle/>
          <a:p>
            <a:r>
              <a:rPr lang="en-US" dirty="0"/>
              <a:t>Radio Signals and Equipment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0" y="2868168"/>
            <a:ext cx="995785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Sections:</a:t>
            </a:r>
          </a:p>
          <a:p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</a:t>
            </a:r>
            <a:r>
              <a:rPr lang="en-US" dirty="0">
                <a:latin typeface="Cambria"/>
                <a:cs typeface="Cambria"/>
              </a:rPr>
              <a:t>G4A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G4B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G4C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G4E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G4D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G7B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G7C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G8A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G8B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6826" y="3567659"/>
            <a:ext cx="1567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ARRL</a:t>
            </a:r>
          </a:p>
          <a:p>
            <a:r>
              <a:rPr lang="en-US" dirty="0"/>
              <a:t>	</a:t>
            </a:r>
            <a:r>
              <a:rPr lang="en-US" u="sng" dirty="0"/>
              <a:t>Chapter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5583" y="4607027"/>
            <a:ext cx="3269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Gordon West </a:t>
            </a:r>
          </a:p>
          <a:p>
            <a:r>
              <a:rPr lang="en-US" dirty="0"/>
              <a:t>	</a:t>
            </a:r>
            <a:r>
              <a:rPr lang="en-US" u="sng" dirty="0"/>
              <a:t>Your HF Transmitter</a:t>
            </a:r>
          </a:p>
          <a:p>
            <a:r>
              <a:rPr lang="en-US" dirty="0"/>
              <a:t>	</a:t>
            </a:r>
            <a:r>
              <a:rPr lang="en-US" u="sng" dirty="0"/>
              <a:t>Your Receiver</a:t>
            </a:r>
          </a:p>
          <a:p>
            <a:r>
              <a:rPr lang="en-US" dirty="0"/>
              <a:t>	</a:t>
            </a:r>
            <a:r>
              <a:rPr lang="en-US" u="sng" dirty="0"/>
              <a:t>Oscillators and Components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517" y="131814"/>
            <a:ext cx="3639543" cy="22303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Mixer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457200" y="1371601"/>
            <a:ext cx="1981200" cy="1524000"/>
            <a:chOff x="1752600" y="3962400"/>
            <a:chExt cx="990600" cy="989076"/>
          </a:xfrm>
        </p:grpSpPr>
        <p:sp>
          <p:nvSpPr>
            <p:cNvPr id="4" name="Cube 3"/>
            <p:cNvSpPr/>
            <p:nvPr/>
          </p:nvSpPr>
          <p:spPr>
            <a:xfrm>
              <a:off x="1752600" y="3962400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9233" y="4419600"/>
              <a:ext cx="447223" cy="299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Mixer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28669" y="1972068"/>
            <a:ext cx="3657600" cy="4200132"/>
            <a:chOff x="3810000" y="2537734"/>
            <a:chExt cx="3657600" cy="4200132"/>
          </a:xfrm>
        </p:grpSpPr>
        <p:grpSp>
          <p:nvGrpSpPr>
            <p:cNvPr id="21" name="Group 20"/>
            <p:cNvGrpSpPr/>
            <p:nvPr/>
          </p:nvGrpSpPr>
          <p:grpSpPr>
            <a:xfrm>
              <a:off x="5105400" y="4876800"/>
              <a:ext cx="1371600" cy="1295400"/>
              <a:chOff x="5105400" y="4876800"/>
              <a:chExt cx="1371600" cy="12954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105400" y="4876800"/>
                <a:ext cx="1371600" cy="1295400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 rot="516695">
                <a:off x="5241564" y="5107374"/>
                <a:ext cx="971588" cy="914400"/>
                <a:chOff x="1238212" y="4648200"/>
                <a:chExt cx="971588" cy="914400"/>
              </a:xfrm>
            </p:grpSpPr>
            <p:sp>
              <p:nvSpPr>
                <p:cNvPr id="18" name="Block Arc 17"/>
                <p:cNvSpPr/>
                <p:nvPr/>
              </p:nvSpPr>
              <p:spPr>
                <a:xfrm>
                  <a:off x="1238212" y="4953000"/>
                  <a:ext cx="533400" cy="609600"/>
                </a:xfrm>
                <a:prstGeom prst="blockArc">
                  <a:avLst>
                    <a:gd name="adj1" fmla="val 10800000"/>
                    <a:gd name="adj2" fmla="val 20485613"/>
                    <a:gd name="adj3" fmla="val 979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Block Arc 18"/>
                <p:cNvSpPr/>
                <p:nvPr/>
              </p:nvSpPr>
              <p:spPr>
                <a:xfrm rot="10800000">
                  <a:off x="1676400" y="4648200"/>
                  <a:ext cx="533400" cy="609600"/>
                </a:xfrm>
                <a:prstGeom prst="blockArc">
                  <a:avLst>
                    <a:gd name="adj1" fmla="val 10800000"/>
                    <a:gd name="adj2" fmla="val 20179556"/>
                    <a:gd name="adj3" fmla="val 1393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27" name="Straight Arrow Connector 26"/>
            <p:cNvCxnSpPr>
              <a:stCxn id="11" idx="0"/>
              <a:endCxn id="6" idx="4"/>
            </p:cNvCxnSpPr>
            <p:nvPr/>
          </p:nvCxnSpPr>
          <p:spPr>
            <a:xfrm rot="5400000" flipH="1" flipV="1">
              <a:off x="5524500" y="4610100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432334" y="2537734"/>
              <a:ext cx="717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Mixer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99924" y="6368534"/>
              <a:ext cx="1076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Oscillator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810000" y="3048000"/>
              <a:ext cx="3657600" cy="1295400"/>
              <a:chOff x="3810000" y="3048000"/>
              <a:chExt cx="3657600" cy="12954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105400" y="3048000"/>
                <a:ext cx="1371600" cy="1295400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/>
              <p:cNvCxnSpPr>
                <a:stCxn id="6" idx="7"/>
                <a:endCxn id="6" idx="3"/>
              </p:cNvCxnSpPr>
              <p:nvPr/>
            </p:nvCxnSpPr>
            <p:spPr>
              <a:xfrm rot="16200000" flipH="1" flipV="1">
                <a:off x="5333207" y="3210766"/>
                <a:ext cx="915986" cy="9698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6" idx="1"/>
              </p:cNvCxnSpPr>
              <p:nvPr/>
            </p:nvCxnSpPr>
            <p:spPr>
              <a:xfrm rot="16200000" flipH="1">
                <a:off x="5333207" y="3210766"/>
                <a:ext cx="915986" cy="9698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endCxn id="6" idx="2"/>
              </p:cNvCxnSpPr>
              <p:nvPr/>
            </p:nvCxnSpPr>
            <p:spPr>
              <a:xfrm flipV="1">
                <a:off x="3810000" y="3695700"/>
                <a:ext cx="1295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3810000" y="3237706"/>
                <a:ext cx="329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  <p:cxnSp>
            <p:nvCxnSpPr>
              <p:cNvPr id="32" name="Straight Arrow Connector 31"/>
              <p:cNvCxnSpPr>
                <a:stCxn id="6" idx="6"/>
              </p:cNvCxnSpPr>
              <p:nvPr/>
            </p:nvCxnSpPr>
            <p:spPr>
              <a:xfrm>
                <a:off x="6477000" y="3695700"/>
                <a:ext cx="990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5832584" y="4344194"/>
            <a:ext cx="32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91069" y="3034144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  </a:t>
            </a:r>
            <a:r>
              <a:rPr lang="en-US" u="sng" dirty="0"/>
              <a:t>+</a:t>
            </a:r>
            <a:r>
              <a:rPr lang="en-US" baseline="-25000" dirty="0"/>
              <a:t>  </a:t>
            </a:r>
            <a:r>
              <a:rPr lang="en-US" dirty="0"/>
              <a:t>f</a:t>
            </a:r>
            <a:r>
              <a:rPr lang="en-US" baseline="-25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8976" y="4343400"/>
            <a:ext cx="4052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Mixing also known as heterodyning  </a:t>
            </a:r>
            <a:r>
              <a:rPr lang="en-US" sz="1400" dirty="0">
                <a:solidFill>
                  <a:srgbClr val="FF0000"/>
                </a:solidFill>
              </a:rPr>
              <a:t>G8B03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12830" y="5418665"/>
            <a:ext cx="49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857" y="5222331"/>
            <a:ext cx="4004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G8B01 </a:t>
            </a:r>
            <a:r>
              <a:rPr lang="en-US" dirty="0"/>
              <a:t> Local oscillator  </a:t>
            </a:r>
          </a:p>
          <a:p>
            <a:r>
              <a:rPr lang="en-US" dirty="0"/>
              <a:t>is varied or tuned to convert signals of different frequencies to an intermediate frequency (IF)?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5015" y="931839"/>
            <a:ext cx="17664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sum and the difference of the LO and input RF freq. will be found at the output of the mixer. </a:t>
            </a:r>
            <a:r>
              <a:rPr lang="en-US" dirty="0">
                <a:solidFill>
                  <a:srgbClr val="FF0000"/>
                </a:solidFill>
              </a:rPr>
              <a:t>G8B11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B0798-C64F-1940-86C8-A4FA8524B522}"/>
              </a:ext>
            </a:extLst>
          </p:cNvPr>
          <p:cNvSpPr txBox="1"/>
          <p:nvPr/>
        </p:nvSpPr>
        <p:spPr>
          <a:xfrm>
            <a:off x="7791069" y="3435459"/>
            <a:ext cx="915828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9 MHz</a:t>
            </a:r>
          </a:p>
          <a:p>
            <a:r>
              <a:rPr lang="en-US" dirty="0"/>
              <a:t>11 MHz</a:t>
            </a:r>
          </a:p>
          <a:p>
            <a:r>
              <a:rPr lang="en-US" dirty="0"/>
              <a:t>10 MHz</a:t>
            </a:r>
          </a:p>
          <a:p>
            <a:r>
              <a:rPr lang="en-US" dirty="0"/>
              <a:t>1 MHz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92C009-68E0-D04D-9241-2255BF9FAD81}"/>
              </a:ext>
            </a:extLst>
          </p:cNvPr>
          <p:cNvGrpSpPr/>
          <p:nvPr/>
        </p:nvGrpSpPr>
        <p:grpSpPr>
          <a:xfrm>
            <a:off x="4099034" y="3373821"/>
            <a:ext cx="3065171" cy="1305851"/>
            <a:chOff x="4099034" y="3373821"/>
            <a:chExt cx="3065171" cy="13058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0D6B20-39F0-A140-8F79-F0BB2C653BD8}"/>
                </a:ext>
              </a:extLst>
            </p:cNvPr>
            <p:cNvSpPr txBox="1"/>
            <p:nvPr/>
          </p:nvSpPr>
          <p:spPr>
            <a:xfrm>
              <a:off x="6352764" y="4310340"/>
              <a:ext cx="811441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1 MHz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F296B7-3F46-074E-84C0-BC4DA4DAC635}"/>
                </a:ext>
              </a:extLst>
            </p:cNvPr>
            <p:cNvSpPr txBox="1"/>
            <p:nvPr/>
          </p:nvSpPr>
          <p:spPr>
            <a:xfrm>
              <a:off x="4099034" y="3373821"/>
              <a:ext cx="915828" cy="3693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10 MHz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98FB57A6-67BF-5646-8765-BDC429AFDC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4981785" y="3719328"/>
              <a:ext cx="1370979" cy="775678"/>
            </a:xfrm>
            <a:prstGeom prst="bentConnector3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457200" y="1371601"/>
            <a:ext cx="1981200" cy="1524000"/>
            <a:chOff x="1752600" y="3962400"/>
            <a:chExt cx="990600" cy="989076"/>
          </a:xfrm>
        </p:grpSpPr>
        <p:sp>
          <p:nvSpPr>
            <p:cNvPr id="4" name="Cube 3"/>
            <p:cNvSpPr/>
            <p:nvPr/>
          </p:nvSpPr>
          <p:spPr>
            <a:xfrm>
              <a:off x="1752600" y="3962400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9233" y="4419600"/>
              <a:ext cx="707886" cy="299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Multiplier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95872" y="2831068"/>
            <a:ext cx="1524000" cy="992189"/>
            <a:chOff x="3276600" y="4572793"/>
            <a:chExt cx="1524000" cy="992189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2782094" y="5067299"/>
              <a:ext cx="990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76600" y="4574382"/>
              <a:ext cx="1066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76600" y="5563393"/>
              <a:ext cx="1066800" cy="15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4305697" y="4610497"/>
              <a:ext cx="532606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4342209" y="5106591"/>
              <a:ext cx="45958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3278188" y="4575969"/>
              <a:ext cx="1065212" cy="9874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278188" y="4575970"/>
              <a:ext cx="1065212" cy="9874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3354460" y="3362087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43272" y="3362087"/>
            <a:ext cx="953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 f</a:t>
            </a:r>
            <a:r>
              <a:rPr lang="en-US" baseline="-25000" dirty="0"/>
              <a:t>1</a:t>
            </a:r>
            <a:endParaRPr lang="en-US" dirty="0"/>
          </a:p>
          <a:p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4725267" y="4127263"/>
            <a:ext cx="6080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00872" y="3363675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  f</a:t>
            </a:r>
            <a:r>
              <a:rPr lang="en-US" baseline="-25000" dirty="0"/>
              <a:t>2</a:t>
            </a:r>
            <a:endParaRPr lang="en-US" dirty="0"/>
          </a:p>
          <a:p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019872" y="3362087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30067" y="4247397"/>
            <a:ext cx="14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2, 3, 4, ….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0466" y="4616729"/>
            <a:ext cx="73906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G8B04</a:t>
            </a:r>
          </a:p>
          <a:p>
            <a:r>
              <a:rPr lang="en-US" dirty="0"/>
              <a:t>A </a:t>
            </a:r>
            <a:r>
              <a:rPr lang="en-US" u="sng" dirty="0"/>
              <a:t>multiplier</a:t>
            </a:r>
            <a:r>
              <a:rPr lang="en-US" dirty="0"/>
              <a:t> in a VHF FM transmitter generates a harmonic of a lower frequency signal to reach the desired operating frequency?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Modulators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457200" y="1371601"/>
            <a:ext cx="1981200" cy="1524000"/>
            <a:chOff x="1752600" y="3962400"/>
            <a:chExt cx="990600" cy="989076"/>
          </a:xfrm>
        </p:grpSpPr>
        <p:sp>
          <p:nvSpPr>
            <p:cNvPr id="6" name="Cube 5"/>
            <p:cNvSpPr/>
            <p:nvPr/>
          </p:nvSpPr>
          <p:spPr>
            <a:xfrm>
              <a:off x="1752600" y="3962400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9233" y="4419600"/>
              <a:ext cx="744029" cy="299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Modulator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267994" y="3240088"/>
            <a:ext cx="1143000" cy="1143000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0"/>
          </p:cNvCxnSpPr>
          <p:nvPr/>
        </p:nvCxnSpPr>
        <p:spPr>
          <a:xfrm rot="16200000" flipH="1" flipV="1">
            <a:off x="3982244" y="3525838"/>
            <a:ext cx="114300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0"/>
          </p:cNvCxnSpPr>
          <p:nvPr/>
        </p:nvCxnSpPr>
        <p:spPr>
          <a:xfrm rot="16200000" flipH="1">
            <a:off x="4553744" y="3525838"/>
            <a:ext cx="114300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1"/>
          </p:cNvCxnSpPr>
          <p:nvPr/>
        </p:nvCxnSpPr>
        <p:spPr>
          <a:xfrm>
            <a:off x="2743994" y="3811588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5410994" y="3811588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2"/>
          </p:cNvCxnSpPr>
          <p:nvPr/>
        </p:nvCxnSpPr>
        <p:spPr>
          <a:xfrm rot="5400000" flipH="1" flipV="1">
            <a:off x="4420394" y="4802188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37720" y="318275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Carrier input</a:t>
            </a:r>
          </a:p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25629" y="5364758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Modulating input</a:t>
            </a:r>
          </a:p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794" y="3087688"/>
            <a:ext cx="1660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Output, f</a:t>
            </a:r>
            <a:r>
              <a:rPr lang="en-US" baseline="-25000" dirty="0"/>
              <a:t>1</a:t>
            </a:r>
            <a:endParaRPr lang="en-US" dirty="0"/>
          </a:p>
          <a:p>
            <a:r>
              <a:rPr lang="en-US" dirty="0"/>
              <a:t>modulated by f</a:t>
            </a:r>
            <a:r>
              <a:rPr lang="en-US" baseline="-25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10066" y="1648918"/>
            <a:ext cx="48075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 reactance modulator produces FM or PM signals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00AD00"/>
                </a:solidFill>
              </a:rPr>
              <a:t>G8A04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0066" y="2407196"/>
            <a:ext cx="42503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 balanced modulator produces AM or SSB </a:t>
            </a:r>
          </a:p>
          <a:p>
            <a:r>
              <a:rPr lang="en-US" dirty="0">
                <a:solidFill>
                  <a:srgbClr val="00AD00"/>
                </a:solidFill>
              </a:rPr>
              <a:t>G7C02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Modulator</a:t>
            </a:r>
            <a:br>
              <a:rPr lang="en-US" dirty="0"/>
            </a:br>
            <a:r>
              <a:rPr lang="en-US" dirty="0"/>
              <a:t>To produce SSB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082" y="3072773"/>
            <a:ext cx="4675934" cy="1295400"/>
            <a:chOff x="2791666" y="3048000"/>
            <a:chExt cx="4675934" cy="1295400"/>
          </a:xfrm>
        </p:grpSpPr>
        <p:sp>
          <p:nvSpPr>
            <p:cNvPr id="4" name="Oval 3"/>
            <p:cNvSpPr/>
            <p:nvPr/>
          </p:nvSpPr>
          <p:spPr>
            <a:xfrm>
              <a:off x="5105400" y="3048000"/>
              <a:ext cx="1371600" cy="1295400"/>
            </a:xfrm>
            <a:prstGeom prst="ellipse">
              <a:avLst/>
            </a:prstGeom>
            <a:blipFill dpi="0" rotWithShape="1">
              <a:blip r:embed="rId2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4" idx="7"/>
              <a:endCxn id="4" idx="3"/>
            </p:cNvCxnSpPr>
            <p:nvPr/>
          </p:nvCxnSpPr>
          <p:spPr>
            <a:xfrm rot="16200000" flipH="1" flipV="1">
              <a:off x="5333207" y="3210766"/>
              <a:ext cx="915986" cy="969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1"/>
            </p:cNvCxnSpPr>
            <p:nvPr/>
          </p:nvCxnSpPr>
          <p:spPr>
            <a:xfrm rot="16200000" flipH="1">
              <a:off x="5333207" y="3210766"/>
              <a:ext cx="915986" cy="969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endCxn id="4" idx="2"/>
            </p:cNvCxnSpPr>
            <p:nvPr/>
          </p:nvCxnSpPr>
          <p:spPr>
            <a:xfrm flipV="1">
              <a:off x="3810000" y="3695700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91666" y="3237706"/>
              <a:ext cx="17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Carrier signal  F</a:t>
              </a:r>
              <a:r>
                <a:rPr lang="en-US" baseline="-25000" dirty="0"/>
                <a:t>1 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4" idx="6"/>
            </p:cNvCxnSpPr>
            <p:nvPr/>
          </p:nvCxnSpPr>
          <p:spPr>
            <a:xfrm>
              <a:off x="6477000" y="3695700"/>
              <a:ext cx="990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505200" y="2209800"/>
            <a:ext cx="207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 type of mixer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438629" y="4996427"/>
            <a:ext cx="125650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76673" y="5853280"/>
            <a:ext cx="1701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Speech amplifier</a:t>
            </a:r>
          </a:p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220471" y="3815419"/>
            <a:ext cx="2286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243589" y="3215519"/>
            <a:ext cx="1078467" cy="158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750851" y="2319267"/>
            <a:ext cx="1947721" cy="1620945"/>
            <a:chOff x="6858000" y="2209800"/>
            <a:chExt cx="1947721" cy="1620945"/>
          </a:xfrm>
        </p:grpSpPr>
        <p:grpSp>
          <p:nvGrpSpPr>
            <p:cNvPr id="26" name="Group 25"/>
            <p:cNvGrpSpPr/>
            <p:nvPr/>
          </p:nvGrpSpPr>
          <p:grpSpPr>
            <a:xfrm>
              <a:off x="6858000" y="2681716"/>
              <a:ext cx="762000" cy="1147442"/>
              <a:chOff x="6858000" y="2681716"/>
              <a:chExt cx="762000" cy="1147442"/>
            </a:xfrm>
          </p:grpSpPr>
          <p:sp>
            <p:nvSpPr>
              <p:cNvPr id="14" name="Trapezoid 13"/>
              <p:cNvSpPr/>
              <p:nvPr/>
            </p:nvSpPr>
            <p:spPr>
              <a:xfrm>
                <a:off x="6858000" y="2681716"/>
                <a:ext cx="762000" cy="975883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58000" y="3182827"/>
                <a:ext cx="6222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LSB </a:t>
                </a:r>
              </a:p>
              <a:p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043721" y="2681716"/>
              <a:ext cx="762000" cy="1149029"/>
              <a:chOff x="7847013" y="2681716"/>
              <a:chExt cx="762000" cy="1149030"/>
            </a:xfrm>
          </p:grpSpPr>
          <p:sp>
            <p:nvSpPr>
              <p:cNvPr id="15" name="Trapezoid 14"/>
              <p:cNvSpPr/>
              <p:nvPr/>
            </p:nvSpPr>
            <p:spPr>
              <a:xfrm>
                <a:off x="7847013" y="2681716"/>
                <a:ext cx="762000" cy="975883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945367" y="3184415"/>
                <a:ext cx="6184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USB</a:t>
                </a:r>
              </a:p>
              <a:p>
                <a:endParaRPr lang="en-US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041601" y="2209800"/>
              <a:ext cx="1607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carrier removed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318" y="1523820"/>
            <a:ext cx="32503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Advantage of carrier suppression</a:t>
            </a:r>
          </a:p>
          <a:p>
            <a:endParaRPr lang="en-US" dirty="0"/>
          </a:p>
          <a:p>
            <a:r>
              <a:rPr lang="en-US" dirty="0"/>
              <a:t>	Transmitter power can be used more effectively  		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4259765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Filter is used to process signals from the balanced modulator</a:t>
            </a:r>
          </a:p>
          <a:p>
            <a:r>
              <a:rPr lang="en-US" dirty="0">
                <a:solidFill>
                  <a:srgbClr val="00AD00"/>
                </a:solidFill>
              </a:rPr>
              <a:t>G7C01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9055" y="1954562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Balanced modulator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56128" y="1291876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G7C02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52328" y="3227774"/>
            <a:ext cx="146814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75816" y="3570880"/>
            <a:ext cx="66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 </a:t>
            </a:r>
            <a:br>
              <a:rPr lang="en-US" dirty="0"/>
            </a:br>
            <a:r>
              <a:rPr lang="en-US" dirty="0"/>
              <a:t>Modulators</a:t>
            </a:r>
            <a:br>
              <a:rPr lang="en-US" dirty="0"/>
            </a:b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" y="5486400"/>
            <a:ext cx="7589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35543" y="313679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 output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4800" y="2768958"/>
            <a:ext cx="6629400" cy="3642360"/>
            <a:chOff x="304800" y="2768958"/>
            <a:chExt cx="6629400" cy="3642360"/>
          </a:xfrm>
        </p:grpSpPr>
        <p:grpSp>
          <p:nvGrpSpPr>
            <p:cNvPr id="3" name="Group 2"/>
            <p:cNvGrpSpPr/>
            <p:nvPr/>
          </p:nvGrpSpPr>
          <p:grpSpPr>
            <a:xfrm>
              <a:off x="4876800" y="2768958"/>
              <a:ext cx="1001465" cy="1015283"/>
              <a:chOff x="5105400" y="4876800"/>
              <a:chExt cx="1371600" cy="12954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105400" y="4876800"/>
                <a:ext cx="1371600" cy="1295400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9"/>
              <p:cNvGrpSpPr/>
              <p:nvPr/>
            </p:nvGrpSpPr>
            <p:grpSpPr>
              <a:xfrm rot="516695">
                <a:off x="5241564" y="5107374"/>
                <a:ext cx="971588" cy="914400"/>
                <a:chOff x="1238212" y="4648200"/>
                <a:chExt cx="971588" cy="914400"/>
              </a:xfrm>
            </p:grpSpPr>
            <p:sp>
              <p:nvSpPr>
                <p:cNvPr id="6" name="Block Arc 5"/>
                <p:cNvSpPr/>
                <p:nvPr/>
              </p:nvSpPr>
              <p:spPr>
                <a:xfrm>
                  <a:off x="1238212" y="4953000"/>
                  <a:ext cx="533400" cy="609600"/>
                </a:xfrm>
                <a:prstGeom prst="blockArc">
                  <a:avLst>
                    <a:gd name="adj1" fmla="val 10800000"/>
                    <a:gd name="adj2" fmla="val 20485613"/>
                    <a:gd name="adj3" fmla="val 979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Block Arc 6"/>
                <p:cNvSpPr/>
                <p:nvPr/>
              </p:nvSpPr>
              <p:spPr>
                <a:xfrm rot="10800000">
                  <a:off x="1676400" y="4648200"/>
                  <a:ext cx="533400" cy="609600"/>
                </a:xfrm>
                <a:prstGeom prst="blockArc">
                  <a:avLst>
                    <a:gd name="adj1" fmla="val 10800000"/>
                    <a:gd name="adj2" fmla="val 20179556"/>
                    <a:gd name="adj3" fmla="val 1393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2345378" y="2819400"/>
              <a:ext cx="1447800" cy="914400"/>
            </a:xfrm>
            <a:prstGeom prst="rect">
              <a:avLst/>
            </a:prstGeom>
            <a:blipFill dpi="0" rotWithShape="1">
              <a:blip r:embed="rId2">
                <a:alphaModFix amt="90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Reactance modulator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292352" y="4803648"/>
              <a:ext cx="1146048" cy="1292352"/>
              <a:chOff x="1292352" y="4803648"/>
              <a:chExt cx="1146048" cy="1292352"/>
            </a:xfrm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1219200" y="4876800"/>
                <a:ext cx="1292352" cy="1146048"/>
              </a:xfrm>
              <a:prstGeom prst="triangle">
                <a:avLst/>
              </a:prstGeom>
              <a:blipFill dpi="0" rotWithShape="1">
                <a:blip r:embed="rId2">
                  <a:alphaModFix amt="90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92352" y="5172670"/>
                <a:ext cx="65906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AF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AMP</a:t>
                </a:r>
              </a:p>
              <a:p>
                <a:endParaRPr lang="en-US" dirty="0"/>
              </a:p>
            </p:txBody>
          </p:sp>
        </p:grpSp>
        <p:cxnSp>
          <p:nvCxnSpPr>
            <p:cNvPr id="15" name="Straight Arrow Connector 14"/>
            <p:cNvCxnSpPr>
              <a:endCxn id="8" idx="2"/>
            </p:cNvCxnSpPr>
            <p:nvPr/>
          </p:nvCxnSpPr>
          <p:spPr>
            <a:xfrm rot="5400000" flipH="1" flipV="1">
              <a:off x="2192978" y="46101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9" idx="0"/>
            </p:cNvCxnSpPr>
            <p:nvPr/>
          </p:nvCxnSpPr>
          <p:spPr>
            <a:xfrm>
              <a:off x="2438400" y="5449824"/>
              <a:ext cx="631672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3"/>
              <a:endCxn id="4" idx="2"/>
            </p:cNvCxnSpPr>
            <p:nvPr/>
          </p:nvCxnSpPr>
          <p:spPr>
            <a:xfrm>
              <a:off x="3793178" y="3276600"/>
              <a:ext cx="108362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4" idx="6"/>
            </p:cNvCxnSpPr>
            <p:nvPr/>
          </p:nvCxnSpPr>
          <p:spPr>
            <a:xfrm>
              <a:off x="5878265" y="3276600"/>
              <a:ext cx="105593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04800" y="5487988"/>
              <a:ext cx="7539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Audio</a:t>
              </a:r>
            </a:p>
            <a:p>
              <a:r>
                <a:rPr lang="en-US" dirty="0"/>
                <a:t>Input</a:t>
              </a:r>
            </a:p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755" y="358897"/>
            <a:ext cx="7313613" cy="8683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Phase Modulators</a:t>
            </a:r>
            <a:br>
              <a:rPr lang="en-US" dirty="0"/>
            </a:b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" y="2768958"/>
            <a:ext cx="1001465" cy="1015283"/>
            <a:chOff x="5105400" y="4876800"/>
            <a:chExt cx="1371600" cy="1295400"/>
          </a:xfrm>
        </p:grpSpPr>
        <p:sp>
          <p:nvSpPr>
            <p:cNvPr id="4" name="Oval 3"/>
            <p:cNvSpPr/>
            <p:nvPr/>
          </p:nvSpPr>
          <p:spPr>
            <a:xfrm>
              <a:off x="5105400" y="4876800"/>
              <a:ext cx="1371600" cy="1295400"/>
            </a:xfrm>
            <a:prstGeom prst="ellipse">
              <a:avLst/>
            </a:prstGeom>
            <a:blipFill dpi="0" rotWithShape="1">
              <a:blip r:embed="rId2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9"/>
            <p:cNvGrpSpPr/>
            <p:nvPr/>
          </p:nvGrpSpPr>
          <p:grpSpPr>
            <a:xfrm rot="516695">
              <a:off x="5241564" y="5107374"/>
              <a:ext cx="971588" cy="914400"/>
              <a:chOff x="1238212" y="4648200"/>
              <a:chExt cx="971588" cy="91440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1238212" y="4953000"/>
                <a:ext cx="533400" cy="609600"/>
              </a:xfrm>
              <a:prstGeom prst="blockArc">
                <a:avLst>
                  <a:gd name="adj1" fmla="val 10800000"/>
                  <a:gd name="adj2" fmla="val 20485613"/>
                  <a:gd name="adj3" fmla="val 979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Block Arc 6"/>
              <p:cNvSpPr/>
              <p:nvPr/>
            </p:nvSpPr>
            <p:spPr>
              <a:xfrm rot="10800000">
                <a:off x="1676400" y="4648200"/>
                <a:ext cx="533400" cy="609600"/>
              </a:xfrm>
              <a:prstGeom prst="blockArc">
                <a:avLst>
                  <a:gd name="adj1" fmla="val 10800000"/>
                  <a:gd name="adj2" fmla="val 20179556"/>
                  <a:gd name="adj3" fmla="val 1393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2345378" y="2819400"/>
            <a:ext cx="1447800" cy="914400"/>
          </a:xfrm>
          <a:prstGeom prst="rect">
            <a:avLst/>
          </a:prstGeom>
          <a:blipFill dpi="0" rotWithShape="1">
            <a:blip r:embed="rId2">
              <a:alphaModFix amt="90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Reactance modulator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92352" y="4803648"/>
            <a:ext cx="1146048" cy="1292352"/>
            <a:chOff x="1292352" y="4803648"/>
            <a:chExt cx="1146048" cy="1292352"/>
          </a:xfrm>
        </p:grpSpPr>
        <p:sp>
          <p:nvSpPr>
            <p:cNvPr id="9" name="Isosceles Triangle 8"/>
            <p:cNvSpPr/>
            <p:nvPr/>
          </p:nvSpPr>
          <p:spPr>
            <a:xfrm rot="5400000">
              <a:off x="1219200" y="4876800"/>
              <a:ext cx="1292352" cy="1146048"/>
            </a:xfrm>
            <a:prstGeom prst="triangle">
              <a:avLst/>
            </a:prstGeom>
            <a:blipFill dpi="0" rotWithShape="1">
              <a:blip r:embed="rId2">
                <a:alphaModFix amt="90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2352" y="5172670"/>
              <a:ext cx="6590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AF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AMP</a:t>
              </a:r>
            </a:p>
            <a:p>
              <a:endParaRPr lang="en-US" dirty="0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533400" y="5486400"/>
            <a:ext cx="7589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2"/>
          </p:cNvCxnSpPr>
          <p:nvPr/>
        </p:nvCxnSpPr>
        <p:spPr>
          <a:xfrm rot="5400000" flipH="1" flipV="1">
            <a:off x="2192978" y="46101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</p:cNvCxnSpPr>
          <p:nvPr/>
        </p:nvCxnSpPr>
        <p:spPr>
          <a:xfrm>
            <a:off x="2438400" y="5449824"/>
            <a:ext cx="63167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72400" y="31098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 output</a:t>
            </a:r>
          </a:p>
        </p:txBody>
      </p:sp>
      <p:cxnSp>
        <p:nvCxnSpPr>
          <p:cNvPr id="20" name="Straight Arrow Connector 19"/>
          <p:cNvCxnSpPr>
            <a:stCxn id="4" idx="6"/>
            <a:endCxn id="8" idx="1"/>
          </p:cNvCxnSpPr>
          <p:nvPr/>
        </p:nvCxnSpPr>
        <p:spPr>
          <a:xfrm>
            <a:off x="1534865" y="3276600"/>
            <a:ext cx="8105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3"/>
          </p:cNvCxnSpPr>
          <p:nvPr/>
        </p:nvCxnSpPr>
        <p:spPr>
          <a:xfrm>
            <a:off x="3793178" y="3276600"/>
            <a:ext cx="207422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6125" y="2286000"/>
            <a:ext cx="167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Frequency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5801" y="5487988"/>
            <a:ext cx="7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</a:t>
            </a:r>
          </a:p>
          <a:p>
            <a:r>
              <a:rPr lang="en-US" dirty="0"/>
              <a:t>Input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4064675"/>
            <a:ext cx="5257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dirty="0"/>
              <a:t>Phase modulation is produced by a reactance modulator connected to an RF power amplifier? </a:t>
            </a:r>
            <a:r>
              <a:rPr lang="en-US" sz="1400" dirty="0">
                <a:solidFill>
                  <a:srgbClr val="00B050"/>
                </a:solidFill>
              </a:rPr>
              <a:t>G8A04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67400" y="2655332"/>
            <a:ext cx="1146048" cy="1292352"/>
            <a:chOff x="1292352" y="4803648"/>
            <a:chExt cx="1146048" cy="1292352"/>
          </a:xfrm>
        </p:grpSpPr>
        <p:sp>
          <p:nvSpPr>
            <p:cNvPr id="31" name="Isosceles Triangle 30"/>
            <p:cNvSpPr/>
            <p:nvPr/>
          </p:nvSpPr>
          <p:spPr>
            <a:xfrm rot="5400000">
              <a:off x="1219200" y="4876800"/>
              <a:ext cx="1292352" cy="1146048"/>
            </a:xfrm>
            <a:prstGeom prst="triangle">
              <a:avLst/>
            </a:prstGeom>
            <a:blipFill dpi="0" rotWithShape="1">
              <a:blip r:embed="rId2">
                <a:alphaModFix amt="90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92352" y="5172670"/>
              <a:ext cx="6590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RF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AMP</a:t>
              </a:r>
            </a:p>
            <a:p>
              <a:endParaRPr lang="en-US" dirty="0"/>
            </a:p>
          </p:txBody>
        </p:sp>
      </p:grpSp>
      <p:cxnSp>
        <p:nvCxnSpPr>
          <p:cNvPr id="34" name="Straight Arrow Connector 33"/>
          <p:cNvCxnSpPr>
            <a:stCxn id="31" idx="0"/>
          </p:cNvCxnSpPr>
          <p:nvPr/>
        </p:nvCxnSpPr>
        <p:spPr>
          <a:xfrm>
            <a:off x="7013448" y="3301508"/>
            <a:ext cx="7589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Transmitter Structure (AM)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2133600"/>
            <a:ext cx="7772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G7C02  </a:t>
            </a:r>
          </a:p>
          <a:p>
            <a:r>
              <a:rPr lang="en-US" dirty="0"/>
              <a:t>Which circuit is used to combine signals from the carrier oscillator and speech amplifier and send the result to the filter in a typical single-sideband phone transmitter?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11480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G7C01</a:t>
            </a:r>
          </a:p>
          <a:p>
            <a:r>
              <a:rPr lang="en-US" dirty="0"/>
              <a:t>Which of the following is used to process signals from the balanced modulator and send them to the mixer in a single-sideband phone transmitter?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207" y="3417332"/>
            <a:ext cx="204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Balanced Modulator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410" y="52578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32" y="-23709"/>
            <a:ext cx="7313613" cy="868362"/>
          </a:xfrm>
        </p:spPr>
        <p:txBody>
          <a:bodyPr/>
          <a:lstStyle/>
          <a:p>
            <a:r>
              <a:rPr lang="en-US" dirty="0"/>
              <a:t>Transmitter Structure (FM)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432" y="1219200"/>
            <a:ext cx="7357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less expensive and more practical to generate FM signals at low frequencies</a:t>
            </a:r>
          </a:p>
          <a:p>
            <a:r>
              <a:rPr lang="en-US" dirty="0"/>
              <a:t>and </a:t>
            </a:r>
            <a:r>
              <a:rPr lang="en-US" u="sng" dirty="0"/>
              <a:t>multiply</a:t>
            </a:r>
            <a:r>
              <a:rPr lang="en-US" dirty="0"/>
              <a:t> them to the desired frequencies.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734" y="2332161"/>
            <a:ext cx="490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the deviation is multiplied with each harmonic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97493" y="3441933"/>
            <a:ext cx="726729" cy="688459"/>
            <a:chOff x="5105400" y="4876800"/>
            <a:chExt cx="1371600" cy="1295400"/>
          </a:xfrm>
        </p:grpSpPr>
        <p:sp>
          <p:nvSpPr>
            <p:cNvPr id="16" name="Oval 15"/>
            <p:cNvSpPr/>
            <p:nvPr/>
          </p:nvSpPr>
          <p:spPr>
            <a:xfrm>
              <a:off x="5105400" y="4876800"/>
              <a:ext cx="1371600" cy="1295400"/>
            </a:xfrm>
            <a:prstGeom prst="ellipse">
              <a:avLst/>
            </a:prstGeom>
            <a:blipFill dpi="0" rotWithShape="1">
              <a:blip r:embed="rId2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9"/>
            <p:cNvGrpSpPr/>
            <p:nvPr/>
          </p:nvGrpSpPr>
          <p:grpSpPr>
            <a:xfrm rot="516695">
              <a:off x="5241564" y="5107374"/>
              <a:ext cx="971588" cy="914400"/>
              <a:chOff x="1238212" y="4648200"/>
              <a:chExt cx="971588" cy="914400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1238212" y="4953000"/>
                <a:ext cx="533400" cy="609600"/>
              </a:xfrm>
              <a:prstGeom prst="blockArc">
                <a:avLst>
                  <a:gd name="adj1" fmla="val 10800000"/>
                  <a:gd name="adj2" fmla="val 20485613"/>
                  <a:gd name="adj3" fmla="val 979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1676400" y="4648200"/>
                <a:ext cx="533400" cy="609600"/>
              </a:xfrm>
              <a:prstGeom prst="blockArc">
                <a:avLst>
                  <a:gd name="adj1" fmla="val 10800000"/>
                  <a:gd name="adj2" fmla="val 20179556"/>
                  <a:gd name="adj3" fmla="val 1393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1552880" y="3476138"/>
            <a:ext cx="1050620" cy="620050"/>
          </a:xfrm>
          <a:prstGeom prst="rect">
            <a:avLst/>
          </a:prstGeom>
          <a:blipFill dpi="0" rotWithShape="1">
            <a:blip r:embed="rId2">
              <a:alphaModFix amt="90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0"/>
          <p:cNvGrpSpPr/>
          <p:nvPr/>
        </p:nvGrpSpPr>
        <p:grpSpPr>
          <a:xfrm>
            <a:off x="788734" y="4821648"/>
            <a:ext cx="831648" cy="988896"/>
            <a:chOff x="1292352" y="4803648"/>
            <a:chExt cx="1146048" cy="1458344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1219200" y="4876800"/>
              <a:ext cx="1292352" cy="1146048"/>
            </a:xfrm>
            <a:prstGeom prst="triangle">
              <a:avLst/>
            </a:prstGeom>
            <a:blipFill dpi="0" rotWithShape="1">
              <a:blip r:embed="rId2">
                <a:alphaModFix amt="90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92352" y="5172670"/>
              <a:ext cx="707980" cy="1089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AF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AMP</a:t>
              </a:r>
            </a:p>
            <a:p>
              <a:endParaRPr lang="en-US" dirty="0"/>
            </a:p>
          </p:txBody>
        </p:sp>
      </p:grpSp>
      <p:cxnSp>
        <p:nvCxnSpPr>
          <p:cNvPr id="9" name="Straight Arrow Connector 8"/>
          <p:cNvCxnSpPr>
            <a:endCxn id="7" idx="2"/>
          </p:cNvCxnSpPr>
          <p:nvPr/>
        </p:nvCxnSpPr>
        <p:spPr>
          <a:xfrm rot="5400000" flipH="1" flipV="1">
            <a:off x="1483975" y="4690366"/>
            <a:ext cx="1188430" cy="1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0383" y="5259816"/>
            <a:ext cx="458383" cy="1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101" y="5285695"/>
            <a:ext cx="547131" cy="626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</a:t>
            </a:r>
          </a:p>
          <a:p>
            <a:r>
              <a:rPr lang="en-US" dirty="0"/>
              <a:t>Input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20383" y="3476138"/>
            <a:ext cx="944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Reactance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Modulator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02032" y="3504319"/>
            <a:ext cx="990599" cy="5636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Filter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56340" y="3380980"/>
            <a:ext cx="681165" cy="810367"/>
            <a:chOff x="8077200" y="3907927"/>
            <a:chExt cx="681165" cy="810367"/>
          </a:xfrm>
        </p:grpSpPr>
        <p:sp>
          <p:nvSpPr>
            <p:cNvPr id="23" name="Isosceles Triangle 22"/>
            <p:cNvSpPr/>
            <p:nvPr/>
          </p:nvSpPr>
          <p:spPr>
            <a:xfrm rot="5400000">
              <a:off x="8012599" y="3972528"/>
              <a:ext cx="810367" cy="68116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77200" y="4176033"/>
              <a:ext cx="5137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</a:rPr>
                <a:t>AMP</a:t>
              </a:r>
            </a:p>
          </p:txBody>
        </p:sp>
      </p:grpSp>
      <p:sp>
        <p:nvSpPr>
          <p:cNvPr id="34" name="Pentagon 33"/>
          <p:cNvSpPr/>
          <p:nvPr/>
        </p:nvSpPr>
        <p:spPr>
          <a:xfrm>
            <a:off x="4349432" y="3470263"/>
            <a:ext cx="1098953" cy="66012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Multiplier</a:t>
            </a:r>
          </a:p>
        </p:txBody>
      </p:sp>
      <p:cxnSp>
        <p:nvCxnSpPr>
          <p:cNvPr id="37" name="Straight Arrow Connector 36"/>
          <p:cNvCxnSpPr>
            <a:stCxn id="7" idx="3"/>
          </p:cNvCxnSpPr>
          <p:nvPr/>
        </p:nvCxnSpPr>
        <p:spPr>
          <a:xfrm>
            <a:off x="2603500" y="3786163"/>
            <a:ext cx="39399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4" idx="1"/>
          </p:cNvCxnSpPr>
          <p:nvPr/>
        </p:nvCxnSpPr>
        <p:spPr>
          <a:xfrm>
            <a:off x="3724222" y="3786163"/>
            <a:ext cx="625210" cy="14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4" idx="3"/>
            <a:endCxn id="22" idx="1"/>
          </p:cNvCxnSpPr>
          <p:nvPr/>
        </p:nvCxnSpPr>
        <p:spPr>
          <a:xfrm flipV="1">
            <a:off x="5448385" y="3786164"/>
            <a:ext cx="653647" cy="14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2" idx="3"/>
          </p:cNvCxnSpPr>
          <p:nvPr/>
        </p:nvCxnSpPr>
        <p:spPr>
          <a:xfrm>
            <a:off x="7092631" y="3786164"/>
            <a:ext cx="463709" cy="1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237505" y="3786164"/>
            <a:ext cx="302927" cy="141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7853644" y="3099375"/>
            <a:ext cx="137357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950704" y="2024384"/>
            <a:ext cx="818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Antenna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68232" y="4299728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frequency deviation for a 12.21-MHz reactance-modulated oscillator in a 5-kHz deviation, 146.52-MHz FM-phone transmitter?</a:t>
            </a:r>
          </a:p>
          <a:p>
            <a:r>
              <a:rPr lang="de-DE" dirty="0"/>
              <a:t>A. 101.75 Hz</a:t>
            </a:r>
            <a:endParaRPr lang="en-US" dirty="0"/>
          </a:p>
          <a:p>
            <a:r>
              <a:rPr lang="de-DE" dirty="0"/>
              <a:t>B. 416.7 Hz</a:t>
            </a:r>
            <a:endParaRPr lang="en-US" dirty="0"/>
          </a:p>
          <a:p>
            <a:r>
              <a:rPr lang="de-DE" dirty="0"/>
              <a:t>C. 5 kHz</a:t>
            </a:r>
            <a:endParaRPr lang="en-US" dirty="0"/>
          </a:p>
          <a:p>
            <a:r>
              <a:rPr lang="de-DE" dirty="0"/>
              <a:t>D. 60 kHz					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10418" y="5123064"/>
            <a:ext cx="45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2351" y="1985966"/>
            <a:ext cx="1625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146.52-MHz</a:t>
            </a:r>
          </a:p>
          <a:p>
            <a:r>
              <a:rPr lang="en-US" dirty="0"/>
              <a:t> 5kHz deviation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0534" y="2970831"/>
            <a:ext cx="129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12.21-MHz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7742" y="3089894"/>
            <a:ext cx="6096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X 12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394085" y="6160957"/>
            <a:ext cx="1784930" cy="523220"/>
            <a:chOff x="1394085" y="6160957"/>
            <a:chExt cx="1784930" cy="523220"/>
          </a:xfrm>
        </p:grpSpPr>
        <p:sp>
          <p:nvSpPr>
            <p:cNvPr id="25" name="TextBox 24"/>
            <p:cNvSpPr txBox="1"/>
            <p:nvPr/>
          </p:nvSpPr>
          <p:spPr>
            <a:xfrm>
              <a:off x="1394085" y="6160957"/>
              <a:ext cx="1061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146.52 MHz</a:t>
              </a:r>
            </a:p>
            <a:p>
              <a:r>
                <a:rPr lang="en-US" sz="1400" dirty="0"/>
                <a:t>12.21. MHz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502460" y="6420446"/>
              <a:ext cx="843143" cy="162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626927" y="623578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20904" y="6257594"/>
              <a:ext cx="3581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81600" y="6160957"/>
            <a:ext cx="1664623" cy="523220"/>
            <a:chOff x="5181600" y="6160957"/>
            <a:chExt cx="1664623" cy="523220"/>
          </a:xfrm>
        </p:grpSpPr>
        <p:sp>
          <p:nvSpPr>
            <p:cNvPr id="36" name="TextBox 35"/>
            <p:cNvSpPr txBox="1"/>
            <p:nvPr/>
          </p:nvSpPr>
          <p:spPr>
            <a:xfrm>
              <a:off x="5181600" y="616095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kHz</a:t>
              </a:r>
            </a:p>
            <a:p>
              <a:r>
                <a:rPr lang="en-US" sz="1400" dirty="0"/>
                <a:t>   12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217038" y="6436660"/>
              <a:ext cx="577532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0825" y="6251994"/>
              <a:ext cx="985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=  416.7 Hz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302491" y="4339758"/>
            <a:ext cx="83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G8B07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3" grpId="0"/>
      <p:bldP spid="54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Carson’s Rule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9718" y="1524000"/>
            <a:ext cx="60841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Bandwidth = 2x (peak deviation + highest modulating frequency)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133600"/>
            <a:ext cx="69081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G8B06</a:t>
            </a:r>
          </a:p>
          <a:p>
            <a:r>
              <a:rPr lang="en-US" dirty="0"/>
              <a:t>What is the total bandwidth of an FM-phone transmission having a 5 kHz</a:t>
            </a:r>
          </a:p>
          <a:p>
            <a:r>
              <a:rPr lang="en-US" dirty="0"/>
              <a:t>deviation and a 3 kHz modulating frequency?</a:t>
            </a:r>
          </a:p>
          <a:p>
            <a:r>
              <a:rPr lang="de-DE" dirty="0"/>
              <a:t>A. 3 kHz</a:t>
            </a:r>
            <a:endParaRPr lang="en-US" dirty="0"/>
          </a:p>
          <a:p>
            <a:r>
              <a:rPr lang="de-DE" dirty="0"/>
              <a:t>B. 5 kHz</a:t>
            </a:r>
            <a:endParaRPr lang="en-US" dirty="0"/>
          </a:p>
          <a:p>
            <a:r>
              <a:rPr lang="de-DE" dirty="0"/>
              <a:t>C. 8 kHz</a:t>
            </a:r>
            <a:endParaRPr lang="en-US" dirty="0"/>
          </a:p>
          <a:p>
            <a:r>
              <a:rPr lang="en-US" dirty="0"/>
              <a:t>D. 16 kHz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3810000"/>
            <a:ext cx="48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724400"/>
            <a:ext cx="729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 repeater use only available above 29.5 MHz (upper 10 meter band) </a:t>
            </a:r>
            <a:r>
              <a:rPr lang="en-US" dirty="0">
                <a:solidFill>
                  <a:srgbClr val="00AD00"/>
                </a:solidFill>
              </a:rPr>
              <a:t>G1A15</a:t>
            </a:r>
            <a:endParaRPr lang="en-US" sz="1400" dirty="0">
              <a:solidFill>
                <a:srgbClr val="00AD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249880"/>
            <a:ext cx="2971800" cy="10943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5720834"/>
            <a:ext cx="431111" cy="152400"/>
          </a:xfrm>
          <a:prstGeom prst="rect">
            <a:avLst/>
          </a:prstGeom>
          <a:solidFill>
            <a:srgbClr val="4A0505">
              <a:alpha val="168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 on an SSB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2359967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Over Modulation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235996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Clipping (flat topping)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6606" y="3124200"/>
            <a:ext cx="3582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cause distorted sounding audio.</a:t>
            </a:r>
          </a:p>
          <a:p>
            <a:endParaRPr lang="en-US" dirty="0"/>
          </a:p>
          <a:p>
            <a:r>
              <a:rPr lang="en-US" dirty="0"/>
              <a:t>Both can create spurious signals.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4507468"/>
            <a:ext cx="396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Can be controlled by reducing microphone gain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Speak farther away from the microphone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4507468"/>
            <a:ext cx="3733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Caused by driving the amplifier past the point of maximum output.  </a:t>
            </a:r>
            <a:r>
              <a:rPr lang="en-US" sz="1400" dirty="0">
                <a:solidFill>
                  <a:srgbClr val="FF0000"/>
                </a:solidFill>
              </a:rPr>
              <a:t>G8A10</a:t>
            </a:r>
          </a:p>
          <a:p>
            <a:endParaRPr lang="en-US" dirty="0"/>
          </a:p>
          <a:p>
            <a:r>
              <a:rPr lang="en-US" dirty="0"/>
              <a:t>Reduce the amplifier drive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Modes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792069"/>
            <a:ext cx="252986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AM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		FM</a:t>
            </a:r>
          </a:p>
          <a:p>
            <a:endParaRPr lang="en-US" sz="2800" dirty="0"/>
          </a:p>
          <a:p>
            <a:r>
              <a:rPr lang="en-US" sz="2800" dirty="0"/>
              <a:t>				PM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495"/>
            <a:ext cx="7313613" cy="868362"/>
          </a:xfrm>
        </p:spPr>
        <p:txBody>
          <a:bodyPr/>
          <a:lstStyle/>
          <a:p>
            <a:r>
              <a:rPr lang="en-US" dirty="0"/>
              <a:t>Signal Quality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80977"/>
            <a:ext cx="4267200" cy="2458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7673" y="3406007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Over Modulation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2173" y="3879495"/>
            <a:ext cx="4594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ALC, Automatic Level Control</a:t>
            </a:r>
          </a:p>
          <a:p>
            <a:r>
              <a:rPr lang="en-US" sz="1600" dirty="0"/>
              <a:t>	Helps control over modulation</a:t>
            </a:r>
          </a:p>
          <a:p>
            <a:r>
              <a:rPr lang="en-US" sz="1600" dirty="0"/>
              <a:t>	Reduces modulator power output on voice peaks</a:t>
            </a:r>
          </a:p>
          <a:p>
            <a:r>
              <a:rPr lang="en-US" sz="1600" dirty="0"/>
              <a:t>	Adjust ALC to activate on voice peaks.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123425"/>
            <a:ext cx="552786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The ALC is set by the transmit audio or mic gain control.  </a:t>
            </a:r>
            <a:r>
              <a:rPr lang="en-US" sz="1600" dirty="0">
                <a:solidFill>
                  <a:srgbClr val="00AD00"/>
                </a:solidFill>
              </a:rPr>
              <a:t>G2A12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6373" y="5118258"/>
            <a:ext cx="6979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a transceiver’s ALC system is not set properly when transmitting AFSK signals with the radio using single sideband mode.  </a:t>
            </a:r>
            <a:r>
              <a:rPr lang="en-US" sz="1600" dirty="0">
                <a:solidFill>
                  <a:srgbClr val="00AD00"/>
                </a:solidFill>
              </a:rPr>
              <a:t>G4A14</a:t>
            </a:r>
          </a:p>
          <a:p>
            <a:r>
              <a:rPr lang="en-US" sz="1600" dirty="0"/>
              <a:t>It can distorts the signal and can cause spurious emissions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B5F6-9A4D-FB43-BE5E-BD9B82A0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am Radio Tutorial - How to set SSB Gain Control - YouTube" descr="Ham Radio Tutorial - How to set SSB Gain Control - YouTube">
            <a:hlinkClick r:id="" action="ppaction://media"/>
            <a:extLst>
              <a:ext uri="{FF2B5EF4-FFF2-40B4-BE49-F238E27FC236}">
                <a16:creationId xmlns:a16="http://schemas.microsoft.com/office/drawing/2014/main" id="{ACD0AAE4-901E-EF48-97DF-ABC2E689A1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Processing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114" y="1600200"/>
            <a:ext cx="6858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Increases </a:t>
            </a:r>
            <a:r>
              <a:rPr lang="en-US" u="sng" dirty="0"/>
              <a:t>average </a:t>
            </a:r>
            <a:r>
              <a:rPr lang="en-US" dirty="0"/>
              <a:t>power of the speech signal with out  distortion.  </a:t>
            </a:r>
            <a:r>
              <a:rPr lang="en-US" sz="1400" dirty="0">
                <a:solidFill>
                  <a:srgbClr val="00B050"/>
                </a:solidFill>
              </a:rPr>
              <a:t>G4D02</a:t>
            </a:r>
          </a:p>
          <a:p>
            <a:endParaRPr lang="en-US" dirty="0"/>
          </a:p>
          <a:p>
            <a:r>
              <a:rPr lang="en-US" dirty="0"/>
              <a:t>Improves intelligibility of the speech signal.  </a:t>
            </a:r>
            <a:r>
              <a:rPr lang="en-US" sz="1400" dirty="0">
                <a:solidFill>
                  <a:srgbClr val="00B050"/>
                </a:solidFill>
              </a:rPr>
              <a:t>G4D01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9648" y="2734270"/>
            <a:ext cx="449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processing is accomplished by </a:t>
            </a:r>
            <a:r>
              <a:rPr lang="en-US" i="1" dirty="0"/>
              <a:t>compression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3175" y="3300730"/>
            <a:ext cx="8368096" cy="2777054"/>
            <a:chOff x="463175" y="3516868"/>
            <a:chExt cx="8368096" cy="2777054"/>
          </a:xfrm>
        </p:grpSpPr>
        <p:sp>
          <p:nvSpPr>
            <p:cNvPr id="7" name="TextBox 6"/>
            <p:cNvSpPr txBox="1"/>
            <p:nvPr/>
          </p:nvSpPr>
          <p:spPr>
            <a:xfrm>
              <a:off x="4191000" y="3516868"/>
              <a:ext cx="1846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Upper voice peaks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76600" y="3701534"/>
              <a:ext cx="457200" cy="2590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53200" y="3701534"/>
              <a:ext cx="457200" cy="2223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1000" y="5923002"/>
              <a:ext cx="1788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Softer voice levels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286000" y="6292334"/>
              <a:ext cx="540497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1540133" y="5089267"/>
              <a:ext cx="240613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63175" y="3864957"/>
              <a:ext cx="1816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Voice audio levels</a:t>
              </a:r>
            </a:p>
            <a:p>
              <a:r>
                <a:rPr lang="en-US" dirty="0"/>
                <a:t>dB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79648" y="5923002"/>
              <a:ext cx="4579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5498712"/>
              <a:ext cx="4579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22326" y="5105400"/>
              <a:ext cx="4579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22326" y="4648200"/>
              <a:ext cx="4579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86000" y="4234934"/>
              <a:ext cx="4579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744976" y="4511288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40 dB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44976" y="494789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30 dB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7654" y="5363388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20 dB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87654" y="5799991"/>
              <a:ext cx="5427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10 dB</a:t>
              </a:r>
            </a:p>
          </p:txBody>
        </p:sp>
        <p:cxnSp>
          <p:nvCxnSpPr>
            <p:cNvPr id="32" name="Curved Connector 31"/>
            <p:cNvCxnSpPr/>
            <p:nvPr/>
          </p:nvCxnSpPr>
          <p:spPr>
            <a:xfrm rot="5400000" flipH="1" flipV="1">
              <a:off x="6369328" y="6108462"/>
              <a:ext cx="367744" cy="1588"/>
            </a:xfrm>
            <a:prstGeom prst="curvedConnector3">
              <a:avLst>
                <a:gd name="adj1" fmla="val 55662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6668898" y="6184662"/>
              <a:ext cx="21534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6826925" y="6108859"/>
              <a:ext cx="366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216013" y="5892324"/>
              <a:ext cx="1615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Compression  10 db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Speech Processing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2971800"/>
            <a:ext cx="4221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Improper Adjustment of Compression levels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	Distorted Speech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	Splatter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	Excessive background pickup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1154" y="31929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G4D03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8479" y="380279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rush Script MT" charset="0"/>
                <a:ea typeface="Brush Script MT" charset="0"/>
                <a:cs typeface="Brush Script MT" charset="0"/>
              </a:rPr>
              <a:t>AOTA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Deviation FM &amp; PM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91000" cy="3377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4191000" cy="3377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953000"/>
            <a:ext cx="51827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G8A08</a:t>
            </a:r>
          </a:p>
          <a:p>
            <a:r>
              <a:rPr lang="en-US" dirty="0"/>
              <a:t>Which of the following is an effect of over-modulation?</a:t>
            </a:r>
          </a:p>
          <a:p>
            <a:r>
              <a:rPr lang="en-US" dirty="0"/>
              <a:t>A. Insufficient audio</a:t>
            </a:r>
          </a:p>
          <a:p>
            <a:r>
              <a:rPr lang="en-US" dirty="0"/>
              <a:t>B. Insufficient bandwidth</a:t>
            </a:r>
          </a:p>
          <a:p>
            <a:r>
              <a:rPr lang="en-US" dirty="0"/>
              <a:t>C. Frequency drift</a:t>
            </a:r>
          </a:p>
          <a:p>
            <a:r>
              <a:rPr lang="en-US" dirty="0"/>
              <a:t>D. Excessive bandwidth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0" y="4953000"/>
            <a:ext cx="48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Modes</a:t>
            </a:r>
            <a:br>
              <a:rPr lang="en-US" dirty="0"/>
            </a:br>
            <a:r>
              <a:rPr lang="en-US" dirty="0"/>
              <a:t>PSK 31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133600"/>
            <a:ext cx="5130800" cy="195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4876800"/>
            <a:ext cx="4326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transmit audio low.</a:t>
            </a:r>
          </a:p>
          <a:p>
            <a:endParaRPr lang="en-US" dirty="0"/>
          </a:p>
          <a:p>
            <a:r>
              <a:rPr lang="en-US" dirty="0"/>
              <a:t>Adjust ALC level to not activate ALC meter.  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0600" y="4089400"/>
            <a:ext cx="2094163" cy="699532"/>
            <a:chOff x="4800600" y="4089400"/>
            <a:chExt cx="2094163" cy="699532"/>
          </a:xfrm>
        </p:grpSpPr>
        <p:sp>
          <p:nvSpPr>
            <p:cNvPr id="5" name="TextBox 4"/>
            <p:cNvSpPr txBox="1"/>
            <p:nvPr/>
          </p:nvSpPr>
          <p:spPr>
            <a:xfrm>
              <a:off x="4800600" y="4419600"/>
              <a:ext cx="2094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Excessive </a:t>
              </a:r>
              <a:r>
                <a:rPr lang="en-US"/>
                <a:t>audio drive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791200" y="4089400"/>
              <a:ext cx="0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/>
              <a:t>Amplifiers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937419"/>
            <a:ext cx="70026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Linear amplifier</a:t>
            </a:r>
          </a:p>
          <a:p>
            <a:r>
              <a:rPr lang="en-US" dirty="0"/>
              <a:t>	An amplifier in which the output preserves the input waveform  </a:t>
            </a:r>
            <a:r>
              <a:rPr lang="en-US" sz="1400" dirty="0">
                <a:solidFill>
                  <a:srgbClr val="00AD00"/>
                </a:solidFill>
              </a:rPr>
              <a:t>G7B10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90500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1905000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3926" y="398573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 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39857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 AB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116" y="2341602"/>
            <a:ext cx="163698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Most linear</a:t>
            </a:r>
          </a:p>
          <a:p>
            <a:r>
              <a:rPr lang="en-US" dirty="0"/>
              <a:t>Low Distortion 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dirty="0"/>
              <a:t>Low Gain</a:t>
            </a:r>
          </a:p>
          <a:p>
            <a:r>
              <a:rPr lang="en-US" dirty="0"/>
              <a:t>Least efficient</a:t>
            </a:r>
          </a:p>
          <a:p>
            <a:r>
              <a:rPr lang="en-US" dirty="0"/>
              <a:t>Always 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0793" y="2341602"/>
            <a:ext cx="407218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Linearity good</a:t>
            </a:r>
          </a:p>
          <a:p>
            <a:r>
              <a:rPr lang="en-US" dirty="0"/>
              <a:t>Efficiency good</a:t>
            </a:r>
          </a:p>
          <a:p>
            <a:r>
              <a:rPr lang="en-US" dirty="0"/>
              <a:t>Push Pull design</a:t>
            </a:r>
          </a:p>
          <a:p>
            <a:r>
              <a:rPr lang="en-US" dirty="0"/>
              <a:t>	Each half operates for half of the cycle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4355068"/>
            <a:ext cx="362387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Operates midway between A and B</a:t>
            </a:r>
          </a:p>
          <a:p>
            <a:r>
              <a:rPr lang="en-US" dirty="0"/>
              <a:t>Operates more than 180 </a:t>
            </a:r>
            <a:r>
              <a:rPr lang="en-US" baseline="30000" dirty="0" err="1"/>
              <a:t>o</a:t>
            </a:r>
            <a:r>
              <a:rPr lang="en-US" dirty="0"/>
              <a:t> of the cycle</a:t>
            </a:r>
          </a:p>
          <a:p>
            <a:r>
              <a:rPr lang="en-US" dirty="0"/>
              <a:t>Not as linear as class A</a:t>
            </a:r>
          </a:p>
          <a:p>
            <a:r>
              <a:rPr lang="en-US" dirty="0"/>
              <a:t>More efficient than class A</a:t>
            </a:r>
          </a:p>
          <a:p>
            <a:r>
              <a:rPr lang="en-US" dirty="0"/>
              <a:t>Used for SSB operation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0568" y="4355068"/>
            <a:ext cx="355424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Highest efficiency  </a:t>
            </a:r>
            <a:r>
              <a:rPr lang="en-US" dirty="0">
                <a:solidFill>
                  <a:srgbClr val="00AD00"/>
                </a:solidFill>
              </a:rPr>
              <a:t>G7B02</a:t>
            </a:r>
            <a:endParaRPr lang="en-US" sz="1400" dirty="0">
              <a:solidFill>
                <a:srgbClr val="00AD00"/>
              </a:solidFill>
            </a:endParaRPr>
          </a:p>
          <a:p>
            <a:r>
              <a:rPr lang="en-US" dirty="0"/>
              <a:t>Poor linearity</a:t>
            </a:r>
          </a:p>
          <a:p>
            <a:r>
              <a:rPr lang="en-US" dirty="0"/>
              <a:t>Only suitable for </a:t>
            </a:r>
            <a:r>
              <a:rPr lang="en-US" dirty="0">
                <a:solidFill>
                  <a:srgbClr val="00AD00"/>
                </a:solidFill>
              </a:rPr>
              <a:t>FM</a:t>
            </a:r>
            <a:r>
              <a:rPr lang="en-US" dirty="0"/>
              <a:t> or CW  </a:t>
            </a:r>
            <a:r>
              <a:rPr lang="en-US" dirty="0">
                <a:solidFill>
                  <a:srgbClr val="00AD00"/>
                </a:solidFill>
              </a:rPr>
              <a:t>G7B11</a:t>
            </a:r>
            <a:endParaRPr lang="en-US" sz="1400" dirty="0">
              <a:solidFill>
                <a:srgbClr val="00AD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0605" y="5999202"/>
            <a:ext cx="43203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Efficiency = Output Power / DC Input Power</a:t>
            </a:r>
          </a:p>
          <a:p>
            <a:r>
              <a:rPr lang="en-US" dirty="0"/>
              <a:t>	</a:t>
            </a:r>
            <a:r>
              <a:rPr lang="en-US" sz="1400" dirty="0">
                <a:solidFill>
                  <a:srgbClr val="00B050"/>
                </a:solidFill>
              </a:rPr>
              <a:t>G7B08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15200" y="69057"/>
            <a:ext cx="1697779" cy="1060704"/>
            <a:chOff x="7315200" y="69057"/>
            <a:chExt cx="1697779" cy="1060704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7680701" y="142209"/>
              <a:ext cx="1060704" cy="914400"/>
            </a:xfrm>
            <a:prstGeom prst="triangle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endCxn id="14" idx="3"/>
            </p:cNvCxnSpPr>
            <p:nvPr/>
          </p:nvCxnSpPr>
          <p:spPr>
            <a:xfrm flipV="1">
              <a:off x="7315200" y="599409"/>
              <a:ext cx="438653" cy="101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0"/>
            </p:cNvCxnSpPr>
            <p:nvPr/>
          </p:nvCxnSpPr>
          <p:spPr>
            <a:xfrm>
              <a:off x="8668253" y="599409"/>
              <a:ext cx="34472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CB56F7E-7B36-994B-ABDC-169643AFA2BB}"/>
              </a:ext>
            </a:extLst>
          </p:cNvPr>
          <p:cNvSpPr txBox="1"/>
          <p:nvPr/>
        </p:nvSpPr>
        <p:spPr>
          <a:xfrm>
            <a:off x="1351769" y="3655447"/>
            <a:ext cx="6830203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G7B08 (B)</a:t>
            </a:r>
          </a:p>
          <a:p>
            <a:r>
              <a:rPr lang="en-US" dirty="0"/>
              <a:t>How is the efficiency of an RF power amplifier determined?</a:t>
            </a:r>
          </a:p>
          <a:p>
            <a:r>
              <a:rPr lang="en-US" dirty="0"/>
              <a:t>A. Divide the DC input power by the DC output power</a:t>
            </a:r>
          </a:p>
          <a:p>
            <a:r>
              <a:rPr lang="en-US" dirty="0"/>
              <a:t>B. Divide the RF output power by the DC input power</a:t>
            </a:r>
          </a:p>
          <a:p>
            <a:r>
              <a:rPr lang="en-US" dirty="0"/>
              <a:t>C. Multiply the RF input power by the reciprocal of the RF output power</a:t>
            </a:r>
          </a:p>
          <a:p>
            <a:r>
              <a:rPr lang="en-US" dirty="0"/>
              <a:t>D. Add the RF input power to the DC output power</a:t>
            </a:r>
          </a:p>
          <a:p>
            <a:r>
              <a:rPr lang="en-US" dirty="0"/>
              <a:t>~~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  <p:bldP spid="12" grpId="0" animBg="1"/>
      <p:bldP spid="1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and Driving</a:t>
            </a:r>
            <a:br>
              <a:rPr lang="en-US" dirty="0"/>
            </a:br>
            <a:r>
              <a:rPr lang="en-US" dirty="0"/>
              <a:t>an Amplifier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7400"/>
            <a:ext cx="7933738" cy="4464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2921" y="4800600"/>
            <a:ext cx="768672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Peak the load</a:t>
            </a:r>
          </a:p>
          <a:p>
            <a:r>
              <a:rPr lang="en-US" dirty="0"/>
              <a:t>	Maximum power output without exceeding maximum allowable plate current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G4A08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921" y="5879068"/>
            <a:ext cx="42577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Never exceed maximum drive power  </a:t>
            </a:r>
            <a:r>
              <a:rPr lang="en-US" sz="1400" dirty="0">
                <a:solidFill>
                  <a:srgbClr val="00B050"/>
                </a:solidFill>
              </a:rPr>
              <a:t>G4A07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0831" y="5879068"/>
            <a:ext cx="30123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Neutralize, limit self oscillation</a:t>
            </a:r>
          </a:p>
          <a:p>
            <a:r>
              <a:rPr lang="en-US" dirty="0">
                <a:solidFill>
                  <a:srgbClr val="00AD00"/>
                </a:solidFill>
              </a:rPr>
              <a:t>G7B01  </a:t>
            </a:r>
            <a:endParaRPr lang="en-US" sz="1400" dirty="0">
              <a:solidFill>
                <a:srgbClr val="00AD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31" y="61649"/>
            <a:ext cx="6400800" cy="4544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048000"/>
            <a:ext cx="4529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Flash Cards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800" y="304800"/>
            <a:ext cx="31454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Public Service</a:t>
            </a:r>
          </a:p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Announcement</a:t>
            </a:r>
          </a:p>
        </p:txBody>
      </p:sp>
    </p:spTree>
    <p:extLst>
      <p:ext uri="{BB962C8B-B14F-4D97-AF65-F5344CB8AC3E}">
        <p14:creationId xmlns:p14="http://schemas.microsoft.com/office/powerpoint/2010/main" val="2929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rp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5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6 -4.44444E-6 C 0.004 -0.06689 -0.046 -0.125 -0.11302 -0.12893 C -0.17708 -0.13402 -0.23698 -0.08888 -0.24097 -0.02407 C -0.246 0.03612 -0.20399 0.0919 -0.14392 0.09607 C -0.08906 0.09908 -0.03698 0.06204 -0.03298 0.00602 C -0.02899 -0.0449 -0.06406 -0.09305 -0.11493 -0.09699 C -0.16198 -0.1 -0.20607 -0.06898 -0.20902 -0.02199 C -0.21198 0.01991 -0.18402 0.06112 -0.14201 0.06297 C -0.10399 0.06598 -0.06805 0.0419 -0.06493 0.00394 C -0.06302 -0.03009 -0.08402 -0.06296 -0.11701 -0.06504 C -0.146 -0.06689 -0.175 -0.04907 -0.17708 -0.0199 C -0.17899 0.0051 -0.16406 0.02894 -0.13993 0.03102 C -0.11996 0.03311 -0.09896 0.022 -0.09791 0.00209 C -0.096 -0.01388 -0.10399 -0.03101 -0.11892 -0.0331 C -0.13107 -0.0331 -0.14305 -0.02893 -0.14496 -0.01805 C -0.146 -0.01111 -0.14392 -0.00393 -0.13802 -0.00092 C -0.13507 -4.44444E-6 -0.13298 -4.44444E-6 -0.13003 -0.00092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38" presetClass="exit" presetSubtype="0" accel="50000" fill="remove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y 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3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Shift Keying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8174" y="2133600"/>
            <a:ext cx="7427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FSK. Frequency shift Keying. </a:t>
            </a:r>
            <a:r>
              <a:rPr lang="en-US" dirty="0">
                <a:solidFill>
                  <a:srgbClr val="00AD00"/>
                </a:solidFill>
              </a:rPr>
              <a:t>G8A01</a:t>
            </a:r>
          </a:p>
          <a:p>
            <a:r>
              <a:rPr lang="en-US" dirty="0">
                <a:solidFill>
                  <a:srgbClr val="00AD00"/>
                </a:solidFill>
              </a:rPr>
              <a:t>	</a:t>
            </a:r>
            <a:r>
              <a:rPr lang="en-US" dirty="0"/>
              <a:t>Can be identified as </a:t>
            </a:r>
            <a:r>
              <a:rPr lang="en-US" u="sng" dirty="0">
                <a:solidFill>
                  <a:srgbClr val="00AD00"/>
                </a:solidFill>
              </a:rPr>
              <a:t>Mark </a:t>
            </a:r>
            <a:r>
              <a:rPr lang="en-US" u="sng" dirty="0"/>
              <a:t>and</a:t>
            </a:r>
            <a:r>
              <a:rPr lang="en-US" u="sng" dirty="0">
                <a:solidFill>
                  <a:srgbClr val="00AD00"/>
                </a:solidFill>
              </a:rPr>
              <a:t> Space </a:t>
            </a:r>
            <a:r>
              <a:rPr lang="en-US" dirty="0">
                <a:solidFill>
                  <a:srgbClr val="00AD00"/>
                </a:solidFill>
              </a:rPr>
              <a:t>G8C11</a:t>
            </a:r>
          </a:p>
          <a:p>
            <a:endParaRPr lang="en-US" dirty="0">
              <a:solidFill>
                <a:srgbClr val="00AD00"/>
              </a:solidFill>
            </a:endParaRPr>
          </a:p>
          <a:p>
            <a:r>
              <a:rPr lang="en-US" dirty="0"/>
              <a:t>AFSK Audio Frequency shift keying	</a:t>
            </a:r>
          </a:p>
          <a:p>
            <a:r>
              <a:rPr lang="en-US" dirty="0"/>
              <a:t>	Usually LSB for RTTY. </a:t>
            </a:r>
            <a:r>
              <a:rPr lang="en-US" dirty="0">
                <a:solidFill>
                  <a:srgbClr val="00AD00"/>
                </a:solidFill>
              </a:rPr>
              <a:t>G2E01</a:t>
            </a:r>
          </a:p>
          <a:p>
            <a:endParaRPr lang="en-US" dirty="0">
              <a:solidFill>
                <a:srgbClr val="00AD00"/>
              </a:solidFill>
            </a:endParaRPr>
          </a:p>
          <a:p>
            <a:r>
              <a:rPr lang="en-US" dirty="0"/>
              <a:t>If RF is being picked up by an audio cable carrying AFSK data signals between a computer and a transceiver. </a:t>
            </a:r>
            <a:r>
              <a:rPr lang="en-US" dirty="0">
                <a:solidFill>
                  <a:srgbClr val="00AD00"/>
                </a:solidFill>
              </a:rPr>
              <a:t>G4A15</a:t>
            </a:r>
          </a:p>
          <a:p>
            <a:endParaRPr lang="en-US" dirty="0"/>
          </a:p>
          <a:p>
            <a:r>
              <a:rPr lang="en-US" dirty="0"/>
              <a:t>A. The VOX circuit does not un-key the transmitter</a:t>
            </a:r>
          </a:p>
          <a:p>
            <a:r>
              <a:rPr lang="en-US" dirty="0"/>
              <a:t>B. The transmitter signal is distorted</a:t>
            </a:r>
          </a:p>
          <a:p>
            <a:r>
              <a:rPr lang="en-US" dirty="0"/>
              <a:t>C. Frequent connection timeouts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502920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JazzText" charset="0"/>
                <a:ea typeface="JazzText" charset="0"/>
                <a:cs typeface="JazzText" charset="0"/>
              </a:rPr>
              <a:t>AOTA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542B6-86E3-F841-9E9C-40328400A99F}"/>
              </a:ext>
            </a:extLst>
          </p:cNvPr>
          <p:cNvSpPr txBox="1"/>
          <p:nvPr/>
        </p:nvSpPr>
        <p:spPr>
          <a:xfrm>
            <a:off x="838200" y="1143000"/>
            <a:ext cx="7605928" cy="17543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G8A01 (B)</a:t>
            </a:r>
          </a:p>
          <a:p>
            <a:r>
              <a:rPr lang="en-US" dirty="0"/>
              <a:t>How is an FSK signal generated?</a:t>
            </a:r>
          </a:p>
          <a:p>
            <a:r>
              <a:rPr lang="en-US" dirty="0"/>
              <a:t>A. By keying an FM transmitter with a sub-audible tone</a:t>
            </a:r>
          </a:p>
          <a:p>
            <a:r>
              <a:rPr lang="en-US" dirty="0"/>
              <a:t>B. By changing an oscillator’s frequency directly with a digital control signal</a:t>
            </a:r>
          </a:p>
          <a:p>
            <a:r>
              <a:rPr lang="en-US" dirty="0"/>
              <a:t>C. By using a transceiver’s computer data interface protocol to change frequencies</a:t>
            </a:r>
          </a:p>
          <a:p>
            <a:r>
              <a:rPr lang="en-US" dirty="0"/>
              <a:t>D. By reconfiguring the CW keying input to act as a tone generator</a:t>
            </a:r>
          </a:p>
        </p:txBody>
      </p:sp>
    </p:spTree>
    <p:extLst>
      <p:ext uri="{BB962C8B-B14F-4D97-AF65-F5344CB8AC3E}">
        <p14:creationId xmlns:p14="http://schemas.microsoft.com/office/powerpoint/2010/main" val="13833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6985000" cy="698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519535"/>
            <a:ext cx="540108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“You can’t work ‘</a:t>
            </a:r>
            <a:r>
              <a:rPr lang="en-US" sz="2400" dirty="0" err="1"/>
              <a:t>em</a:t>
            </a:r>
            <a:r>
              <a:rPr lang="en-US" sz="2400" dirty="0"/>
              <a:t> if you can’t hear ‘</a:t>
            </a:r>
            <a:r>
              <a:rPr lang="en-US" sz="2400" dirty="0" err="1"/>
              <a:t>em</a:t>
            </a:r>
            <a:r>
              <a:rPr lang="en-US" sz="2400" dirty="0"/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111" y="5715000"/>
            <a:ext cx="404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00"/>
                </a:solidFill>
              </a:rPr>
              <a:t>G8B09</a:t>
            </a:r>
            <a:r>
              <a:rPr lang="en-US" sz="1600" dirty="0"/>
              <a:t>  Match the receive bandwidth to the received signal for better signal to noise ratio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731"/>
            <a:ext cx="7313613" cy="868362"/>
          </a:xfrm>
        </p:spPr>
        <p:txBody>
          <a:bodyPr/>
          <a:lstStyle/>
          <a:p>
            <a:r>
              <a:rPr lang="en-US" dirty="0"/>
              <a:t>Super Heterodyne Receiver </a:t>
            </a:r>
          </a:p>
        </p:txBody>
      </p:sp>
      <p:sp>
        <p:nvSpPr>
          <p:cNvPr id="4" name="Isosceles Triangle 3"/>
          <p:cNvSpPr/>
          <p:nvPr/>
        </p:nvSpPr>
        <p:spPr>
          <a:xfrm rot="5400000">
            <a:off x="6675262" y="2875639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4675515" y="2896571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891401" y="2944026"/>
            <a:ext cx="771901" cy="523534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2" idx="3"/>
          </p:cNvCxnSpPr>
          <p:nvPr/>
        </p:nvCxnSpPr>
        <p:spPr>
          <a:xfrm flipV="1">
            <a:off x="764436" y="3205794"/>
            <a:ext cx="251148" cy="7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0"/>
            <a:endCxn id="21" idx="4"/>
          </p:cNvCxnSpPr>
          <p:nvPr/>
        </p:nvCxnSpPr>
        <p:spPr>
          <a:xfrm flipH="1" flipV="1">
            <a:off x="2508887" y="3517504"/>
            <a:ext cx="180" cy="304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0230" y="2377143"/>
            <a:ext cx="875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Mixer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8866" y="4535085"/>
            <a:ext cx="140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Oscillator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2162486" y="2866596"/>
            <a:ext cx="692981" cy="1606559"/>
            <a:chOff x="2160050" y="3236107"/>
            <a:chExt cx="692981" cy="1606559"/>
          </a:xfrm>
        </p:grpSpPr>
        <p:grpSp>
          <p:nvGrpSpPr>
            <p:cNvPr id="51" name="Group 50"/>
            <p:cNvGrpSpPr/>
            <p:nvPr/>
          </p:nvGrpSpPr>
          <p:grpSpPr>
            <a:xfrm>
              <a:off x="2160050" y="3236107"/>
              <a:ext cx="692981" cy="1606559"/>
              <a:chOff x="2160050" y="3236107"/>
              <a:chExt cx="692981" cy="1606559"/>
            </a:xfrm>
          </p:grpSpPr>
          <p:grpSp>
            <p:nvGrpSpPr>
              <p:cNvPr id="16" name="Group 20"/>
              <p:cNvGrpSpPr/>
              <p:nvPr/>
            </p:nvGrpSpPr>
            <p:grpSpPr>
              <a:xfrm>
                <a:off x="2160230" y="4191758"/>
                <a:ext cx="692801" cy="650908"/>
                <a:chOff x="5105756" y="4949882"/>
                <a:chExt cx="1371600" cy="1295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5105756" y="4949882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" name="Group 19"/>
                <p:cNvGrpSpPr/>
                <p:nvPr/>
              </p:nvGrpSpPr>
              <p:grpSpPr>
                <a:xfrm rot="516695">
                  <a:off x="5241864" y="5180446"/>
                  <a:ext cx="971589" cy="914400"/>
                  <a:chOff x="1249450" y="4720404"/>
                  <a:chExt cx="971589" cy="914400"/>
                </a:xfrm>
              </p:grpSpPr>
              <p:sp>
                <p:nvSpPr>
                  <p:cNvPr id="29" name="Block Arc 28"/>
                  <p:cNvSpPr/>
                  <p:nvPr/>
                </p:nvSpPr>
                <p:spPr>
                  <a:xfrm>
                    <a:off x="1249450" y="5025205"/>
                    <a:ext cx="533399" cy="609599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Block Arc 29"/>
                  <p:cNvSpPr/>
                  <p:nvPr/>
                </p:nvSpPr>
                <p:spPr>
                  <a:xfrm rot="10800000">
                    <a:off x="1687638" y="4720404"/>
                    <a:ext cx="533401" cy="609599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" name="Oval 20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>
              <a:stCxn id="21" idx="7"/>
              <a:endCxn id="21" idx="3"/>
            </p:cNvCxnSpPr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>
            <a:stCxn id="21" idx="6"/>
          </p:cNvCxnSpPr>
          <p:nvPr/>
        </p:nvCxnSpPr>
        <p:spPr>
          <a:xfrm>
            <a:off x="2855287" y="3192050"/>
            <a:ext cx="500356" cy="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83836" y="2412294"/>
            <a:ext cx="56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Filter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355643" y="2906449"/>
            <a:ext cx="914400" cy="571201"/>
            <a:chOff x="3353207" y="3275960"/>
            <a:chExt cx="914400" cy="571201"/>
          </a:xfrm>
        </p:grpSpPr>
        <p:sp>
          <p:nvSpPr>
            <p:cNvPr id="31" name="Rectangle 30"/>
            <p:cNvSpPr/>
            <p:nvPr/>
          </p:nvSpPr>
          <p:spPr>
            <a:xfrm>
              <a:off x="3353207" y="3275960"/>
              <a:ext cx="914400" cy="571201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 rot="2325974">
              <a:off x="3508259" y="3342773"/>
              <a:ext cx="644584" cy="437575"/>
              <a:chOff x="4267608" y="4731369"/>
              <a:chExt cx="1066393" cy="810404"/>
            </a:xfrm>
          </p:grpSpPr>
          <p:cxnSp>
            <p:nvCxnSpPr>
              <p:cNvPr id="36" name="Curved Connector 35"/>
              <p:cNvCxnSpPr/>
              <p:nvPr/>
            </p:nvCxnSpPr>
            <p:spPr>
              <a:xfrm rot="10800000" flipV="1">
                <a:off x="4267608" y="47313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urved Connector 46"/>
              <p:cNvCxnSpPr/>
              <p:nvPr/>
            </p:nvCxnSpPr>
            <p:spPr>
              <a:xfrm rot="10800000" flipV="1">
                <a:off x="4420008" y="48837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urved Connector 47"/>
              <p:cNvCxnSpPr/>
              <p:nvPr/>
            </p:nvCxnSpPr>
            <p:spPr>
              <a:xfrm rot="10800000" flipV="1">
                <a:off x="4572408" y="50361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/>
          <p:cNvGrpSpPr/>
          <p:nvPr/>
        </p:nvGrpSpPr>
        <p:grpSpPr>
          <a:xfrm>
            <a:off x="5701093" y="2866596"/>
            <a:ext cx="692801" cy="1569837"/>
            <a:chOff x="5943600" y="3236107"/>
            <a:chExt cx="692801" cy="1569837"/>
          </a:xfrm>
        </p:grpSpPr>
        <p:grpSp>
          <p:nvGrpSpPr>
            <p:cNvPr id="52" name="Group 51"/>
            <p:cNvGrpSpPr/>
            <p:nvPr/>
          </p:nvGrpSpPr>
          <p:grpSpPr>
            <a:xfrm>
              <a:off x="594360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53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57" name="Block Arc 56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Block Arc 57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4" name="Oval 53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0" name="Straight Arrow Connector 59"/>
            <p:cNvCxnSpPr>
              <a:stCxn id="55" idx="0"/>
              <a:endCxn id="54" idx="4"/>
            </p:cNvCxnSpPr>
            <p:nvPr/>
          </p:nvCxnSpPr>
          <p:spPr>
            <a:xfrm rot="5400000" flipH="1" flipV="1">
              <a:off x="6155991" y="4021026"/>
              <a:ext cx="2680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4" idx="7"/>
              <a:endCxn id="54" idx="3"/>
            </p:cNvCxnSpPr>
            <p:nvPr/>
          </p:nvCxnSpPr>
          <p:spPr>
            <a:xfrm rot="16200000" flipH="1" flipV="1">
              <a:off x="6059870" y="3316618"/>
              <a:ext cx="460262" cy="48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4" idx="1"/>
              <a:endCxn id="54" idx="5"/>
            </p:cNvCxnSpPr>
            <p:nvPr/>
          </p:nvCxnSpPr>
          <p:spPr>
            <a:xfrm rot="16200000" flipH="1">
              <a:off x="6059869" y="3316619"/>
              <a:ext cx="460262" cy="48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8" idx="0"/>
            <a:endCxn id="54" idx="2"/>
          </p:cNvCxnSpPr>
          <p:nvPr/>
        </p:nvCxnSpPr>
        <p:spPr>
          <a:xfrm flipV="1">
            <a:off x="5318175" y="3192050"/>
            <a:ext cx="382918" cy="7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31" idx="3"/>
            <a:endCxn id="8" idx="3"/>
          </p:cNvCxnSpPr>
          <p:nvPr/>
        </p:nvCxnSpPr>
        <p:spPr>
          <a:xfrm>
            <a:off x="4270043" y="3192050"/>
            <a:ext cx="442517" cy="7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4" idx="6"/>
            <a:endCxn id="4" idx="3"/>
          </p:cNvCxnSpPr>
          <p:nvPr/>
        </p:nvCxnSpPr>
        <p:spPr>
          <a:xfrm flipV="1">
            <a:off x="6393894" y="3178447"/>
            <a:ext cx="318413" cy="1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612036" y="2069683"/>
            <a:ext cx="304800" cy="1130490"/>
            <a:chOff x="609600" y="2439194"/>
            <a:chExt cx="304800" cy="1130490"/>
          </a:xfrm>
        </p:grpSpPr>
        <p:cxnSp>
          <p:nvCxnSpPr>
            <p:cNvPr id="77" name="Straight Connector 76"/>
            <p:cNvCxnSpPr/>
            <p:nvPr/>
          </p:nvCxnSpPr>
          <p:spPr>
            <a:xfrm rot="5400000">
              <a:off x="196755" y="3003645"/>
              <a:ext cx="113049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684073" y="2516327"/>
              <a:ext cx="307460" cy="1531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V="1">
              <a:off x="531673" y="2517121"/>
              <a:ext cx="307460" cy="1516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7875834" y="2905544"/>
            <a:ext cx="531813" cy="572106"/>
            <a:chOff x="7696200" y="3583725"/>
            <a:chExt cx="914400" cy="914400"/>
          </a:xfrm>
        </p:grpSpPr>
        <p:sp>
          <p:nvSpPr>
            <p:cNvPr id="82" name="Trapezoid 81"/>
            <p:cNvSpPr/>
            <p:nvPr/>
          </p:nvSpPr>
          <p:spPr>
            <a:xfrm rot="16200000">
              <a:off x="7886669" y="3774193"/>
              <a:ext cx="914400" cy="533463"/>
            </a:xfrm>
            <a:prstGeom prst="trapezoid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696200" y="3681737"/>
              <a:ext cx="380937" cy="706433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Arrow Connector 85"/>
          <p:cNvCxnSpPr>
            <a:stCxn id="4" idx="0"/>
            <a:endCxn id="83" idx="1"/>
          </p:cNvCxnSpPr>
          <p:nvPr/>
        </p:nvCxnSpPr>
        <p:spPr>
          <a:xfrm>
            <a:off x="7317922" y="3178447"/>
            <a:ext cx="557912" cy="9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15584" y="2396905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71168" y="2343376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81198" y="2296438"/>
            <a:ext cx="79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Product </a:t>
            </a:r>
          </a:p>
          <a:p>
            <a:r>
              <a:rPr lang="en-US" sz="1400" dirty="0"/>
              <a:t>Detector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390055" y="3873403"/>
            <a:ext cx="127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Beat Frequency</a:t>
            </a:r>
          </a:p>
          <a:p>
            <a:r>
              <a:rPr lang="en-US" sz="1400" dirty="0"/>
              <a:t>Oscillator BFO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12306" y="2343376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</a:t>
            </a:r>
          </a:p>
          <a:p>
            <a:r>
              <a:rPr lang="en-US" sz="1400" dirty="0"/>
              <a:t>Amp</a:t>
            </a:r>
          </a:p>
        </p:txBody>
      </p:sp>
      <p:cxnSp>
        <p:nvCxnSpPr>
          <p:cNvPr id="93" name="Straight Arrow Connector 92"/>
          <p:cNvCxnSpPr>
            <a:stCxn id="12" idx="0"/>
            <a:endCxn id="21" idx="2"/>
          </p:cNvCxnSpPr>
          <p:nvPr/>
        </p:nvCxnSpPr>
        <p:spPr>
          <a:xfrm flipV="1">
            <a:off x="1539119" y="3192050"/>
            <a:ext cx="623367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916836" y="2296438"/>
            <a:ext cx="2169403" cy="2764249"/>
            <a:chOff x="914400" y="2665949"/>
            <a:chExt cx="2169403" cy="2764249"/>
          </a:xfrm>
        </p:grpSpPr>
        <p:cxnSp>
          <p:nvCxnSpPr>
            <p:cNvPr id="95" name="Straight Connector 94"/>
            <p:cNvCxnSpPr/>
            <p:nvPr/>
          </p:nvCxnSpPr>
          <p:spPr>
            <a:xfrm rot="5400000">
              <a:off x="1702075" y="4046882"/>
              <a:ext cx="2761867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-465740" y="4046089"/>
              <a:ext cx="2761867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915988" y="5428610"/>
              <a:ext cx="2166226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15988" y="2665949"/>
              <a:ext cx="2167815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1539119" y="176190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“Front End”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80977" y="6341388"/>
            <a:ext cx="7663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 mixer processes signals from the RF amp and LO and sends to the IF  </a:t>
            </a:r>
            <a:r>
              <a:rPr lang="en-US" sz="1400" dirty="0">
                <a:solidFill>
                  <a:srgbClr val="00B050"/>
                </a:solidFill>
              </a:rPr>
              <a:t>G7C03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12559" y="1002089"/>
            <a:ext cx="43103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Product Detector is used to de-modulate SSB and CW.  </a:t>
            </a:r>
            <a:r>
              <a:rPr lang="en-US" sz="1400" dirty="0">
                <a:solidFill>
                  <a:srgbClr val="00B050"/>
                </a:solidFill>
              </a:rPr>
              <a:t>G7C04</a:t>
            </a:r>
          </a:p>
        </p:txBody>
      </p:sp>
      <p:cxnSp>
        <p:nvCxnSpPr>
          <p:cNvPr id="108" name="Curved Connector 107"/>
          <p:cNvCxnSpPr>
            <a:endCxn id="54" idx="7"/>
          </p:cNvCxnSpPr>
          <p:nvPr/>
        </p:nvCxnSpPr>
        <p:spPr>
          <a:xfrm rot="5400000">
            <a:off x="5902365" y="2151977"/>
            <a:ext cx="1200013" cy="41987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hape 109"/>
          <p:cNvCxnSpPr>
            <a:stCxn id="103" idx="1"/>
          </p:cNvCxnSpPr>
          <p:nvPr/>
        </p:nvCxnSpPr>
        <p:spPr>
          <a:xfrm rot="10800000" flipH="1">
            <a:off x="880976" y="3329166"/>
            <a:ext cx="1289795" cy="3196888"/>
          </a:xfrm>
          <a:prstGeom prst="curvedConnector4">
            <a:avLst>
              <a:gd name="adj1" fmla="val -17724"/>
              <a:gd name="adj2" fmla="val 52888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55468" y="4147701"/>
            <a:ext cx="4426499" cy="1293112"/>
            <a:chOff x="2855468" y="4147701"/>
            <a:chExt cx="4426499" cy="1293112"/>
          </a:xfrm>
        </p:grpSpPr>
        <p:grpSp>
          <p:nvGrpSpPr>
            <p:cNvPr id="5" name="Group 4"/>
            <p:cNvGrpSpPr/>
            <p:nvPr/>
          </p:nvGrpSpPr>
          <p:grpSpPr>
            <a:xfrm>
              <a:off x="3635079" y="4789905"/>
              <a:ext cx="692801" cy="650908"/>
              <a:chOff x="3632643" y="5159416"/>
              <a:chExt cx="692801" cy="650908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3632643" y="5159416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Block Arc 67"/>
              <p:cNvSpPr/>
              <p:nvPr/>
            </p:nvSpPr>
            <p:spPr>
              <a:xfrm rot="516695">
                <a:off x="3691173" y="5410990"/>
                <a:ext cx="269422" cy="306309"/>
              </a:xfrm>
              <a:prstGeom prst="blockArc">
                <a:avLst>
                  <a:gd name="adj1" fmla="val 10800000"/>
                  <a:gd name="adj2" fmla="val 20485613"/>
                  <a:gd name="adj3" fmla="val 979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Block Arc 68"/>
              <p:cNvSpPr/>
              <p:nvPr/>
            </p:nvSpPr>
            <p:spPr>
              <a:xfrm rot="11316695">
                <a:off x="3932941" y="5292703"/>
                <a:ext cx="269423" cy="306309"/>
              </a:xfrm>
              <a:prstGeom prst="blockArc">
                <a:avLst>
                  <a:gd name="adj1" fmla="val 10800000"/>
                  <a:gd name="adj2" fmla="val 20179556"/>
                  <a:gd name="adj3" fmla="val 1393"/>
                </a:avLst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318976" y="4804590"/>
              <a:ext cx="2962991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Direct digital synthesizer  </a:t>
              </a:r>
              <a:r>
                <a:rPr lang="en-US" sz="1600" dirty="0">
                  <a:solidFill>
                    <a:srgbClr val="00AD00"/>
                  </a:solidFill>
                </a:rPr>
                <a:t>G7C16</a:t>
              </a:r>
            </a:p>
            <a:p>
              <a:r>
                <a:rPr lang="en-US" sz="1600" dirty="0"/>
                <a:t>Highly stable VFO in a transceiver</a:t>
              </a:r>
            </a:p>
          </p:txBody>
        </p:sp>
        <p:cxnSp>
          <p:nvCxnSpPr>
            <p:cNvPr id="9" name="Curved Connector 8"/>
            <p:cNvCxnSpPr>
              <a:endCxn id="27" idx="6"/>
            </p:cNvCxnSpPr>
            <p:nvPr/>
          </p:nvCxnSpPr>
          <p:spPr>
            <a:xfrm rot="10800000">
              <a:off x="2855468" y="4147701"/>
              <a:ext cx="1472413" cy="642204"/>
            </a:xfrm>
            <a:prstGeom prst="curvedConnector3">
              <a:avLst/>
            </a:prstGeom>
            <a:ln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419601" y="5516380"/>
            <a:ext cx="4495800" cy="615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Variable frequency with the stability of a crystal oscillator</a:t>
            </a:r>
            <a:r>
              <a:rPr lang="en-US" dirty="0"/>
              <a:t>. </a:t>
            </a:r>
            <a:r>
              <a:rPr lang="en-US" sz="1600" dirty="0">
                <a:solidFill>
                  <a:srgbClr val="00AD00"/>
                </a:solidFill>
              </a:rPr>
              <a:t>G7C05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6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Heterodyne Receiver </a:t>
            </a:r>
          </a:p>
        </p:txBody>
      </p:sp>
      <p:sp>
        <p:nvSpPr>
          <p:cNvPr id="4" name="Isosceles Triangle 3"/>
          <p:cNvSpPr/>
          <p:nvPr/>
        </p:nvSpPr>
        <p:spPr>
          <a:xfrm rot="5400000">
            <a:off x="6975633" y="3258754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4673079" y="3266082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888965" y="3313537"/>
            <a:ext cx="771901" cy="523534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2" idx="3"/>
          </p:cNvCxnSpPr>
          <p:nvPr/>
        </p:nvCxnSpPr>
        <p:spPr>
          <a:xfrm flipV="1">
            <a:off x="762000" y="3575305"/>
            <a:ext cx="251148" cy="7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0"/>
            <a:endCxn id="21" idx="4"/>
          </p:cNvCxnSpPr>
          <p:nvPr/>
        </p:nvCxnSpPr>
        <p:spPr>
          <a:xfrm rot="5400000" flipH="1" flipV="1">
            <a:off x="2372440" y="4021023"/>
            <a:ext cx="268021" cy="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7794" y="2746654"/>
            <a:ext cx="875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Mixer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6430" y="4904596"/>
            <a:ext cx="140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Oscillator</a:t>
            </a:r>
          </a:p>
        </p:txBody>
      </p:sp>
      <p:grpSp>
        <p:nvGrpSpPr>
          <p:cNvPr id="3" name="Group 103"/>
          <p:cNvGrpSpPr/>
          <p:nvPr/>
        </p:nvGrpSpPr>
        <p:grpSpPr>
          <a:xfrm>
            <a:off x="2160050" y="3236107"/>
            <a:ext cx="692801" cy="1569837"/>
            <a:chOff x="2160050" y="3236107"/>
            <a:chExt cx="692801" cy="1569837"/>
          </a:xfrm>
        </p:grpSpPr>
        <p:grpSp>
          <p:nvGrpSpPr>
            <p:cNvPr id="5" name="Group 50"/>
            <p:cNvGrpSpPr/>
            <p:nvPr/>
          </p:nvGrpSpPr>
          <p:grpSpPr>
            <a:xfrm>
              <a:off x="216005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6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29" name="Block Arc 28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Block Arc 29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" name="Oval 20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>
              <a:stCxn id="21" idx="7"/>
              <a:endCxn id="21" idx="3"/>
            </p:cNvCxnSpPr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>
            <a:stCxn id="21" idx="6"/>
          </p:cNvCxnSpPr>
          <p:nvPr/>
        </p:nvCxnSpPr>
        <p:spPr>
          <a:xfrm>
            <a:off x="2852851" y="3561561"/>
            <a:ext cx="500356" cy="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81400" y="2781805"/>
            <a:ext cx="56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Filter</a:t>
            </a:r>
          </a:p>
        </p:txBody>
      </p:sp>
      <p:grpSp>
        <p:nvGrpSpPr>
          <p:cNvPr id="9" name="Group 49"/>
          <p:cNvGrpSpPr/>
          <p:nvPr/>
        </p:nvGrpSpPr>
        <p:grpSpPr>
          <a:xfrm>
            <a:off x="3353207" y="3275960"/>
            <a:ext cx="914400" cy="571201"/>
            <a:chOff x="3353207" y="3275960"/>
            <a:chExt cx="914400" cy="571201"/>
          </a:xfrm>
        </p:grpSpPr>
        <p:sp>
          <p:nvSpPr>
            <p:cNvPr id="31" name="Rectangle 30"/>
            <p:cNvSpPr/>
            <p:nvPr/>
          </p:nvSpPr>
          <p:spPr>
            <a:xfrm>
              <a:off x="3353207" y="3275960"/>
              <a:ext cx="914400" cy="571201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48"/>
            <p:cNvGrpSpPr/>
            <p:nvPr/>
          </p:nvGrpSpPr>
          <p:grpSpPr>
            <a:xfrm rot="2325974">
              <a:off x="3508259" y="3342773"/>
              <a:ext cx="644584" cy="437575"/>
              <a:chOff x="4267608" y="4731369"/>
              <a:chExt cx="1066393" cy="810404"/>
            </a:xfrm>
          </p:grpSpPr>
          <p:cxnSp>
            <p:nvCxnSpPr>
              <p:cNvPr id="36" name="Curved Connector 35"/>
              <p:cNvCxnSpPr/>
              <p:nvPr/>
            </p:nvCxnSpPr>
            <p:spPr>
              <a:xfrm rot="10800000" flipV="1">
                <a:off x="4267608" y="47313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urved Connector 46"/>
              <p:cNvCxnSpPr/>
              <p:nvPr/>
            </p:nvCxnSpPr>
            <p:spPr>
              <a:xfrm rot="10800000" flipV="1">
                <a:off x="4420008" y="48837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urved Connector 47"/>
              <p:cNvCxnSpPr/>
              <p:nvPr/>
            </p:nvCxnSpPr>
            <p:spPr>
              <a:xfrm rot="10800000" flipV="1">
                <a:off x="4572408" y="50361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64"/>
          <p:cNvGrpSpPr/>
          <p:nvPr/>
        </p:nvGrpSpPr>
        <p:grpSpPr>
          <a:xfrm>
            <a:off x="5698657" y="3236107"/>
            <a:ext cx="692801" cy="1569837"/>
            <a:chOff x="5943600" y="3236107"/>
            <a:chExt cx="692801" cy="1569837"/>
          </a:xfrm>
        </p:grpSpPr>
        <p:grpSp>
          <p:nvGrpSpPr>
            <p:cNvPr id="14" name="Group 51"/>
            <p:cNvGrpSpPr/>
            <p:nvPr/>
          </p:nvGrpSpPr>
          <p:grpSpPr>
            <a:xfrm>
              <a:off x="594360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15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57" name="Block Arc 56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Block Arc 57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4" name="Oval 53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0" name="Straight Arrow Connector 59"/>
            <p:cNvCxnSpPr>
              <a:stCxn id="55" idx="0"/>
              <a:endCxn id="54" idx="4"/>
            </p:cNvCxnSpPr>
            <p:nvPr/>
          </p:nvCxnSpPr>
          <p:spPr>
            <a:xfrm rot="5400000" flipH="1" flipV="1">
              <a:off x="6155991" y="4021026"/>
              <a:ext cx="2680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4" idx="7"/>
              <a:endCxn id="54" idx="3"/>
            </p:cNvCxnSpPr>
            <p:nvPr/>
          </p:nvCxnSpPr>
          <p:spPr>
            <a:xfrm rot="16200000" flipH="1" flipV="1">
              <a:off x="6059870" y="3316618"/>
              <a:ext cx="460262" cy="48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4" idx="1"/>
              <a:endCxn id="54" idx="5"/>
            </p:cNvCxnSpPr>
            <p:nvPr/>
          </p:nvCxnSpPr>
          <p:spPr>
            <a:xfrm rot="16200000" flipH="1">
              <a:off x="6059869" y="3316619"/>
              <a:ext cx="460262" cy="48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8" idx="0"/>
            <a:endCxn id="54" idx="2"/>
          </p:cNvCxnSpPr>
          <p:nvPr/>
        </p:nvCxnSpPr>
        <p:spPr>
          <a:xfrm flipV="1">
            <a:off x="5315739" y="3561561"/>
            <a:ext cx="382918" cy="7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31" idx="3"/>
            <a:endCxn id="8" idx="3"/>
          </p:cNvCxnSpPr>
          <p:nvPr/>
        </p:nvCxnSpPr>
        <p:spPr>
          <a:xfrm>
            <a:off x="4267607" y="3561561"/>
            <a:ext cx="442517" cy="7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4" idx="6"/>
            <a:endCxn id="4" idx="3"/>
          </p:cNvCxnSpPr>
          <p:nvPr/>
        </p:nvCxnSpPr>
        <p:spPr>
          <a:xfrm>
            <a:off x="6391458" y="3561561"/>
            <a:ext cx="62122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04"/>
          <p:cNvGrpSpPr/>
          <p:nvPr/>
        </p:nvGrpSpPr>
        <p:grpSpPr>
          <a:xfrm>
            <a:off x="609600" y="2439194"/>
            <a:ext cx="304800" cy="1130490"/>
            <a:chOff x="609600" y="2439194"/>
            <a:chExt cx="304800" cy="1130490"/>
          </a:xfrm>
        </p:grpSpPr>
        <p:cxnSp>
          <p:nvCxnSpPr>
            <p:cNvPr id="77" name="Straight Connector 76"/>
            <p:cNvCxnSpPr/>
            <p:nvPr/>
          </p:nvCxnSpPr>
          <p:spPr>
            <a:xfrm rot="5400000">
              <a:off x="196755" y="3003645"/>
              <a:ext cx="113049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684073" y="2516327"/>
              <a:ext cx="307460" cy="1531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V="1">
              <a:off x="531673" y="2517121"/>
              <a:ext cx="307460" cy="1516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83"/>
          <p:cNvGrpSpPr/>
          <p:nvPr/>
        </p:nvGrpSpPr>
        <p:grpSpPr>
          <a:xfrm>
            <a:off x="8176205" y="3288659"/>
            <a:ext cx="531813" cy="572106"/>
            <a:chOff x="7696200" y="3583725"/>
            <a:chExt cx="914400" cy="914400"/>
          </a:xfrm>
        </p:grpSpPr>
        <p:sp>
          <p:nvSpPr>
            <p:cNvPr id="82" name="Trapezoid 81"/>
            <p:cNvSpPr/>
            <p:nvPr/>
          </p:nvSpPr>
          <p:spPr>
            <a:xfrm rot="16200000">
              <a:off x="7886669" y="3774193"/>
              <a:ext cx="914400" cy="533463"/>
            </a:xfrm>
            <a:prstGeom prst="trapezoid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696200" y="3681737"/>
              <a:ext cx="380937" cy="706433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Arrow Connector 85"/>
          <p:cNvCxnSpPr>
            <a:stCxn id="4" idx="0"/>
            <a:endCxn id="83" idx="1"/>
          </p:cNvCxnSpPr>
          <p:nvPr/>
        </p:nvCxnSpPr>
        <p:spPr>
          <a:xfrm>
            <a:off x="7618293" y="3561562"/>
            <a:ext cx="557912" cy="9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13148" y="2766416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30406" y="2720398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78762" y="2665949"/>
            <a:ext cx="79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Product </a:t>
            </a:r>
          </a:p>
          <a:p>
            <a:r>
              <a:rPr lang="en-US" sz="1400" dirty="0"/>
              <a:t>Detector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38431" y="4904596"/>
            <a:ext cx="127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Beat Frequency</a:t>
            </a:r>
          </a:p>
          <a:p>
            <a:r>
              <a:rPr lang="en-US" sz="1400" dirty="0"/>
              <a:t>Oscillator BFO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12677" y="2726491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</a:t>
            </a:r>
          </a:p>
          <a:p>
            <a:r>
              <a:rPr lang="en-US" sz="1400" dirty="0"/>
              <a:t>Amp</a:t>
            </a:r>
          </a:p>
        </p:txBody>
      </p:sp>
      <p:cxnSp>
        <p:nvCxnSpPr>
          <p:cNvPr id="93" name="Straight Arrow Connector 92"/>
          <p:cNvCxnSpPr>
            <a:stCxn id="12" idx="0"/>
            <a:endCxn id="21" idx="2"/>
          </p:cNvCxnSpPr>
          <p:nvPr/>
        </p:nvCxnSpPr>
        <p:spPr>
          <a:xfrm flipV="1">
            <a:off x="1536683" y="3561561"/>
            <a:ext cx="623367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100"/>
          <p:cNvGrpSpPr/>
          <p:nvPr/>
        </p:nvGrpSpPr>
        <p:grpSpPr>
          <a:xfrm>
            <a:off x="914400" y="2665949"/>
            <a:ext cx="2169403" cy="2764249"/>
            <a:chOff x="914400" y="2665949"/>
            <a:chExt cx="2169403" cy="2764249"/>
          </a:xfrm>
        </p:grpSpPr>
        <p:cxnSp>
          <p:nvCxnSpPr>
            <p:cNvPr id="95" name="Straight Connector 94"/>
            <p:cNvCxnSpPr/>
            <p:nvPr/>
          </p:nvCxnSpPr>
          <p:spPr>
            <a:xfrm rot="5400000">
              <a:off x="1702075" y="4046882"/>
              <a:ext cx="2761867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-465740" y="4046089"/>
              <a:ext cx="2761867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915988" y="5428610"/>
              <a:ext cx="2166226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15988" y="2665949"/>
              <a:ext cx="2167815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1536683" y="2131417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“Front End”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151765" y="2911062"/>
            <a:ext cx="845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Limiter +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5315739" y="3189169"/>
            <a:ext cx="1667594" cy="1363386"/>
            <a:chOff x="5315739" y="3168107"/>
            <a:chExt cx="1667594" cy="1363386"/>
          </a:xfrm>
        </p:grpSpPr>
        <p:sp>
          <p:nvSpPr>
            <p:cNvPr id="67" name="TextBox 66"/>
            <p:cNvSpPr txBox="1"/>
            <p:nvPr/>
          </p:nvSpPr>
          <p:spPr>
            <a:xfrm>
              <a:off x="5315739" y="4008273"/>
              <a:ext cx="166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Discriminator or</a:t>
              </a:r>
            </a:p>
            <a:p>
              <a:r>
                <a:rPr lang="en-US" sz="1400" dirty="0" err="1"/>
                <a:t>Quadrature</a:t>
              </a:r>
              <a:r>
                <a:rPr lang="en-US" sz="1400" dirty="0"/>
                <a:t> Detector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698656" y="3168107"/>
              <a:ext cx="1011215" cy="689787"/>
              <a:chOff x="4304524" y="4731369"/>
              <a:chExt cx="1011215" cy="689787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304524" y="4731369"/>
                <a:ext cx="1011215" cy="689786"/>
              </a:xfrm>
              <a:prstGeom prst="rect">
                <a:avLst/>
              </a:prstGeom>
              <a:blipFill dpi="0" rotWithShape="1">
                <a:blip r:embed="rId2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22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/>
              <p:cNvCxnSpPr>
                <a:stCxn id="69" idx="0"/>
              </p:cNvCxnSpPr>
              <p:nvPr/>
            </p:nvCxnSpPr>
            <p:spPr>
              <a:xfrm rot="16200000" flipH="1" flipV="1">
                <a:off x="4212435" y="4823458"/>
                <a:ext cx="689786" cy="505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69" idx="0"/>
              </p:cNvCxnSpPr>
              <p:nvPr/>
            </p:nvCxnSpPr>
            <p:spPr>
              <a:xfrm rot="16200000" flipH="1">
                <a:off x="4718042" y="4823459"/>
                <a:ext cx="689786" cy="50560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4" name="Straight Arrow Connector 83"/>
          <p:cNvCxnSpPr>
            <a:stCxn id="69" idx="3"/>
            <a:endCxn id="4" idx="3"/>
          </p:cNvCxnSpPr>
          <p:nvPr/>
        </p:nvCxnSpPr>
        <p:spPr>
          <a:xfrm>
            <a:off x="6709871" y="3534062"/>
            <a:ext cx="302807" cy="2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606753" y="1372494"/>
            <a:ext cx="43103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Discriminator is used to de-modulate FM.  </a:t>
            </a:r>
            <a:r>
              <a:rPr lang="en-US" sz="1400" dirty="0">
                <a:solidFill>
                  <a:srgbClr val="00B050"/>
                </a:solidFill>
              </a:rPr>
              <a:t>G7C08</a:t>
            </a:r>
          </a:p>
        </p:txBody>
      </p:sp>
      <p:cxnSp>
        <p:nvCxnSpPr>
          <p:cNvPr id="99" name="Curved Connector 98"/>
          <p:cNvCxnSpPr/>
          <p:nvPr/>
        </p:nvCxnSpPr>
        <p:spPr>
          <a:xfrm rot="5400000">
            <a:off x="6001386" y="2408897"/>
            <a:ext cx="1200013" cy="41987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xit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xit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xit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66" grpId="0"/>
      <p:bldP spid="9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8080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G7C07</a:t>
            </a:r>
          </a:p>
          <a:p>
            <a:r>
              <a:rPr lang="en-US" dirty="0"/>
              <a:t>What is the simplest combination of stages that implement a super-heterodyne receiver?</a:t>
            </a:r>
          </a:p>
          <a:p>
            <a:r>
              <a:rPr lang="en-US" dirty="0"/>
              <a:t>A. RF amplifier, detector, audio amplifier</a:t>
            </a:r>
          </a:p>
          <a:p>
            <a:r>
              <a:rPr lang="en-US" dirty="0"/>
              <a:t>B. RF amplifier, mixer, IF discriminator</a:t>
            </a:r>
          </a:p>
          <a:p>
            <a:r>
              <a:rPr lang="en-US" dirty="0"/>
              <a:t>C. HF oscillator, mixer, detector</a:t>
            </a:r>
          </a:p>
          <a:p>
            <a:r>
              <a:rPr lang="en-US" dirty="0"/>
              <a:t>D. HF oscillator, pre-</a:t>
            </a:r>
            <a:r>
              <a:rPr lang="en-US" dirty="0" err="1"/>
              <a:t>scaler</a:t>
            </a:r>
            <a:r>
              <a:rPr lang="en-US" dirty="0"/>
              <a:t>, audio amplifier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371600"/>
            <a:ext cx="47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447800" y="3351588"/>
            <a:ext cx="4892141" cy="2898300"/>
            <a:chOff x="1447800" y="3351588"/>
            <a:chExt cx="4892141" cy="2898300"/>
          </a:xfrm>
        </p:grpSpPr>
        <p:cxnSp>
          <p:nvCxnSpPr>
            <p:cNvPr id="38" name="Straight Arrow Connector 37"/>
            <p:cNvCxnSpPr>
              <a:stCxn id="11" idx="0"/>
              <a:endCxn id="10" idx="4"/>
            </p:cNvCxnSpPr>
            <p:nvPr/>
          </p:nvCxnSpPr>
          <p:spPr>
            <a:xfrm rot="5400000" flipH="1" flipV="1">
              <a:off x="2518230" y="4939955"/>
              <a:ext cx="2680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1447800" y="3351588"/>
              <a:ext cx="4892141" cy="2898300"/>
              <a:chOff x="1447800" y="3351588"/>
              <a:chExt cx="4892141" cy="28983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05839" y="4155036"/>
                <a:ext cx="692801" cy="1569837"/>
                <a:chOff x="2160050" y="3236107"/>
                <a:chExt cx="692801" cy="1569837"/>
              </a:xfrm>
            </p:grpSpPr>
            <p:grpSp>
              <p:nvGrpSpPr>
                <p:cNvPr id="6" name="Group 50"/>
                <p:cNvGrpSpPr/>
                <p:nvPr/>
              </p:nvGrpSpPr>
              <p:grpSpPr>
                <a:xfrm>
                  <a:off x="2160050" y="3236107"/>
                  <a:ext cx="692801" cy="1569837"/>
                  <a:chOff x="2160050" y="3236107"/>
                  <a:chExt cx="692801" cy="1569837"/>
                </a:xfrm>
              </p:grpSpPr>
              <p:grpSp>
                <p:nvGrpSpPr>
                  <p:cNvPr id="9" name="Group 20"/>
                  <p:cNvGrpSpPr/>
                  <p:nvPr/>
                </p:nvGrpSpPr>
                <p:grpSpPr>
                  <a:xfrm>
                    <a:off x="2160050" y="4155036"/>
                    <a:ext cx="692801" cy="650908"/>
                    <a:chOff x="5105400" y="4876800"/>
                    <a:chExt cx="1371600" cy="1295400"/>
                  </a:xfrm>
                </p:grpSpPr>
                <p:sp>
                  <p:nvSpPr>
                    <p:cNvPr id="11" name="Oval 10"/>
                    <p:cNvSpPr/>
                    <p:nvPr/>
                  </p:nvSpPr>
                  <p:spPr>
                    <a:xfrm>
                      <a:off x="5105400" y="4876800"/>
                      <a:ext cx="1371600" cy="1295400"/>
                    </a:xfrm>
                    <a:prstGeom prst="ellipse">
                      <a:avLst/>
                    </a:prstGeom>
                    <a:blipFill dpi="0" rotWithShape="1">
                      <a:blip r:embed="rId2">
                        <a:alphaModFix amt="3000"/>
                        <a:duotone>
                          <a:schemeClr val="accent1">
                            <a:shade val="30000"/>
                            <a:satMod val="150000"/>
                          </a:schemeClr>
                          <a:schemeClr val="accent1">
                            <a:alpha val="10000"/>
                            <a:satMod val="120000"/>
                          </a:schemeClr>
                        </a:duotone>
                      </a:blip>
                      <a:srcRect/>
                      <a:stretch>
                        <a:fillRect/>
                      </a:stretch>
                    </a:blipFill>
                    <a:ln w="2857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2" name="Group 19"/>
                    <p:cNvGrpSpPr/>
                    <p:nvPr/>
                  </p:nvGrpSpPr>
                  <p:grpSpPr>
                    <a:xfrm rot="516695">
                      <a:off x="5241564" y="5107374"/>
                      <a:ext cx="971588" cy="914400"/>
                      <a:chOff x="1238212" y="4648200"/>
                      <a:chExt cx="971588" cy="914400"/>
                    </a:xfrm>
                  </p:grpSpPr>
                  <p:sp>
                    <p:nvSpPr>
                      <p:cNvPr id="13" name="Block Arc 12"/>
                      <p:cNvSpPr/>
                      <p:nvPr/>
                    </p:nvSpPr>
                    <p:spPr>
                      <a:xfrm>
                        <a:off x="1238212" y="4953000"/>
                        <a:ext cx="533400" cy="609600"/>
                      </a:xfrm>
                      <a:prstGeom prst="blockArc">
                        <a:avLst>
                          <a:gd name="adj1" fmla="val 10800000"/>
                          <a:gd name="adj2" fmla="val 20485613"/>
                          <a:gd name="adj3" fmla="val 979"/>
                        </a:avLst>
                      </a:prstGeom>
                      <a:blipFill dpi="0" rotWithShape="1">
                        <a:blip r:embed="rId2">
                          <a:alphaModFix amt="0"/>
                          <a:duotone>
                            <a:schemeClr val="accent1">
                              <a:shade val="30000"/>
                              <a:satMod val="150000"/>
                            </a:schemeClr>
                            <a:schemeClr val="accent1">
                              <a:alpha val="10000"/>
                              <a:satMod val="120000"/>
                            </a:schemeClr>
                          </a:duotone>
                        </a:blip>
                        <a:srcRect/>
                        <a:stretch>
                          <a:fillRect/>
                        </a:stretch>
                      </a:blipFill>
                      <a:ln w="12700" cap="flat" cmpd="sng" algn="ctr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" name="Block Arc 13"/>
                      <p:cNvSpPr/>
                      <p:nvPr/>
                    </p:nvSpPr>
                    <p:spPr>
                      <a:xfrm rot="10800000">
                        <a:off x="1676400" y="4648200"/>
                        <a:ext cx="533400" cy="609600"/>
                      </a:xfrm>
                      <a:prstGeom prst="blockArc">
                        <a:avLst>
                          <a:gd name="adj1" fmla="val 10800000"/>
                          <a:gd name="adj2" fmla="val 20179556"/>
                          <a:gd name="adj3" fmla="val 1393"/>
                        </a:avLst>
                      </a:prstGeom>
                      <a:blipFill dpi="0" rotWithShape="1">
                        <a:blip r:embed="rId2">
                          <a:alphaModFix amt="0"/>
                          <a:duotone>
                            <a:schemeClr val="accent1">
                              <a:shade val="30000"/>
                              <a:satMod val="150000"/>
                            </a:schemeClr>
                            <a:schemeClr val="accent1">
                              <a:alpha val="10000"/>
                              <a:satMod val="120000"/>
                            </a:schemeClr>
                          </a:duotone>
                        </a:blip>
                        <a:srcRect/>
                        <a:stretch>
                          <a:fillRect/>
                        </a:stretch>
                      </a:blipFill>
                      <a:ln w="12700" cap="flat" cmpd="sng" algn="ctr"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" name="Oval 9"/>
                  <p:cNvSpPr/>
                  <p:nvPr/>
                </p:nvSpPr>
                <p:spPr>
                  <a:xfrm>
                    <a:off x="2160050" y="3236107"/>
                    <a:ext cx="692801" cy="650908"/>
                  </a:xfrm>
                  <a:prstGeom prst="ellipse">
                    <a:avLst/>
                  </a:prstGeom>
                  <a:blipFill dpi="0" rotWithShape="1">
                    <a:blip r:embed="rId2">
                      <a:alphaModFix amt="300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2857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" name="Straight Connector 6"/>
                <p:cNvCxnSpPr>
                  <a:stCxn id="10" idx="7"/>
                  <a:endCxn id="10" idx="3"/>
                </p:cNvCxnSpPr>
                <p:nvPr/>
              </p:nvCxnSpPr>
              <p:spPr>
                <a:xfrm rot="16200000" flipH="1" flipV="1">
                  <a:off x="2276320" y="3316619"/>
                  <a:ext cx="460261" cy="48988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>
                  <a:stCxn id="10" idx="1"/>
                </p:cNvCxnSpPr>
                <p:nvPr/>
              </p:nvCxnSpPr>
              <p:spPr>
                <a:xfrm rot="16200000" flipH="1">
                  <a:off x="2276320" y="3316619"/>
                  <a:ext cx="460261" cy="48988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3657600" y="4156624"/>
                <a:ext cx="692801" cy="650908"/>
                <a:chOff x="3657600" y="4232861"/>
                <a:chExt cx="692801" cy="650908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3657600" y="4232861"/>
                  <a:ext cx="692801" cy="650908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Connector 16"/>
                <p:cNvCxnSpPr>
                  <a:stCxn id="20" idx="7"/>
                  <a:endCxn id="20" idx="3"/>
                </p:cNvCxnSpPr>
                <p:nvPr/>
              </p:nvCxnSpPr>
              <p:spPr>
                <a:xfrm rot="16200000" flipH="1" flipV="1">
                  <a:off x="3773870" y="4313373"/>
                  <a:ext cx="460261" cy="48988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20" idx="1"/>
                </p:cNvCxnSpPr>
                <p:nvPr/>
              </p:nvCxnSpPr>
              <p:spPr>
                <a:xfrm rot="16200000" flipH="1">
                  <a:off x="3773870" y="4313373"/>
                  <a:ext cx="460261" cy="48988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Arrow Connector 27"/>
              <p:cNvCxnSpPr>
                <a:endCxn id="10" idx="2"/>
              </p:cNvCxnSpPr>
              <p:nvPr/>
            </p:nvCxnSpPr>
            <p:spPr>
              <a:xfrm>
                <a:off x="1600200" y="4480490"/>
                <a:ext cx="705639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1447800" y="3351588"/>
                <a:ext cx="304800" cy="1130490"/>
                <a:chOff x="609600" y="2439194"/>
                <a:chExt cx="304800" cy="1130490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rot="5400000">
                  <a:off x="196755" y="3003645"/>
                  <a:ext cx="1130490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684073" y="2516327"/>
                  <a:ext cx="307460" cy="1531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6200000" flipV="1">
                  <a:off x="531673" y="2517121"/>
                  <a:ext cx="307460" cy="1516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Arrow Connector 35"/>
              <p:cNvCxnSpPr>
                <a:stCxn id="10" idx="6"/>
                <a:endCxn id="20" idx="2"/>
              </p:cNvCxnSpPr>
              <p:nvPr/>
            </p:nvCxnSpPr>
            <p:spPr>
              <a:xfrm>
                <a:off x="2998640" y="4480490"/>
                <a:ext cx="65896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2078555" y="5942111"/>
                <a:ext cx="1153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HF Oscillator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399936" y="3808511"/>
                <a:ext cx="5987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Mixer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657600" y="3808511"/>
                <a:ext cx="797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Detector</a:t>
                </a:r>
              </a:p>
            </p:txBody>
          </p:sp>
          <p:cxnSp>
            <p:nvCxnSpPr>
              <p:cNvPr id="43" name="Straight Arrow Connector 42"/>
              <p:cNvCxnSpPr>
                <a:stCxn id="20" idx="6"/>
              </p:cNvCxnSpPr>
              <p:nvPr/>
            </p:nvCxnSpPr>
            <p:spPr>
              <a:xfrm flipV="1">
                <a:off x="4350401" y="4480490"/>
                <a:ext cx="1059799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699659" y="4328189"/>
                <a:ext cx="6402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Audio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1" y="678146"/>
            <a:ext cx="7313613" cy="868362"/>
          </a:xfrm>
        </p:spPr>
        <p:txBody>
          <a:bodyPr/>
          <a:lstStyle/>
          <a:p>
            <a:r>
              <a:rPr lang="en-US" dirty="0"/>
              <a:t>Image Response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888965" y="3313537"/>
            <a:ext cx="771901" cy="523534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3"/>
          <p:cNvGrpSpPr/>
          <p:nvPr/>
        </p:nvGrpSpPr>
        <p:grpSpPr>
          <a:xfrm>
            <a:off x="2160050" y="3236107"/>
            <a:ext cx="692801" cy="1569837"/>
            <a:chOff x="2160050" y="3236107"/>
            <a:chExt cx="692801" cy="1569837"/>
          </a:xfrm>
        </p:grpSpPr>
        <p:grpSp>
          <p:nvGrpSpPr>
            <p:cNvPr id="5" name="Group 50"/>
            <p:cNvGrpSpPr/>
            <p:nvPr/>
          </p:nvGrpSpPr>
          <p:grpSpPr>
            <a:xfrm>
              <a:off x="216005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8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12" name="Block Arc 11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Block Arc 12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" name="Oval 8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>
              <a:stCxn id="9" idx="7"/>
              <a:endCxn id="9" idx="3"/>
            </p:cNvCxnSpPr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9" idx="1"/>
            </p:cNvCxnSpPr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9"/>
          <p:cNvGrpSpPr/>
          <p:nvPr/>
        </p:nvGrpSpPr>
        <p:grpSpPr>
          <a:xfrm>
            <a:off x="4495800" y="3289704"/>
            <a:ext cx="914400" cy="571201"/>
            <a:chOff x="3353207" y="3275960"/>
            <a:chExt cx="914400" cy="571201"/>
          </a:xfrm>
        </p:grpSpPr>
        <p:sp>
          <p:nvSpPr>
            <p:cNvPr id="15" name="Rectangle 14"/>
            <p:cNvSpPr/>
            <p:nvPr/>
          </p:nvSpPr>
          <p:spPr>
            <a:xfrm>
              <a:off x="3353207" y="3275960"/>
              <a:ext cx="914400" cy="571201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48"/>
            <p:cNvGrpSpPr/>
            <p:nvPr/>
          </p:nvGrpSpPr>
          <p:grpSpPr>
            <a:xfrm rot="2325974">
              <a:off x="3508264" y="3342779"/>
              <a:ext cx="644586" cy="437575"/>
              <a:chOff x="4267608" y="4731369"/>
              <a:chExt cx="1066393" cy="810404"/>
            </a:xfrm>
          </p:grpSpPr>
          <p:cxnSp>
            <p:nvCxnSpPr>
              <p:cNvPr id="17" name="Curved Connector 16"/>
              <p:cNvCxnSpPr/>
              <p:nvPr/>
            </p:nvCxnSpPr>
            <p:spPr>
              <a:xfrm rot="10800000" flipV="1">
                <a:off x="4267608" y="47313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/>
              <p:nvPr/>
            </p:nvCxnSpPr>
            <p:spPr>
              <a:xfrm rot="10800000" flipV="1">
                <a:off x="4420008" y="48837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urved Connector 18"/>
              <p:cNvCxnSpPr/>
              <p:nvPr/>
            </p:nvCxnSpPr>
            <p:spPr>
              <a:xfrm rot="10800000" flipV="1">
                <a:off x="4572408" y="50361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" name="Straight Arrow Connector 19"/>
          <p:cNvCxnSpPr>
            <a:stCxn id="3" idx="0"/>
            <a:endCxn id="9" idx="2"/>
          </p:cNvCxnSpPr>
          <p:nvPr/>
        </p:nvCxnSpPr>
        <p:spPr>
          <a:xfrm flipV="1">
            <a:off x="1536683" y="3561561"/>
            <a:ext cx="623367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77000" y="3376895"/>
            <a:ext cx="126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455 kHz  IF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74396" y="50408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13.800</a:t>
            </a:r>
            <a:r>
              <a:rPr lang="en-US" dirty="0"/>
              <a:t> MHz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" y="2286000"/>
            <a:ext cx="12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14.255MHz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0" y="2655332"/>
            <a:ext cx="131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13.345 MHz</a:t>
            </a:r>
          </a:p>
        </p:txBody>
      </p:sp>
      <p:cxnSp>
        <p:nvCxnSpPr>
          <p:cNvPr id="31" name="Straight Arrow Connector 30"/>
          <p:cNvCxnSpPr>
            <a:stCxn id="10" idx="0"/>
            <a:endCxn id="9" idx="4"/>
          </p:cNvCxnSpPr>
          <p:nvPr/>
        </p:nvCxnSpPr>
        <p:spPr>
          <a:xfrm rot="5400000" flipH="1" flipV="1">
            <a:off x="2372441" y="4021026"/>
            <a:ext cx="26802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1"/>
          </p:cNvCxnSpPr>
          <p:nvPr/>
        </p:nvCxnSpPr>
        <p:spPr>
          <a:xfrm>
            <a:off x="2852851" y="3561561"/>
            <a:ext cx="1642949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3"/>
          </p:cNvCxnSpPr>
          <p:nvPr/>
        </p:nvCxnSpPr>
        <p:spPr>
          <a:xfrm>
            <a:off x="5410200" y="3575305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" idx="3"/>
          </p:cNvCxnSpPr>
          <p:nvPr/>
        </p:nvCxnSpPr>
        <p:spPr>
          <a:xfrm rot="10800000" flipV="1">
            <a:off x="304801" y="3575305"/>
            <a:ext cx="70834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-226345" y="3045746"/>
            <a:ext cx="106229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04007" y="2515393"/>
            <a:ext cx="227804" cy="209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V="1">
            <a:off x="123250" y="2544544"/>
            <a:ext cx="209909" cy="151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09444" y="2540637"/>
            <a:ext cx="398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13.345 MHz signal is called an Image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800" y="4717702"/>
            <a:ext cx="392621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Image rejection accomplished by specific filtering in the receivers front end.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7282" y="98713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G8B02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8145" y="5787736"/>
            <a:ext cx="223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14.255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13.800</a:t>
            </a:r>
            <a:r>
              <a:rPr lang="en-US" dirty="0"/>
              <a:t> = 455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857" y="6254897"/>
            <a:ext cx="230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13.800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13.345 = 455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AFC2B9-2667-4445-9076-D0C16B47E691}"/>
              </a:ext>
            </a:extLst>
          </p:cNvPr>
          <p:cNvSpPr txBox="1"/>
          <p:nvPr/>
        </p:nvSpPr>
        <p:spPr>
          <a:xfrm>
            <a:off x="152401" y="208710"/>
            <a:ext cx="8823309" cy="286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G8B02 (B)</a:t>
            </a:r>
          </a:p>
          <a:p>
            <a:r>
              <a:rPr lang="en-US" dirty="0"/>
              <a:t>If a receiver mixes a 13.800 MHz VFO with a 14.255 MHz received signal to produce a 455 kHz intermediate frequency (IF) signal, what type of interference will a 13.345 MHz signal produce in the receiver?</a:t>
            </a:r>
          </a:p>
          <a:p>
            <a:r>
              <a:rPr lang="en-US" dirty="0"/>
              <a:t>A. Quadrature noise</a:t>
            </a:r>
          </a:p>
          <a:p>
            <a:r>
              <a:rPr lang="en-US" dirty="0"/>
              <a:t>B. Image response</a:t>
            </a:r>
          </a:p>
          <a:p>
            <a:r>
              <a:rPr lang="en-US" dirty="0"/>
              <a:t>C. Mixer interference</a:t>
            </a:r>
          </a:p>
          <a:p>
            <a:r>
              <a:rPr lang="en-US" dirty="0"/>
              <a:t>D. Intermediate interference</a:t>
            </a:r>
          </a:p>
          <a:p>
            <a:r>
              <a:rPr lang="en-US" dirty="0"/>
              <a:t>~~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48" grpId="0"/>
      <p:bldP spid="50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380" y="186399"/>
            <a:ext cx="7313613" cy="868362"/>
          </a:xfrm>
        </p:spPr>
        <p:txBody>
          <a:bodyPr/>
          <a:lstStyle/>
          <a:p>
            <a:r>
              <a:rPr lang="en-US" dirty="0"/>
              <a:t>Filters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24000"/>
            <a:ext cx="2286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09600"/>
            <a:ext cx="2577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00"/>
                </a:solidFill>
              </a:rPr>
              <a:t>G7C13</a:t>
            </a:r>
            <a:r>
              <a:rPr lang="en-US" sz="1600" dirty="0"/>
              <a:t>.  The filter’s maximum ability to reject signals outside its passband.</a:t>
            </a:r>
          </a:p>
          <a:p>
            <a:r>
              <a:rPr lang="en-US" sz="1600" u="sng" dirty="0"/>
              <a:t>Ultimate rejection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685" y="2256020"/>
            <a:ext cx="233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00"/>
                </a:solidFill>
              </a:rPr>
              <a:t>G7C14</a:t>
            </a:r>
            <a:r>
              <a:rPr lang="en-US" sz="1600" dirty="0"/>
              <a:t>  The bandwidth of a band-pass filter is measured between upper and lower </a:t>
            </a:r>
            <a:r>
              <a:rPr lang="en-US" sz="1600" u="sng" dirty="0"/>
              <a:t>half power point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7179" y="4766101"/>
            <a:ext cx="232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00"/>
                </a:solidFill>
              </a:rPr>
              <a:t>G7C15</a:t>
            </a:r>
            <a:r>
              <a:rPr lang="en-US" sz="1600" dirty="0"/>
              <a:t> </a:t>
            </a:r>
            <a:r>
              <a:rPr lang="en-US" sz="1600" u="sng" dirty="0"/>
              <a:t>Insertion loss</a:t>
            </a:r>
            <a:r>
              <a:rPr lang="en-US" sz="1600" dirty="0"/>
              <a:t> is  a filter’s attenuation inside its passband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952265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D00"/>
                </a:solidFill>
              </a:rPr>
              <a:t>G7C12</a:t>
            </a:r>
            <a:r>
              <a:rPr lang="en-US" sz="1600" dirty="0"/>
              <a:t>  Cutoff frequency is when the filter’s output power is less than half the input power</a:t>
            </a:r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4800600" y="3124200"/>
            <a:ext cx="1143000" cy="3048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41" y="5181600"/>
            <a:ext cx="2391900" cy="14306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24034" y="5498440"/>
            <a:ext cx="3519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 </a:t>
            </a:r>
            <a:r>
              <a:rPr lang="en-US" sz="1600" dirty="0">
                <a:solidFill>
                  <a:srgbClr val="00AD00"/>
                </a:solidFill>
              </a:rPr>
              <a:t>G7C06</a:t>
            </a:r>
            <a:r>
              <a:rPr lang="en-US" sz="1600" dirty="0"/>
              <a:t> impedance of a low-pass filter as compared to the impedance of the transmission line into which it is inserted should be about the same.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9BA65-9CA5-3843-9BB0-2297D5FBFA89}"/>
              </a:ext>
            </a:extLst>
          </p:cNvPr>
          <p:cNvSpPr txBox="1"/>
          <p:nvPr/>
        </p:nvSpPr>
        <p:spPr>
          <a:xfrm>
            <a:off x="76200" y="60255"/>
            <a:ext cx="7752763" cy="20313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G7C13 (D)</a:t>
            </a:r>
          </a:p>
          <a:p>
            <a:r>
              <a:rPr lang="en-US" dirty="0"/>
              <a:t>What term specifies a filter’s maximum ability to reject signals outside its passband?</a:t>
            </a:r>
          </a:p>
          <a:p>
            <a:r>
              <a:rPr lang="en-US" dirty="0"/>
              <a:t>A. Notch depth</a:t>
            </a:r>
          </a:p>
          <a:p>
            <a:r>
              <a:rPr lang="en-US" dirty="0"/>
              <a:t>B. </a:t>
            </a:r>
            <a:r>
              <a:rPr lang="en-US" dirty="0" err="1"/>
              <a:t>Rolloff</a:t>
            </a:r>
            <a:endParaRPr lang="en-US" dirty="0"/>
          </a:p>
          <a:p>
            <a:r>
              <a:rPr lang="en-US" dirty="0"/>
              <a:t>C. Insertion loss</a:t>
            </a:r>
          </a:p>
          <a:p>
            <a:r>
              <a:rPr lang="en-US" dirty="0"/>
              <a:t>D. Ultimate rejection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BA45A-1B8D-024D-94C9-99639B71BB47}"/>
              </a:ext>
            </a:extLst>
          </p:cNvPr>
          <p:cNvSpPr txBox="1"/>
          <p:nvPr/>
        </p:nvSpPr>
        <p:spPr>
          <a:xfrm>
            <a:off x="449224" y="3815290"/>
            <a:ext cx="300858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u="sng" dirty="0"/>
              <a:t>half power point</a:t>
            </a:r>
            <a:r>
              <a:rPr lang="en-US" sz="1600" dirty="0"/>
              <a:t> is point measured at 3 </a:t>
            </a:r>
            <a:r>
              <a:rPr lang="en-US" sz="1600" dirty="0" err="1"/>
              <a:t>db</a:t>
            </a:r>
            <a:r>
              <a:rPr lang="en-US" sz="1600" dirty="0"/>
              <a:t> down.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D715D-5F4B-1F44-8DC8-8956824509B7}"/>
              </a:ext>
            </a:extLst>
          </p:cNvPr>
          <p:cNvSpPr txBox="1"/>
          <p:nvPr/>
        </p:nvSpPr>
        <p:spPr>
          <a:xfrm>
            <a:off x="479685" y="131658"/>
            <a:ext cx="6744660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G7C12 (C)</a:t>
            </a:r>
          </a:p>
          <a:p>
            <a:r>
              <a:rPr lang="en-US" dirty="0"/>
              <a:t>What is the frequency above which a low-pass filter’s output power is less than half the input power?</a:t>
            </a:r>
          </a:p>
          <a:p>
            <a:r>
              <a:rPr lang="en-US" dirty="0"/>
              <a:t>A. Notch frequency</a:t>
            </a:r>
          </a:p>
          <a:p>
            <a:r>
              <a:rPr lang="en-US" dirty="0"/>
              <a:t>B. Neper frequency</a:t>
            </a:r>
          </a:p>
          <a:p>
            <a:r>
              <a:rPr lang="en-US" dirty="0"/>
              <a:t>C. Cutoff frequency</a:t>
            </a:r>
          </a:p>
          <a:p>
            <a:r>
              <a:rPr lang="en-US" dirty="0"/>
              <a:t>D. </a:t>
            </a:r>
            <a:r>
              <a:rPr lang="en-US" dirty="0" err="1"/>
              <a:t>Rolloff</a:t>
            </a:r>
            <a:r>
              <a:rPr lang="en-US" dirty="0"/>
              <a:t> frequency</a:t>
            </a:r>
          </a:p>
        </p:txBody>
      </p:sp>
    </p:spTree>
    <p:extLst>
      <p:ext uri="{BB962C8B-B14F-4D97-AF65-F5344CB8AC3E}">
        <p14:creationId xmlns:p14="http://schemas.microsoft.com/office/powerpoint/2010/main" val="3610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/>
              <a:t>Removing received interference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4" y="1582964"/>
            <a:ext cx="3523291" cy="3281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34" y="1371601"/>
            <a:ext cx="2430920" cy="3962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10986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Notch Filter</a:t>
            </a:r>
          </a:p>
          <a:p>
            <a:r>
              <a:rPr lang="en-US" dirty="0"/>
              <a:t>Used to reduce interference from carriers in the receiver passband   </a:t>
            </a:r>
            <a:r>
              <a:rPr lang="en-US" sz="1100" dirty="0">
                <a:solidFill>
                  <a:srgbClr val="00B050"/>
                </a:solidFill>
              </a:rPr>
              <a:t>G4A01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334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IF shift filter</a:t>
            </a:r>
          </a:p>
          <a:p>
            <a:r>
              <a:rPr lang="en-US" dirty="0"/>
              <a:t>Used to avoid interference from stations very close to the receive frequency  </a:t>
            </a:r>
            <a:r>
              <a:rPr lang="en-US" sz="1400" dirty="0">
                <a:solidFill>
                  <a:srgbClr val="00B050"/>
                </a:solidFill>
              </a:rPr>
              <a:t>G4A11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6324600" y="1981200"/>
            <a:ext cx="914400" cy="1588"/>
          </a:xfrm>
          <a:prstGeom prst="line">
            <a:avLst/>
          </a:prstGeom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2594" y="133933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Interfering signal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3600" y="914400"/>
            <a:ext cx="0" cy="25146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09800" y="914400"/>
            <a:ext cx="0" cy="25146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914400"/>
            <a:ext cx="0" cy="25146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0" y="914400"/>
            <a:ext cx="0" cy="25146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Left Bracket 14"/>
          <p:cNvSpPr/>
          <p:nvPr/>
        </p:nvSpPr>
        <p:spPr>
          <a:xfrm rot="5400000">
            <a:off x="1257297" y="-121501"/>
            <a:ext cx="76203" cy="1676400"/>
          </a:xfrm>
          <a:prstGeom prst="leftBracke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3303" y="607002"/>
            <a:ext cx="10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Passband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Reduction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321" y="2098623"/>
            <a:ext cx="468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 blanker:   Reduces receiver gain during a noise pulse.  </a:t>
            </a:r>
            <a:r>
              <a:rPr lang="en-US" dirty="0">
                <a:solidFill>
                  <a:srgbClr val="00AD00"/>
                </a:solidFill>
              </a:rPr>
              <a:t>G4A16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370351"/>
            <a:ext cx="2907165" cy="349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6729" y="3852472"/>
            <a:ext cx="400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much noise reduction can cause signal distortion. </a:t>
            </a:r>
            <a:r>
              <a:rPr lang="en-US" dirty="0">
                <a:solidFill>
                  <a:srgbClr val="00AD00"/>
                </a:solidFill>
              </a:rPr>
              <a:t>G4A17</a:t>
            </a:r>
          </a:p>
        </p:txBody>
      </p:sp>
    </p:spTree>
    <p:extLst>
      <p:ext uri="{BB962C8B-B14F-4D97-AF65-F5344CB8AC3E}">
        <p14:creationId xmlns:p14="http://schemas.microsoft.com/office/powerpoint/2010/main" val="26089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/>
              <a:t>Removing received interference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86787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Reverse Sideband  for CW</a:t>
            </a:r>
          </a:p>
          <a:p>
            <a:r>
              <a:rPr lang="en-US" dirty="0"/>
              <a:t>It may be possible to reduce or eliminate interference from other signals    </a:t>
            </a:r>
            <a:r>
              <a:rPr lang="en-US" sz="1500" dirty="0">
                <a:solidFill>
                  <a:srgbClr val="00B050"/>
                </a:solidFill>
              </a:rPr>
              <a:t>G4A02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4953397" y="3352403"/>
            <a:ext cx="3656806" cy="1588"/>
          </a:xfrm>
          <a:prstGeom prst="line">
            <a:avLst/>
          </a:prstGeom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2594" y="133933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Interfering signal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04299"/>
            <a:ext cx="2578099" cy="1639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304299"/>
            <a:ext cx="2108200" cy="256357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Signal Processing</a:t>
            </a:r>
            <a:br>
              <a:rPr lang="en-US" dirty="0"/>
            </a:br>
            <a:r>
              <a:rPr lang="en-US" dirty="0"/>
              <a:t>DSP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24600" y="1877228"/>
            <a:ext cx="1524000" cy="992189"/>
            <a:chOff x="4343400" y="3200400"/>
            <a:chExt cx="1524000" cy="992189"/>
          </a:xfrm>
        </p:grpSpPr>
        <p:cxnSp>
          <p:nvCxnSpPr>
            <p:cNvPr id="4" name="Straight Connector 3"/>
            <p:cNvCxnSpPr/>
            <p:nvPr/>
          </p:nvCxnSpPr>
          <p:spPr>
            <a:xfrm rot="5400000">
              <a:off x="3848894" y="3694906"/>
              <a:ext cx="990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343400" y="3201989"/>
              <a:ext cx="1066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343400" y="4191000"/>
              <a:ext cx="1066800" cy="15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5372497" y="3238104"/>
              <a:ext cx="532606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5409009" y="3734198"/>
              <a:ext cx="45958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1371600" y="1872462"/>
            <a:ext cx="1524000" cy="992189"/>
            <a:chOff x="4343400" y="3200400"/>
            <a:chExt cx="1524000" cy="992189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3848894" y="3694906"/>
              <a:ext cx="9906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43400" y="3201989"/>
              <a:ext cx="1066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343400" y="4191000"/>
              <a:ext cx="1066800" cy="15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5372497" y="3238104"/>
              <a:ext cx="532606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5409009" y="3734198"/>
              <a:ext cx="45958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3962400" y="1872461"/>
            <a:ext cx="1676400" cy="990601"/>
          </a:xfrm>
          <a:prstGeom prst="rect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2225169"/>
            <a:ext cx="5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81200" y="2225169"/>
            <a:ext cx="67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98690" y="2225169"/>
            <a:ext cx="6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848600" y="2409835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0" y="2226757"/>
            <a:ext cx="7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14400" y="2332044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1630" y="1765092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mixer or</a:t>
            </a:r>
          </a:p>
          <a:p>
            <a:r>
              <a:rPr lang="en-US" dirty="0"/>
              <a:t>IF amp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895600" y="2409835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38800" y="2409835"/>
            <a:ext cx="6873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05200" y="4724400"/>
            <a:ext cx="424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Notch filtering</a:t>
            </a:r>
          </a:p>
          <a:p>
            <a:r>
              <a:rPr lang="en-US" dirty="0"/>
              <a:t>	Can provide automatic notching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58980" y="2909969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filtering, </a:t>
            </a:r>
          </a:p>
          <a:p>
            <a:r>
              <a:rPr lang="en-US" dirty="0"/>
              <a:t>	Wide range</a:t>
            </a:r>
          </a:p>
          <a:p>
            <a:r>
              <a:rPr lang="en-US" dirty="0"/>
              <a:t>	Many choices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05921" y="3786959"/>
            <a:ext cx="164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Noise reduction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7221" y="4255795"/>
            <a:ext cx="64771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 A wide range of filter bandwidths and shapes can be created  </a:t>
            </a:r>
            <a:r>
              <a:rPr lang="en-US" dirty="0">
                <a:solidFill>
                  <a:srgbClr val="00B050"/>
                </a:solidFill>
              </a:rPr>
              <a:t>G4C12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054" y="124465"/>
            <a:ext cx="7313613" cy="868362"/>
          </a:xfrm>
        </p:spPr>
        <p:txBody>
          <a:bodyPr/>
          <a:lstStyle/>
          <a:p>
            <a:r>
              <a:rPr lang="en-US" dirty="0"/>
              <a:t>Amplitude Modulation 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07" y="1371600"/>
            <a:ext cx="2866457" cy="3105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4" y="1213451"/>
            <a:ext cx="2578099" cy="1639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4900407"/>
            <a:ext cx="524398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AD00"/>
                </a:solidFill>
              </a:rPr>
              <a:t>G8A05</a:t>
            </a:r>
            <a:r>
              <a:rPr lang="en-US" dirty="0">
                <a:solidFill>
                  <a:srgbClr val="00AD00"/>
                </a:solidFill>
              </a:rPr>
              <a:t> </a:t>
            </a:r>
            <a:r>
              <a:rPr lang="en-US" dirty="0"/>
              <a:t>Varies the instantaneous power level of the RF signal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344" y="3276600"/>
            <a:ext cx="3846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Modulation envelope of an AM signal?</a:t>
            </a:r>
          </a:p>
          <a:p>
            <a:r>
              <a:rPr lang="en-US" dirty="0"/>
              <a:t>The waveform created by connecting the peak values of the modulated signal</a:t>
            </a:r>
          </a:p>
          <a:p>
            <a:r>
              <a:rPr lang="en-US" dirty="0">
                <a:solidFill>
                  <a:srgbClr val="00AD00"/>
                </a:solidFill>
              </a:rPr>
              <a:t>G8A11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4331860" y="3505200"/>
            <a:ext cx="1687940" cy="2286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DDC4F1-CFB4-2342-B143-EC988F94E4D5}"/>
              </a:ext>
            </a:extLst>
          </p:cNvPr>
          <p:cNvSpPr txBox="1"/>
          <p:nvPr/>
        </p:nvSpPr>
        <p:spPr>
          <a:xfrm>
            <a:off x="990600" y="4628886"/>
            <a:ext cx="7378751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G8A05 (D)</a:t>
            </a:r>
          </a:p>
          <a:p>
            <a:r>
              <a:rPr lang="en-US" dirty="0"/>
              <a:t>What type of modulation varies the instantaneous power level of the RF signal?</a:t>
            </a:r>
          </a:p>
          <a:p>
            <a:r>
              <a:rPr lang="en-US" dirty="0"/>
              <a:t>A. Frequency shift keying</a:t>
            </a:r>
          </a:p>
          <a:p>
            <a:r>
              <a:rPr lang="en-US" dirty="0"/>
              <a:t>B. Phase modulation</a:t>
            </a:r>
          </a:p>
          <a:p>
            <a:r>
              <a:rPr lang="en-US" dirty="0"/>
              <a:t>C. Frequency modulation</a:t>
            </a:r>
          </a:p>
          <a:p>
            <a:r>
              <a:rPr lang="en-US" dirty="0"/>
              <a:t>D. Amplitude modulation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3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930" y="88788"/>
            <a:ext cx="7313613" cy="868362"/>
          </a:xfrm>
        </p:spPr>
        <p:txBody>
          <a:bodyPr/>
          <a:lstStyle/>
          <a:p>
            <a:r>
              <a:rPr lang="en-US" dirty="0"/>
              <a:t>Receiver Gain.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983743" y="1673101"/>
            <a:ext cx="771901" cy="523534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3"/>
          <p:cNvGrpSpPr/>
          <p:nvPr/>
        </p:nvGrpSpPr>
        <p:grpSpPr>
          <a:xfrm>
            <a:off x="2254828" y="1595671"/>
            <a:ext cx="692801" cy="1569837"/>
            <a:chOff x="2160050" y="3236107"/>
            <a:chExt cx="692801" cy="1569837"/>
          </a:xfrm>
        </p:grpSpPr>
        <p:grpSp>
          <p:nvGrpSpPr>
            <p:cNvPr id="5" name="Group 50"/>
            <p:cNvGrpSpPr/>
            <p:nvPr/>
          </p:nvGrpSpPr>
          <p:grpSpPr>
            <a:xfrm>
              <a:off x="216005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8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12" name="Block Arc 11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Block Arc 12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" name="Oval 8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>
              <a:stCxn id="9" idx="7"/>
              <a:endCxn id="9" idx="3"/>
            </p:cNvCxnSpPr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9" idx="1"/>
            </p:cNvCxnSpPr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9"/>
          <p:cNvGrpSpPr/>
          <p:nvPr/>
        </p:nvGrpSpPr>
        <p:grpSpPr>
          <a:xfrm>
            <a:off x="4590578" y="1649268"/>
            <a:ext cx="914400" cy="571201"/>
            <a:chOff x="3353207" y="3275960"/>
            <a:chExt cx="914400" cy="571201"/>
          </a:xfrm>
        </p:grpSpPr>
        <p:sp>
          <p:nvSpPr>
            <p:cNvPr id="15" name="Rectangle 14"/>
            <p:cNvSpPr/>
            <p:nvPr/>
          </p:nvSpPr>
          <p:spPr>
            <a:xfrm>
              <a:off x="3353207" y="3275960"/>
              <a:ext cx="914400" cy="571201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48"/>
            <p:cNvGrpSpPr/>
            <p:nvPr/>
          </p:nvGrpSpPr>
          <p:grpSpPr>
            <a:xfrm rot="2325974">
              <a:off x="3508262" y="3342779"/>
              <a:ext cx="644586" cy="437575"/>
              <a:chOff x="4267608" y="4731369"/>
              <a:chExt cx="1066393" cy="810404"/>
            </a:xfrm>
          </p:grpSpPr>
          <p:cxnSp>
            <p:nvCxnSpPr>
              <p:cNvPr id="17" name="Curved Connector 16"/>
              <p:cNvCxnSpPr/>
              <p:nvPr/>
            </p:nvCxnSpPr>
            <p:spPr>
              <a:xfrm rot="10800000" flipV="1">
                <a:off x="4267608" y="47313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/>
              <p:nvPr/>
            </p:nvCxnSpPr>
            <p:spPr>
              <a:xfrm rot="10800000" flipV="1">
                <a:off x="4420008" y="48837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urved Connector 18"/>
              <p:cNvCxnSpPr/>
              <p:nvPr/>
            </p:nvCxnSpPr>
            <p:spPr>
              <a:xfrm rot="10800000" flipV="1">
                <a:off x="4572408" y="50361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" name="Straight Arrow Connector 19"/>
          <p:cNvCxnSpPr>
            <a:stCxn id="3" idx="0"/>
          </p:cNvCxnSpPr>
          <p:nvPr/>
        </p:nvCxnSpPr>
        <p:spPr>
          <a:xfrm flipV="1">
            <a:off x="1631461" y="1921125"/>
            <a:ext cx="623367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47629" y="1921125"/>
            <a:ext cx="1642949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04978" y="1934869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" idx="3"/>
          </p:cNvCxnSpPr>
          <p:nvPr/>
        </p:nvCxnSpPr>
        <p:spPr>
          <a:xfrm rot="10800000" flipV="1">
            <a:off x="399579" y="1934869"/>
            <a:ext cx="70834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-131567" y="1405310"/>
            <a:ext cx="106229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98785" y="874957"/>
            <a:ext cx="227804" cy="209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V="1">
            <a:off x="218028" y="904108"/>
            <a:ext cx="209909" cy="151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2467219" y="2380590"/>
            <a:ext cx="26802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1120" y="3541164"/>
            <a:ext cx="312741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Manual gain control or </a:t>
            </a:r>
          </a:p>
          <a:p>
            <a:r>
              <a:rPr lang="en-US" dirty="0"/>
              <a:t>Automatic Gain Control (AGC)</a:t>
            </a:r>
          </a:p>
        </p:txBody>
      </p:sp>
      <p:cxnSp>
        <p:nvCxnSpPr>
          <p:cNvPr id="31" name="Straight Arrow Connector 30"/>
          <p:cNvCxnSpPr>
            <a:endCxn id="3" idx="5"/>
          </p:cNvCxnSpPr>
          <p:nvPr/>
        </p:nvCxnSpPr>
        <p:spPr>
          <a:xfrm rot="5400000" flipH="1" flipV="1">
            <a:off x="663034" y="2834504"/>
            <a:ext cx="141332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13978" y="900200"/>
            <a:ext cx="8827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S-Meter</a:t>
            </a:r>
          </a:p>
        </p:txBody>
      </p:sp>
      <p:cxnSp>
        <p:nvCxnSpPr>
          <p:cNvPr id="35" name="Straight Arrow Connector 34"/>
          <p:cNvCxnSpPr>
            <a:stCxn id="3" idx="0"/>
          </p:cNvCxnSpPr>
          <p:nvPr/>
        </p:nvCxnSpPr>
        <p:spPr>
          <a:xfrm flipV="1">
            <a:off x="1631461" y="1269532"/>
            <a:ext cx="1588" cy="665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34747" y="808569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S-Meter reads received signal strength 0 – 9 and + dB over</a:t>
            </a:r>
          </a:p>
          <a:p>
            <a:r>
              <a:rPr lang="en-US" dirty="0"/>
              <a:t>1 S-unit usually = to 6dB  </a:t>
            </a:r>
            <a:r>
              <a:rPr lang="en-US" sz="1400" dirty="0">
                <a:solidFill>
                  <a:srgbClr val="00B050"/>
                </a:solidFill>
              </a:rPr>
              <a:t>G4D04</a:t>
            </a:r>
            <a:r>
              <a:rPr lang="en-US" sz="1400" dirty="0">
                <a:solidFill>
                  <a:srgbClr val="FF0000"/>
                </a:solidFill>
              </a:rPr>
              <a:t>   </a:t>
            </a:r>
            <a:r>
              <a:rPr lang="en-US" sz="1400" dirty="0">
                <a:solidFill>
                  <a:srgbClr val="00B050"/>
                </a:solidFill>
              </a:rPr>
              <a:t>G4D07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409" y="2392200"/>
            <a:ext cx="3986134" cy="280607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882981" y="4274944"/>
            <a:ext cx="190498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Receiver S-Meter is found on most receivers </a:t>
            </a:r>
            <a:r>
              <a:rPr lang="en-US" sz="1400" dirty="0">
                <a:solidFill>
                  <a:srgbClr val="00B050"/>
                </a:solidFill>
              </a:rPr>
              <a:t>G4D06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1120" y="4478226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dB over = 100 times stronger</a:t>
            </a:r>
          </a:p>
          <a:p>
            <a:r>
              <a:rPr lang="en-US" dirty="0"/>
              <a:t>than S9  </a:t>
            </a:r>
            <a:r>
              <a:rPr lang="en-US" sz="1600" dirty="0">
                <a:solidFill>
                  <a:srgbClr val="00B050"/>
                </a:solidFill>
              </a:rPr>
              <a:t>G4D05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8785" y="5415288"/>
            <a:ext cx="678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received signal from S8 to S9 is an increase of approx. 4 times. </a:t>
            </a:r>
            <a:r>
              <a:rPr lang="en-US" dirty="0">
                <a:solidFill>
                  <a:srgbClr val="00B050"/>
                </a:solidFill>
              </a:rPr>
              <a:t>G4D07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Software-Defined radios</a:t>
            </a:r>
            <a:br>
              <a:rPr lang="en-US" dirty="0"/>
            </a:br>
            <a:r>
              <a:rPr lang="en-US" dirty="0"/>
              <a:t>SDR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3448594" cy="182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8849" y="2739201"/>
            <a:ext cx="6400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 radio in which most major signal processing functions are performed by software  </a:t>
            </a:r>
            <a:r>
              <a:rPr lang="en-US" dirty="0">
                <a:solidFill>
                  <a:srgbClr val="00AD00"/>
                </a:solidFill>
              </a:rPr>
              <a:t>G7C11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19200"/>
            <a:ext cx="2971800" cy="1245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03" y="5718468"/>
            <a:ext cx="23911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Quadrature Modulation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I Q Modulation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88849" y="4389243"/>
            <a:ext cx="992451" cy="914400"/>
            <a:chOff x="3237574" y="5029200"/>
            <a:chExt cx="992451" cy="914400"/>
          </a:xfrm>
        </p:grpSpPr>
        <p:sp>
          <p:nvSpPr>
            <p:cNvPr id="8" name="Rectangle 7"/>
            <p:cNvSpPr/>
            <p:nvPr/>
          </p:nvSpPr>
          <p:spPr>
            <a:xfrm>
              <a:off x="3276600" y="5029200"/>
              <a:ext cx="914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7574" y="5117068"/>
              <a:ext cx="9924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+90º 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phase shift 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network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3651418" y="3649160"/>
            <a:ext cx="692801" cy="650908"/>
          </a:xfrm>
          <a:prstGeom prst="ellipse">
            <a:avLst/>
          </a:prstGeom>
          <a:blipFill dpi="0" rotWithShape="1">
            <a:blip r:embed="rId4">
              <a:alphaModFix amt="3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12737" y="5400668"/>
            <a:ext cx="692801" cy="650908"/>
            <a:chOff x="2305839" y="5073965"/>
            <a:chExt cx="692801" cy="650908"/>
          </a:xfrm>
        </p:grpSpPr>
        <p:sp>
          <p:nvSpPr>
            <p:cNvPr id="12" name="Oval 11"/>
            <p:cNvSpPr/>
            <p:nvPr/>
          </p:nvSpPr>
          <p:spPr>
            <a:xfrm>
              <a:off x="2305839" y="5073965"/>
              <a:ext cx="692801" cy="650908"/>
            </a:xfrm>
            <a:prstGeom prst="ellipse">
              <a:avLst/>
            </a:prstGeom>
            <a:blipFill dpi="0" rotWithShape="1">
              <a:blip r:embed="rId4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Block Arc 12"/>
            <p:cNvSpPr/>
            <p:nvPr/>
          </p:nvSpPr>
          <p:spPr>
            <a:xfrm rot="516695">
              <a:off x="2364397" y="5325544"/>
              <a:ext cx="269422" cy="306309"/>
            </a:xfrm>
            <a:prstGeom prst="blockArc">
              <a:avLst>
                <a:gd name="adj1" fmla="val 10800000"/>
                <a:gd name="adj2" fmla="val 20485613"/>
                <a:gd name="adj3" fmla="val 979"/>
              </a:avLst>
            </a:prstGeom>
            <a:blipFill dpi="0" rotWithShape="1">
              <a:blip r:embed="rId4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>
            <a:xfrm rot="11316695">
              <a:off x="2606165" y="5207257"/>
              <a:ext cx="269422" cy="306309"/>
            </a:xfrm>
            <a:prstGeom prst="blockArc">
              <a:avLst>
                <a:gd name="adj1" fmla="val 10800000"/>
                <a:gd name="adj2" fmla="val 20179556"/>
                <a:gd name="adj3" fmla="val 1393"/>
              </a:avLst>
            </a:prstGeom>
            <a:blipFill dpi="0" rotWithShape="1">
              <a:blip r:embed="rId4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27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8109" y="5933136"/>
            <a:ext cx="387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38673" y="5858714"/>
            <a:ext cx="692801" cy="650908"/>
            <a:chOff x="2160050" y="3236107"/>
            <a:chExt cx="692801" cy="650908"/>
          </a:xfrm>
        </p:grpSpPr>
        <p:sp>
          <p:nvSpPr>
            <p:cNvPr id="17" name="Oval 16"/>
            <p:cNvSpPr/>
            <p:nvPr/>
          </p:nvSpPr>
          <p:spPr>
            <a:xfrm>
              <a:off x="2160050" y="3236107"/>
              <a:ext cx="692801" cy="650908"/>
            </a:xfrm>
            <a:prstGeom prst="ellipse">
              <a:avLst/>
            </a:prstGeom>
            <a:blipFill dpi="0" rotWithShape="1">
              <a:blip r:embed="rId4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938672" y="3652727"/>
            <a:ext cx="692801" cy="650908"/>
            <a:chOff x="2160050" y="3236107"/>
            <a:chExt cx="692801" cy="650908"/>
          </a:xfrm>
        </p:grpSpPr>
        <p:sp>
          <p:nvSpPr>
            <p:cNvPr id="22" name="Oval 21"/>
            <p:cNvSpPr/>
            <p:nvPr/>
          </p:nvSpPr>
          <p:spPr>
            <a:xfrm>
              <a:off x="2160050" y="3236107"/>
              <a:ext cx="692801" cy="650908"/>
            </a:xfrm>
            <a:prstGeom prst="ellipse">
              <a:avLst/>
            </a:prstGeom>
            <a:blipFill dpi="0" rotWithShape="1">
              <a:blip r:embed="rId4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823028" y="37922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+</a:t>
            </a:r>
          </a:p>
        </p:txBody>
      </p:sp>
      <p:cxnSp>
        <p:nvCxnSpPr>
          <p:cNvPr id="27" name="Straight Arrow Connector 26"/>
          <p:cNvCxnSpPr>
            <a:endCxn id="22" idx="2"/>
          </p:cNvCxnSpPr>
          <p:nvPr/>
        </p:nvCxnSpPr>
        <p:spPr>
          <a:xfrm>
            <a:off x="1214594" y="3978181"/>
            <a:ext cx="7240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3036" y="6289873"/>
            <a:ext cx="7240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0349" y="381606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1907" y="6091848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cxnSp>
        <p:nvCxnSpPr>
          <p:cNvPr id="32" name="Straight Arrow Connector 31"/>
          <p:cNvCxnSpPr>
            <a:stCxn id="8" idx="2"/>
            <a:endCxn id="17" idx="0"/>
          </p:cNvCxnSpPr>
          <p:nvPr/>
        </p:nvCxnSpPr>
        <p:spPr>
          <a:xfrm flipH="1">
            <a:off x="2285074" y="5303643"/>
            <a:ext cx="1" cy="5550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1" idx="4"/>
          </p:cNvCxnSpPr>
          <p:nvPr/>
        </p:nvCxnSpPr>
        <p:spPr>
          <a:xfrm flipV="1">
            <a:off x="3997819" y="4300068"/>
            <a:ext cx="0" cy="1910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7" idx="6"/>
          </p:cNvCxnSpPr>
          <p:nvPr/>
        </p:nvCxnSpPr>
        <p:spPr>
          <a:xfrm flipH="1" flipV="1">
            <a:off x="2631474" y="6184168"/>
            <a:ext cx="1383682" cy="25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6"/>
          </p:cNvCxnSpPr>
          <p:nvPr/>
        </p:nvCxnSpPr>
        <p:spPr>
          <a:xfrm>
            <a:off x="4344219" y="3974614"/>
            <a:ext cx="6276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2" idx="6"/>
          </p:cNvCxnSpPr>
          <p:nvPr/>
        </p:nvCxnSpPr>
        <p:spPr>
          <a:xfrm>
            <a:off x="1405538" y="5726122"/>
            <a:ext cx="87953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2" idx="6"/>
            <a:endCxn id="11" idx="2"/>
          </p:cNvCxnSpPr>
          <p:nvPr/>
        </p:nvCxnSpPr>
        <p:spPr>
          <a:xfrm flipV="1">
            <a:off x="2631473" y="3974614"/>
            <a:ext cx="1019945" cy="35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2" idx="4"/>
            <a:endCxn id="22" idx="4"/>
          </p:cNvCxnSpPr>
          <p:nvPr/>
        </p:nvCxnSpPr>
        <p:spPr>
          <a:xfrm>
            <a:off x="2285073" y="430363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2" idx="4"/>
            <a:endCxn id="8" idx="0"/>
          </p:cNvCxnSpPr>
          <p:nvPr/>
        </p:nvCxnSpPr>
        <p:spPr>
          <a:xfrm>
            <a:off x="2285073" y="4303635"/>
            <a:ext cx="2" cy="85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100016" y="379220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RF out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15156" y="4300068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Combiner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37314" y="3795764"/>
            <a:ext cx="29189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types of modulation </a:t>
            </a:r>
            <a:r>
              <a:rPr lang="en-US" sz="1400" dirty="0">
                <a:solidFill>
                  <a:srgbClr val="00AD00"/>
                </a:solidFill>
              </a:rPr>
              <a:t>G7C10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15841" y="4825315"/>
            <a:ext cx="301781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90º difference between I and Q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86A97-C857-1C42-875A-72EDED18D483}"/>
              </a:ext>
            </a:extLst>
          </p:cNvPr>
          <p:cNvSpPr txBox="1"/>
          <p:nvPr/>
        </p:nvSpPr>
        <p:spPr>
          <a:xfrm>
            <a:off x="468109" y="168777"/>
            <a:ext cx="7520264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G7C10 (B)</a:t>
            </a:r>
          </a:p>
          <a:p>
            <a:r>
              <a:rPr lang="en-US" dirty="0"/>
              <a:t>What is an advantage of using I and Q signals in software-defined radios (SDRs)?</a:t>
            </a:r>
          </a:p>
          <a:p>
            <a:r>
              <a:rPr lang="en-US" dirty="0"/>
              <a:t>A. The need for high resolution analog-to-digital converters is eliminated</a:t>
            </a:r>
          </a:p>
          <a:p>
            <a:r>
              <a:rPr lang="en-US" dirty="0"/>
              <a:t>B. All types of modulation can be created with appropriate processing.</a:t>
            </a:r>
          </a:p>
          <a:p>
            <a:r>
              <a:rPr lang="en-US" dirty="0"/>
              <a:t>C. Minimum detectible signal level is reduced</a:t>
            </a:r>
          </a:p>
          <a:p>
            <a:r>
              <a:rPr lang="en-US" dirty="0"/>
              <a:t>D. Converting the signal from digital to analog creates mixing products</a:t>
            </a:r>
          </a:p>
          <a:p>
            <a:r>
              <a:rPr lang="en-US" dirty="0"/>
              <a:t>~~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Overload.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1611868"/>
            <a:ext cx="560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Front end of a receiver can be overloaded by a strong signal.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2514600"/>
            <a:ext cx="35126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This overloading can cause:</a:t>
            </a:r>
          </a:p>
          <a:p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Signal distortion in all signals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Non-linearity of received signal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4267200"/>
            <a:ext cx="59977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20808"/>
                </a:solidFill>
              </a:rPr>
              <a:t>To correct the problem the operator should use:</a:t>
            </a:r>
          </a:p>
          <a:p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The built in attenuator circuit  </a:t>
            </a:r>
            <a:r>
              <a:rPr lang="en-US" sz="1400" dirty="0">
                <a:solidFill>
                  <a:srgbClr val="00B050"/>
                </a:solidFill>
              </a:rPr>
              <a:t>G4A13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RF Gain control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Front end filtering to eliminate the strong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964DB-2B95-854A-832F-96CA6A8F60D3}"/>
              </a:ext>
            </a:extLst>
          </p:cNvPr>
          <p:cNvSpPr txBox="1"/>
          <p:nvPr/>
        </p:nvSpPr>
        <p:spPr>
          <a:xfrm>
            <a:off x="457200" y="216575"/>
            <a:ext cx="8440388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G4A13 (A)</a:t>
            </a:r>
          </a:p>
          <a:p>
            <a:r>
              <a:rPr lang="en-US" dirty="0"/>
              <a:t>What is one reason to use the attenuator function that is present on many HF transceivers?</a:t>
            </a:r>
          </a:p>
          <a:p>
            <a:r>
              <a:rPr lang="en-US" dirty="0"/>
              <a:t>A. To reduce signal overload due to strong incoming signals</a:t>
            </a:r>
          </a:p>
          <a:p>
            <a:r>
              <a:rPr lang="en-US" dirty="0"/>
              <a:t>B. To reduce the transmitter power when driving a linear amplifier</a:t>
            </a:r>
          </a:p>
          <a:p>
            <a:r>
              <a:rPr lang="en-US" dirty="0"/>
              <a:t>C. To reduce power consumption when operating from batteries</a:t>
            </a:r>
          </a:p>
          <a:p>
            <a:r>
              <a:rPr lang="en-US" dirty="0"/>
              <a:t>D. To slow down received CW signals for better copy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Installation</a:t>
            </a:r>
            <a:br>
              <a:rPr lang="en-US" dirty="0"/>
            </a:br>
            <a:r>
              <a:rPr lang="en-US" dirty="0"/>
              <a:t>HF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731" y="2057400"/>
            <a:ext cx="7528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20808"/>
                </a:solidFill>
              </a:rPr>
              <a:t>Mobile Installation:</a:t>
            </a:r>
          </a:p>
          <a:p>
            <a:endParaRPr lang="en-US" dirty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	Use heavy gauge wire connected with a fuse directly to the battery. </a:t>
            </a:r>
            <a:r>
              <a:rPr lang="en-US" sz="1400" dirty="0">
                <a:solidFill>
                  <a:srgbClr val="00B050"/>
                </a:solidFill>
              </a:rPr>
              <a:t>G4E03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/>
              <a:t>    	On most vehicles, the aux power socket or light socket is not designed for 	high current.   </a:t>
            </a:r>
            <a:r>
              <a:rPr lang="en-US" sz="1400" dirty="0">
                <a:solidFill>
                  <a:srgbClr val="00B050"/>
                </a:solidFill>
              </a:rPr>
              <a:t>G4E04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  	The mobile antenna system is the limiting factor for effectiveness in the 75 	meter phone band.  </a:t>
            </a:r>
            <a:r>
              <a:rPr lang="en-US" sz="1400" dirty="0">
                <a:solidFill>
                  <a:srgbClr val="00B050"/>
                </a:solidFill>
              </a:rPr>
              <a:t>G4E05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	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4642723"/>
            <a:ext cx="3146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20808"/>
                </a:solidFill>
              </a:rPr>
              <a:t>Mobile interference:  </a:t>
            </a:r>
            <a:r>
              <a:rPr lang="en-US" sz="1600" dirty="0">
                <a:solidFill>
                  <a:srgbClr val="00AD00"/>
                </a:solidFill>
              </a:rPr>
              <a:t>G4E07</a:t>
            </a:r>
          </a:p>
          <a:p>
            <a:endParaRPr lang="en-US" dirty="0">
              <a:solidFill>
                <a:srgbClr val="720808"/>
              </a:solidFill>
            </a:endParaRPr>
          </a:p>
          <a:p>
            <a:r>
              <a:rPr lang="en-US" dirty="0"/>
              <a:t>A. The battery charging system</a:t>
            </a:r>
          </a:p>
          <a:p>
            <a:r>
              <a:rPr lang="en-US" dirty="0"/>
              <a:t>B. The fuel delivery system</a:t>
            </a:r>
          </a:p>
          <a:p>
            <a:r>
              <a:rPr lang="en-US" dirty="0"/>
              <a:t>C. The vehicle control computer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9554" y="471440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rush Script MT" charset="0"/>
                <a:ea typeface="Brush Script MT" charset="0"/>
                <a:cs typeface="Brush Script MT" charset="0"/>
              </a:rPr>
              <a:t>AOTA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Installation</a:t>
            </a:r>
            <a:br>
              <a:rPr lang="en-US" dirty="0"/>
            </a:br>
            <a:r>
              <a:rPr lang="en-US" dirty="0"/>
              <a:t>HF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362200"/>
            <a:ext cx="6477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Station Grounding.</a:t>
            </a:r>
          </a:p>
          <a:p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To RF, long ground wires act like antennas.</a:t>
            </a:r>
          </a:p>
          <a:p>
            <a:r>
              <a:rPr lang="en-US" dirty="0"/>
              <a:t>		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Ground all equipment to a common bus.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Keep all connections, straps, and wires short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Connect ground bus to a ground rod.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Ground wires a a quarter wave multiple to the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/>
              <a:t>		operating frequency offer a high impedance to RF.  </a:t>
            </a:r>
            <a:endParaRPr lang="en-US" dirty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>
              <a:solidFill>
                <a:srgbClr val="FF0000"/>
              </a:solidFill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Can cause high RF voltages on equipment housing.  </a:t>
            </a:r>
            <a:r>
              <a:rPr lang="en-US" dirty="0">
                <a:solidFill>
                  <a:srgbClr val="00B050"/>
                </a:solidFill>
              </a:rPr>
              <a:t>G4C06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Installation</a:t>
            </a:r>
            <a:br>
              <a:rPr lang="en-US" dirty="0"/>
            </a:br>
            <a:r>
              <a:rPr lang="en-US" dirty="0"/>
              <a:t>HF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069068"/>
            <a:ext cx="25766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Station Grounding.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124200"/>
            <a:ext cx="807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Loops</a:t>
            </a:r>
          </a:p>
          <a:p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Caused by a continues grounding system acting like an inductor and picking up stray magnetic energy. </a:t>
            </a:r>
          </a:p>
          <a:p>
            <a:endParaRPr lang="en-US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§"/>
            </a:pPr>
            <a:r>
              <a:rPr lang="en-US" dirty="0"/>
              <a:t>	Results in a hum or buzz on the station’s signal.  </a:t>
            </a:r>
            <a:r>
              <a:rPr lang="en-US" sz="1400" dirty="0">
                <a:solidFill>
                  <a:srgbClr val="00B050"/>
                </a:solidFill>
              </a:rPr>
              <a:t>G4C10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5562600"/>
            <a:ext cx="49949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Connect all grounding wires to a single point.  </a:t>
            </a:r>
            <a:r>
              <a:rPr lang="en-US" sz="1400" dirty="0">
                <a:solidFill>
                  <a:srgbClr val="00B050"/>
                </a:solidFill>
              </a:rPr>
              <a:t>G4C09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078" y="610409"/>
            <a:ext cx="5485210" cy="948018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cs typeface="Cambria"/>
              </a:rPr>
              <a:t>For Next Week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145" y="1527601"/>
            <a:ext cx="29047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mbria"/>
              </a:rPr>
              <a:t>Study flash cards </a:t>
            </a:r>
            <a:r>
              <a:rPr lang="en-US" sz="1350" dirty="0" err="1">
                <a:solidFill>
                  <a:srgbClr val="FF0000"/>
                </a:solidFill>
                <a:latin typeface="Cambria"/>
              </a:rPr>
              <a:t>www.hamexam.org</a:t>
            </a:r>
            <a:endParaRPr lang="en-US" sz="1350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66" y="5038430"/>
            <a:ext cx="136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73</a:t>
            </a:r>
          </a:p>
          <a:p>
            <a:r>
              <a:rPr lang="en-US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Tom and Jack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084" y="2883588"/>
            <a:ext cx="731290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G1A</a:t>
            </a:r>
          </a:p>
          <a:p>
            <a:r>
              <a:rPr lang="en-US" sz="1050" dirty="0">
                <a:latin typeface="Cambria"/>
                <a:cs typeface="Cambria"/>
              </a:rPr>
              <a:t> G1C</a:t>
            </a:r>
          </a:p>
          <a:p>
            <a:r>
              <a:rPr lang="en-US" sz="1050" dirty="0">
                <a:latin typeface="Cambria"/>
                <a:cs typeface="Cambria"/>
              </a:rPr>
              <a:t> G2A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G4A part</a:t>
            </a:r>
          </a:p>
          <a:p>
            <a:r>
              <a:rPr lang="en-US" sz="1050" dirty="0">
                <a:latin typeface="Cambria"/>
                <a:cs typeface="Cambria"/>
              </a:rPr>
              <a:t> G4D part</a:t>
            </a:r>
          </a:p>
          <a:p>
            <a:r>
              <a:rPr lang="en-US" sz="1050" dirty="0">
                <a:latin typeface="Cambria"/>
                <a:cs typeface="Cambria"/>
              </a:rPr>
              <a:t>G8A</a:t>
            </a:r>
          </a:p>
          <a:p>
            <a:pPr>
              <a:buFont typeface="Arial"/>
              <a:buChar char="•"/>
            </a:pP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272" y="2938169"/>
            <a:ext cx="739770" cy="10618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9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3892" y="2882949"/>
            <a:ext cx="818528" cy="15465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7</a:t>
            </a:r>
          </a:p>
          <a:p>
            <a:r>
              <a:rPr lang="en-US" sz="1050" dirty="0">
                <a:latin typeface="Cambria"/>
                <a:cs typeface="Cambria"/>
              </a:rPr>
              <a:t> G4A</a:t>
            </a:r>
          </a:p>
          <a:p>
            <a:r>
              <a:rPr lang="en-US" sz="1050" dirty="0">
                <a:latin typeface="Cambria"/>
                <a:cs typeface="Cambria"/>
              </a:rPr>
              <a:t> G4B</a:t>
            </a:r>
          </a:p>
          <a:p>
            <a:r>
              <a:rPr lang="en-US" sz="1050" dirty="0">
                <a:latin typeface="Cambria"/>
                <a:cs typeface="Cambria"/>
              </a:rPr>
              <a:t> G4C</a:t>
            </a:r>
          </a:p>
          <a:p>
            <a:r>
              <a:rPr lang="en-US" sz="1050" dirty="0">
                <a:latin typeface="Cambria"/>
                <a:cs typeface="Cambria"/>
              </a:rPr>
              <a:t> G4D</a:t>
            </a:r>
          </a:p>
          <a:p>
            <a:r>
              <a:rPr lang="en-US" sz="1050" dirty="0">
                <a:latin typeface="Cambria"/>
                <a:cs typeface="Cambria"/>
              </a:rPr>
              <a:t> G7B</a:t>
            </a:r>
          </a:p>
          <a:p>
            <a:r>
              <a:rPr lang="en-US" sz="1050" dirty="0">
                <a:latin typeface="Cambria"/>
                <a:cs typeface="Cambria"/>
              </a:rPr>
              <a:t> G7C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2091" y="2938169"/>
            <a:ext cx="689612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4</a:t>
            </a:r>
          </a:p>
          <a:p>
            <a:r>
              <a:rPr lang="en-US" sz="1050" dirty="0">
                <a:latin typeface="Cambria"/>
                <a:cs typeface="Cambria"/>
              </a:rPr>
              <a:t> G5A</a:t>
            </a: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G6A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9603" y="4984163"/>
            <a:ext cx="764953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11</a:t>
            </a:r>
          </a:p>
          <a:p>
            <a:r>
              <a:rPr lang="en-US" sz="1050" dirty="0">
                <a:latin typeface="Cambria"/>
                <a:cs typeface="Cambria"/>
              </a:rPr>
              <a:t> G0A</a:t>
            </a:r>
          </a:p>
          <a:p>
            <a:r>
              <a:rPr lang="en-US" sz="1050" dirty="0">
                <a:latin typeface="Cambria"/>
                <a:cs typeface="Cambria"/>
              </a:rPr>
              <a:t> G0B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3403" y="1896316"/>
            <a:ext cx="1258679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/>
              <a:t>Radio</a:t>
            </a:r>
          </a:p>
          <a:p>
            <a:pPr algn="ctr"/>
            <a:r>
              <a:rPr lang="en-US" sz="1050" dirty="0"/>
              <a:t> Fundamentals</a:t>
            </a:r>
          </a:p>
          <a:p>
            <a:pPr algn="ctr"/>
            <a:r>
              <a:rPr lang="en-US" sz="1050" dirty="0"/>
              <a:t>ARRL Ch. 1, 2, 3,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5043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Antennas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1942" y="1923786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>
                <a:latin typeface="Cambria"/>
                <a:cs typeface="Cambria"/>
              </a:rPr>
              <a:t>Electricity</a:t>
            </a:r>
          </a:p>
          <a:p>
            <a:r>
              <a:rPr lang="en-US" sz="1050" dirty="0">
                <a:latin typeface="Cambria"/>
                <a:cs typeface="Cambria"/>
              </a:rPr>
              <a:t>ARRL Ch.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43618" y="4402566"/>
            <a:ext cx="708848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  Safety    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Ch.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D141E-D87C-AE4E-92C5-54FD09EE24DD}"/>
              </a:ext>
            </a:extLst>
          </p:cNvPr>
          <p:cNvSpPr txBox="1"/>
          <p:nvPr/>
        </p:nvSpPr>
        <p:spPr>
          <a:xfrm>
            <a:off x="2052598" y="3067341"/>
            <a:ext cx="689612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3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G5B</a:t>
            </a:r>
          </a:p>
          <a:p>
            <a:r>
              <a:rPr lang="en-US" sz="1050" dirty="0">
                <a:latin typeface="Cambria"/>
                <a:cs typeface="Cambria"/>
              </a:rPr>
              <a:t> G5C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4ECFA-C3EA-D247-A320-FC1E5772CE95}"/>
              </a:ext>
            </a:extLst>
          </p:cNvPr>
          <p:cNvSpPr txBox="1"/>
          <p:nvPr/>
        </p:nvSpPr>
        <p:spPr>
          <a:xfrm>
            <a:off x="2065220" y="2563141"/>
            <a:ext cx="660758" cy="47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Resistors</a:t>
            </a:r>
          </a:p>
          <a:p>
            <a:r>
              <a:rPr lang="en-US" sz="825" dirty="0">
                <a:latin typeface="Cambria"/>
                <a:cs typeface="Cambria"/>
              </a:rPr>
              <a:t>Capacitors</a:t>
            </a:r>
          </a:p>
          <a:p>
            <a:r>
              <a:rPr lang="en-US" sz="825" dirty="0">
                <a:latin typeface="Cambria"/>
                <a:cs typeface="Cambria"/>
              </a:rPr>
              <a:t>AC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CE96B-1729-A14B-AED1-EDF4A1A1A638}"/>
              </a:ext>
            </a:extLst>
          </p:cNvPr>
          <p:cNvSpPr txBox="1"/>
          <p:nvPr/>
        </p:nvSpPr>
        <p:spPr>
          <a:xfrm>
            <a:off x="2952091" y="2563141"/>
            <a:ext cx="76335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The Reactive</a:t>
            </a:r>
          </a:p>
          <a:p>
            <a:r>
              <a:rPr lang="en-US" sz="825" dirty="0">
                <a:latin typeface="Cambria"/>
                <a:cs typeface="Cambria"/>
              </a:rPr>
              <a:t>components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201795-4F38-5D41-A9B2-9BC1E2D1EADA}"/>
              </a:ext>
            </a:extLst>
          </p:cNvPr>
          <p:cNvSpPr txBox="1"/>
          <p:nvPr/>
        </p:nvSpPr>
        <p:spPr>
          <a:xfrm>
            <a:off x="3769789" y="2878001"/>
            <a:ext cx="689612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5</a:t>
            </a:r>
          </a:p>
          <a:p>
            <a:r>
              <a:rPr lang="en-US" sz="1050" dirty="0">
                <a:latin typeface="Cambria"/>
                <a:cs typeface="Cambria"/>
              </a:rPr>
              <a:t>G4B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G6A</a:t>
            </a:r>
          </a:p>
          <a:p>
            <a:r>
              <a:rPr lang="en-US" sz="1050" dirty="0">
                <a:latin typeface="Cambria"/>
                <a:cs typeface="Cambria"/>
              </a:rPr>
              <a:t>G6B</a:t>
            </a:r>
          </a:p>
          <a:p>
            <a:r>
              <a:rPr lang="en-US" sz="1050" dirty="0">
                <a:latin typeface="Cambria"/>
                <a:cs typeface="Cambria"/>
              </a:rPr>
              <a:t>G7A</a:t>
            </a:r>
          </a:p>
          <a:p>
            <a:r>
              <a:rPr lang="en-US" sz="1050" dirty="0">
                <a:latin typeface="Cambria"/>
                <a:cs typeface="Cambria"/>
              </a:rPr>
              <a:t>G7B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43CDA-32B7-1D48-BAD5-A64D289E2745}"/>
              </a:ext>
            </a:extLst>
          </p:cNvPr>
          <p:cNvSpPr txBox="1"/>
          <p:nvPr/>
        </p:nvSpPr>
        <p:spPr>
          <a:xfrm>
            <a:off x="3766181" y="2518528"/>
            <a:ext cx="689612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Semi-</a:t>
            </a:r>
          </a:p>
          <a:p>
            <a:r>
              <a:rPr lang="en-US" sz="825" dirty="0">
                <a:latin typeface="Cambria"/>
                <a:cs typeface="Cambria"/>
              </a:rPr>
              <a:t>conductors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51B78-D65F-5D41-AAEE-BD9DF0AE9B51}"/>
              </a:ext>
            </a:extLst>
          </p:cNvPr>
          <p:cNvSpPr txBox="1"/>
          <p:nvPr/>
        </p:nvSpPr>
        <p:spPr>
          <a:xfrm>
            <a:off x="6339374" y="1938974"/>
            <a:ext cx="89319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Propagation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B4CC3-7FF2-3E49-8F21-80320D4924B6}"/>
              </a:ext>
            </a:extLst>
          </p:cNvPr>
          <p:cNvSpPr txBox="1"/>
          <p:nvPr/>
        </p:nvSpPr>
        <p:spPr>
          <a:xfrm>
            <a:off x="6412295" y="2882948"/>
            <a:ext cx="717647" cy="9002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8</a:t>
            </a:r>
          </a:p>
          <a:p>
            <a:r>
              <a:rPr lang="en-US" sz="1050" dirty="0">
                <a:latin typeface="Cambria"/>
                <a:cs typeface="Cambria"/>
              </a:rPr>
              <a:t>  G3A</a:t>
            </a:r>
          </a:p>
          <a:p>
            <a:r>
              <a:rPr lang="en-US" sz="1050" dirty="0">
                <a:latin typeface="Cambria"/>
                <a:cs typeface="Cambria"/>
              </a:rPr>
              <a:t>  G3B</a:t>
            </a:r>
          </a:p>
          <a:p>
            <a:r>
              <a:rPr lang="en-US" sz="1050" dirty="0">
                <a:latin typeface="Cambria"/>
                <a:cs typeface="Cambria"/>
              </a:rPr>
              <a:t>  G3C</a:t>
            </a:r>
          </a:p>
          <a:p>
            <a:r>
              <a:rPr lang="en-US" sz="1050" dirty="0">
                <a:latin typeface="Cambria"/>
                <a:cs typeface="Cambria"/>
              </a:rPr>
              <a:t>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C0342-2B80-3845-96E0-2814B02C5E09}"/>
              </a:ext>
            </a:extLst>
          </p:cNvPr>
          <p:cNvSpPr txBox="1"/>
          <p:nvPr/>
        </p:nvSpPr>
        <p:spPr>
          <a:xfrm>
            <a:off x="8189918" y="1938081"/>
            <a:ext cx="816249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Digital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81677-89B4-6B42-A9A4-7CAE78077F14}"/>
              </a:ext>
            </a:extLst>
          </p:cNvPr>
          <p:cNvSpPr txBox="1"/>
          <p:nvPr/>
        </p:nvSpPr>
        <p:spPr>
          <a:xfrm>
            <a:off x="8258695" y="2870241"/>
            <a:ext cx="739771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10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G2E</a:t>
            </a:r>
          </a:p>
          <a:p>
            <a:r>
              <a:rPr lang="en-US" sz="1050" dirty="0">
                <a:latin typeface="Cambria"/>
                <a:cs typeface="Cambria"/>
              </a:rPr>
              <a:t> G8A</a:t>
            </a:r>
          </a:p>
          <a:p>
            <a:r>
              <a:rPr lang="en-US" sz="1050" dirty="0">
                <a:latin typeface="Cambria"/>
                <a:cs typeface="Cambria"/>
              </a:rPr>
              <a:t> G8B</a:t>
            </a:r>
          </a:p>
          <a:p>
            <a:r>
              <a:rPr lang="en-US" sz="1050" dirty="0">
                <a:latin typeface="Cambria"/>
                <a:cs typeface="Cambria"/>
              </a:rPr>
              <a:t> G8C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96F71B-C785-5D44-A011-B127C80D8AF8}"/>
              </a:ext>
            </a:extLst>
          </p:cNvPr>
          <p:cNvSpPr txBox="1"/>
          <p:nvPr/>
        </p:nvSpPr>
        <p:spPr>
          <a:xfrm>
            <a:off x="1251237" y="2878001"/>
            <a:ext cx="723275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u="sng" dirty="0">
                <a:latin typeface="Cambria"/>
                <a:cs typeface="Cambria"/>
              </a:rPr>
              <a:t>Lesson 2</a:t>
            </a:r>
            <a:endParaRPr lang="en-US" sz="1050" dirty="0">
              <a:latin typeface="Cambria"/>
              <a:cs typeface="Cambria"/>
            </a:endParaRPr>
          </a:p>
          <a:p>
            <a:r>
              <a:rPr lang="en-US" sz="1050" dirty="0">
                <a:latin typeface="Cambria"/>
                <a:cs typeface="Cambria"/>
              </a:rPr>
              <a:t> G1B part</a:t>
            </a:r>
          </a:p>
          <a:p>
            <a:r>
              <a:rPr lang="en-US" sz="1050" dirty="0">
                <a:latin typeface="Cambria"/>
                <a:cs typeface="Cambria"/>
              </a:rPr>
              <a:t> G2B</a:t>
            </a:r>
          </a:p>
          <a:p>
            <a:r>
              <a:rPr lang="en-US" sz="1050" dirty="0">
                <a:latin typeface="Cambria"/>
                <a:cs typeface="Cambria"/>
              </a:rPr>
              <a:t> G2C</a:t>
            </a:r>
          </a:p>
          <a:p>
            <a:r>
              <a:rPr lang="en-US" sz="1050" dirty="0">
                <a:latin typeface="Cambria"/>
                <a:cs typeface="Cambria"/>
              </a:rPr>
              <a:t> G1D</a:t>
            </a:r>
          </a:p>
          <a:p>
            <a:r>
              <a:rPr lang="en-US" sz="1050" dirty="0">
                <a:latin typeface="Cambria"/>
                <a:cs typeface="Cambria"/>
              </a:rPr>
              <a:t> G1E part</a:t>
            </a:r>
          </a:p>
          <a:p>
            <a:r>
              <a:rPr lang="en-US" sz="1050" dirty="0">
                <a:latin typeface="Cambria"/>
                <a:cs typeface="Cambria"/>
              </a:rPr>
              <a:t> G8C part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5BDE46-387F-4E46-954D-A0A06B1C98C3}"/>
              </a:ext>
            </a:extLst>
          </p:cNvPr>
          <p:cNvSpPr txBox="1"/>
          <p:nvPr/>
        </p:nvSpPr>
        <p:spPr>
          <a:xfrm>
            <a:off x="328475" y="2490882"/>
            <a:ext cx="534121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General</a:t>
            </a:r>
          </a:p>
          <a:p>
            <a:r>
              <a:rPr lang="en-US" sz="825" dirty="0">
                <a:latin typeface="Cambria"/>
                <a:cs typeface="Cambria"/>
              </a:rPr>
              <a:t>Intro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464CB9-A03C-BE40-8986-8F660C08671F}"/>
              </a:ext>
            </a:extLst>
          </p:cNvPr>
          <p:cNvSpPr txBox="1"/>
          <p:nvPr/>
        </p:nvSpPr>
        <p:spPr>
          <a:xfrm>
            <a:off x="1251237" y="2629096"/>
            <a:ext cx="768159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Rules &amp; Regs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00590F-0579-FF46-82E9-47B184E34B68}"/>
              </a:ext>
            </a:extLst>
          </p:cNvPr>
          <p:cNvSpPr txBox="1"/>
          <p:nvPr/>
        </p:nvSpPr>
        <p:spPr>
          <a:xfrm>
            <a:off x="4527361" y="1940701"/>
            <a:ext cx="819455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9326DB-1225-1445-8BB2-4DFD5F74B809}"/>
              </a:ext>
            </a:extLst>
          </p:cNvPr>
          <p:cNvSpPr txBox="1"/>
          <p:nvPr/>
        </p:nvSpPr>
        <p:spPr>
          <a:xfrm>
            <a:off x="4616841" y="2878001"/>
            <a:ext cx="643445" cy="1223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latin typeface="Cambria"/>
                <a:cs typeface="Cambria"/>
              </a:rPr>
              <a:t>Lesson 6</a:t>
            </a:r>
          </a:p>
          <a:p>
            <a:r>
              <a:rPr lang="en-US" sz="1050" dirty="0">
                <a:latin typeface="Cambria"/>
                <a:cs typeface="Cambria"/>
              </a:rPr>
              <a:t>G4E</a:t>
            </a:r>
          </a:p>
          <a:p>
            <a:r>
              <a:rPr lang="en-US" sz="1050" dirty="0">
                <a:latin typeface="Cambria"/>
                <a:cs typeface="Cambria"/>
              </a:rPr>
              <a:t> G9A</a:t>
            </a:r>
          </a:p>
          <a:p>
            <a:r>
              <a:rPr lang="en-US" sz="1050" dirty="0">
                <a:latin typeface="Cambria"/>
                <a:cs typeface="Cambria"/>
              </a:rPr>
              <a:t> G9B</a:t>
            </a:r>
          </a:p>
          <a:p>
            <a:r>
              <a:rPr lang="en-US" sz="1050" dirty="0">
                <a:latin typeface="Cambria"/>
                <a:cs typeface="Cambria"/>
              </a:rPr>
              <a:t> G9C</a:t>
            </a:r>
          </a:p>
          <a:p>
            <a:r>
              <a:rPr lang="en-US" sz="105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EFE0CA-9A37-0C43-88AE-0DE059489CBC}"/>
              </a:ext>
            </a:extLst>
          </p:cNvPr>
          <p:cNvSpPr txBox="1"/>
          <p:nvPr/>
        </p:nvSpPr>
        <p:spPr>
          <a:xfrm>
            <a:off x="4508739" y="2518528"/>
            <a:ext cx="881973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Radio signals </a:t>
            </a:r>
          </a:p>
          <a:p>
            <a:r>
              <a:rPr lang="en-US" sz="825" dirty="0">
                <a:latin typeface="Cambria"/>
                <a:cs typeface="Cambria"/>
              </a:rPr>
              <a:t>And equipment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8893B-9D09-7D42-8EED-43AA1876B3AE}"/>
              </a:ext>
            </a:extLst>
          </p:cNvPr>
          <p:cNvSpPr txBox="1"/>
          <p:nvPr/>
        </p:nvSpPr>
        <p:spPr>
          <a:xfrm>
            <a:off x="5385747" y="1930545"/>
            <a:ext cx="819455" cy="57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Cont.</a:t>
            </a:r>
          </a:p>
          <a:p>
            <a:pPr algn="ctr"/>
            <a:r>
              <a:rPr lang="en-US" sz="105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644BB2-6530-8046-BAB5-32CCC1657CE6}"/>
              </a:ext>
            </a:extLst>
          </p:cNvPr>
          <p:cNvSpPr txBox="1"/>
          <p:nvPr/>
        </p:nvSpPr>
        <p:spPr>
          <a:xfrm>
            <a:off x="5387084" y="2518528"/>
            <a:ext cx="1040670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Filters, DSP</a:t>
            </a:r>
          </a:p>
          <a:p>
            <a:r>
              <a:rPr lang="en-US" sz="825" dirty="0">
                <a:latin typeface="Cambria"/>
                <a:cs typeface="Cambria"/>
              </a:rPr>
              <a:t>Station Installation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E65AA5-F4A9-BB48-BFCA-522ADAF112B1}"/>
              </a:ext>
            </a:extLst>
          </p:cNvPr>
          <p:cNvSpPr txBox="1"/>
          <p:nvPr/>
        </p:nvSpPr>
        <p:spPr>
          <a:xfrm>
            <a:off x="7349762" y="2502138"/>
            <a:ext cx="615874" cy="346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Antennas</a:t>
            </a:r>
          </a:p>
          <a:p>
            <a:r>
              <a:rPr lang="en-US" sz="825" dirty="0">
                <a:latin typeface="Cambria"/>
                <a:cs typeface="Cambria"/>
              </a:rPr>
              <a:t>Feedlines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E033A4-BAD5-F248-ABC8-5AA9B52FD654}"/>
              </a:ext>
            </a:extLst>
          </p:cNvPr>
          <p:cNvSpPr txBox="1"/>
          <p:nvPr/>
        </p:nvSpPr>
        <p:spPr>
          <a:xfrm>
            <a:off x="6424749" y="2626620"/>
            <a:ext cx="737702" cy="219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25" dirty="0">
                <a:latin typeface="Cambria"/>
                <a:cs typeface="Cambria"/>
              </a:rPr>
              <a:t>Propagation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Side Band SSB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13" y="3505200"/>
            <a:ext cx="2108200" cy="2563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348" y="2583464"/>
            <a:ext cx="543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SSB is the narrowest phone emissions bandwidth. </a:t>
            </a:r>
            <a:r>
              <a:rPr lang="en-US" dirty="0">
                <a:solidFill>
                  <a:srgbClr val="00AD00"/>
                </a:solidFill>
              </a:rPr>
              <a:t>G8A07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578" y="1721928"/>
            <a:ext cx="6476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Most commonly used voice mode on the HF amateur bands. </a:t>
            </a:r>
            <a:r>
              <a:rPr lang="en-US" dirty="0">
                <a:solidFill>
                  <a:srgbClr val="00AD00"/>
                </a:solidFill>
              </a:rPr>
              <a:t>G2A05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4187" y="4325320"/>
            <a:ext cx="5795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Advantage;  Less bandwidth used and greater power efficiency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00AD00"/>
                </a:solidFill>
              </a:rPr>
              <a:t>G2A06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322926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Only one sideband is transmitted; the other sideband and carrier are suppressed </a:t>
            </a:r>
            <a:r>
              <a:rPr lang="en-US" dirty="0">
                <a:solidFill>
                  <a:srgbClr val="00AD00"/>
                </a:solidFill>
              </a:rPr>
              <a:t>G2A07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36" y="304800"/>
            <a:ext cx="7313613" cy="1066800"/>
          </a:xfrm>
        </p:spPr>
        <p:txBody>
          <a:bodyPr/>
          <a:lstStyle/>
          <a:p>
            <a:r>
              <a:rPr lang="en-US" sz="4000" dirty="0"/>
              <a:t>Angle </a:t>
            </a:r>
            <a:r>
              <a:rPr lang="en-US" sz="4000"/>
              <a:t>Modulated Modes:  FM, PM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371600"/>
            <a:ext cx="2108200" cy="263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88" y="4267200"/>
            <a:ext cx="2777812" cy="2190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397934"/>
            <a:ext cx="40386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G8A02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Phase Modulation (PM) is the process that changes the phase angle of an RF wave to convey information.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468114"/>
            <a:ext cx="4038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D00"/>
                </a:solidFill>
              </a:rPr>
              <a:t>G8A03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Frequency Modulation  ( FM)</a:t>
            </a:r>
          </a:p>
          <a:p>
            <a:r>
              <a:rPr lang="en-US" dirty="0"/>
              <a:t> is the process which changes the instantaneous frequency of an RF wave?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207" y="5257800"/>
            <a:ext cx="43018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PM is produced by a reactance modulator connected to a transmitter RF amplifier stage </a:t>
            </a:r>
            <a:r>
              <a:rPr lang="en-US" dirty="0">
                <a:solidFill>
                  <a:srgbClr val="00AD00"/>
                </a:solidFill>
              </a:rPr>
              <a:t>G8A04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50712-6A7B-814C-BE24-82AC87C67E9C}"/>
              </a:ext>
            </a:extLst>
          </p:cNvPr>
          <p:cNvSpPr txBox="1"/>
          <p:nvPr/>
        </p:nvSpPr>
        <p:spPr>
          <a:xfrm>
            <a:off x="36786" y="395356"/>
            <a:ext cx="4724400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G8A03 (D)</a:t>
            </a:r>
          </a:p>
          <a:p>
            <a:r>
              <a:rPr lang="en-US" dirty="0"/>
              <a:t>What is the name of the process that changes the instantaneous frequency of an RF wave to convey information?</a:t>
            </a:r>
          </a:p>
          <a:p>
            <a:r>
              <a:rPr lang="en-US" dirty="0"/>
              <a:t>A. Frequency convolution</a:t>
            </a:r>
          </a:p>
          <a:p>
            <a:r>
              <a:rPr lang="en-US" dirty="0"/>
              <a:t>B. Frequency transformation</a:t>
            </a:r>
          </a:p>
          <a:p>
            <a:r>
              <a:rPr lang="en-US" dirty="0"/>
              <a:t>C. Frequency conversion</a:t>
            </a:r>
          </a:p>
          <a:p>
            <a:r>
              <a:rPr lang="en-US" dirty="0"/>
              <a:t>D. Frequency modulation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 animBg="1"/>
      <p:bldP spid="3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1"/>
          <p:cNvGrpSpPr/>
          <p:nvPr/>
        </p:nvGrpSpPr>
        <p:grpSpPr>
          <a:xfrm>
            <a:off x="224105" y="5453197"/>
            <a:ext cx="1247364" cy="1216152"/>
            <a:chOff x="5909340" y="5260848"/>
            <a:chExt cx="1247364" cy="1216152"/>
          </a:xfrm>
        </p:grpSpPr>
        <p:sp>
          <p:nvSpPr>
            <p:cNvPr id="20" name="Cube 19"/>
            <p:cNvSpPr/>
            <p:nvPr/>
          </p:nvSpPr>
          <p:spPr>
            <a:xfrm>
              <a:off x="5940552" y="5260848"/>
              <a:ext cx="1216152" cy="1216152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09340" y="5752302"/>
              <a:ext cx="1184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Demodulator</a:t>
              </a:r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5465214" y="2324933"/>
            <a:ext cx="990600" cy="989076"/>
            <a:chOff x="7291531" y="6054161"/>
            <a:chExt cx="990600" cy="989076"/>
          </a:xfrm>
        </p:grpSpPr>
        <p:sp>
          <p:nvSpPr>
            <p:cNvPr id="7" name="Cube 6"/>
            <p:cNvSpPr/>
            <p:nvPr/>
          </p:nvSpPr>
          <p:spPr>
            <a:xfrm>
              <a:off x="7291531" y="6054161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61073" y="6400729"/>
              <a:ext cx="851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Detector</a:t>
              </a:r>
            </a:p>
          </p:txBody>
        </p:sp>
      </p:grpSp>
      <p:grpSp>
        <p:nvGrpSpPr>
          <p:cNvPr id="13" name="Group 24"/>
          <p:cNvGrpSpPr/>
          <p:nvPr/>
        </p:nvGrpSpPr>
        <p:grpSpPr>
          <a:xfrm>
            <a:off x="399383" y="4379356"/>
            <a:ext cx="1216153" cy="1216152"/>
            <a:chOff x="2666999" y="4803577"/>
            <a:chExt cx="1216153" cy="1216152"/>
          </a:xfrm>
        </p:grpSpPr>
        <p:sp>
          <p:nvSpPr>
            <p:cNvPr id="24" name="Cube 23"/>
            <p:cNvSpPr/>
            <p:nvPr/>
          </p:nvSpPr>
          <p:spPr>
            <a:xfrm>
              <a:off x="2667000" y="4803577"/>
              <a:ext cx="1216152" cy="1216152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6999" y="5410200"/>
              <a:ext cx="9669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Modulator</a:t>
              </a:r>
            </a:p>
          </p:txBody>
        </p:sp>
      </p:grpSp>
      <p:grpSp>
        <p:nvGrpSpPr>
          <p:cNvPr id="14" name="Group 26"/>
          <p:cNvGrpSpPr/>
          <p:nvPr/>
        </p:nvGrpSpPr>
        <p:grpSpPr>
          <a:xfrm>
            <a:off x="265584" y="3512383"/>
            <a:ext cx="1066800" cy="1065276"/>
            <a:chOff x="3657600" y="4646676"/>
            <a:chExt cx="1066800" cy="1065276"/>
          </a:xfrm>
        </p:grpSpPr>
        <p:sp>
          <p:nvSpPr>
            <p:cNvPr id="23" name="Cube 22"/>
            <p:cNvSpPr/>
            <p:nvPr/>
          </p:nvSpPr>
          <p:spPr>
            <a:xfrm>
              <a:off x="3657600" y="4646676"/>
              <a:ext cx="1066800" cy="10652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5102423"/>
              <a:ext cx="642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Filters</a:t>
              </a:r>
            </a:p>
          </p:txBody>
        </p:sp>
      </p:grpSp>
      <p:grpSp>
        <p:nvGrpSpPr>
          <p:cNvPr id="17" name="Group 12"/>
          <p:cNvGrpSpPr/>
          <p:nvPr/>
        </p:nvGrpSpPr>
        <p:grpSpPr>
          <a:xfrm>
            <a:off x="265584" y="2728158"/>
            <a:ext cx="990600" cy="989076"/>
            <a:chOff x="266700" y="2025650"/>
            <a:chExt cx="990600" cy="989076"/>
          </a:xfrm>
        </p:grpSpPr>
        <p:sp>
          <p:nvSpPr>
            <p:cNvPr id="4" name="Cube 3"/>
            <p:cNvSpPr/>
            <p:nvPr/>
          </p:nvSpPr>
          <p:spPr>
            <a:xfrm>
              <a:off x="266700" y="2025650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" y="2502098"/>
              <a:ext cx="9053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Multiplier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37092" y="228600"/>
            <a:ext cx="660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96D07"/>
                </a:solidFill>
              </a:rPr>
              <a:t>Our Basic Building Blocks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2284692" cy="1797050"/>
          </a:xfrm>
          <a:prstGeom prst="rect">
            <a:avLst/>
          </a:prstGeom>
        </p:spPr>
      </p:pic>
      <p:grpSp>
        <p:nvGrpSpPr>
          <p:cNvPr id="19" name="Group 13"/>
          <p:cNvGrpSpPr/>
          <p:nvPr/>
        </p:nvGrpSpPr>
        <p:grpSpPr>
          <a:xfrm>
            <a:off x="624936" y="1943933"/>
            <a:ext cx="990600" cy="989076"/>
            <a:chOff x="371969" y="3391662"/>
            <a:chExt cx="990600" cy="989076"/>
          </a:xfrm>
        </p:grpSpPr>
        <p:sp>
          <p:nvSpPr>
            <p:cNvPr id="5" name="Cube 4"/>
            <p:cNvSpPr/>
            <p:nvPr/>
          </p:nvSpPr>
          <p:spPr>
            <a:xfrm>
              <a:off x="371969" y="3391662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1969" y="3886200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white"/>
                  </a:solidFill>
                </a:rPr>
                <a:t>Oscillator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46747" y="2438471"/>
            <a:ext cx="33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Produces a steady signal at a single frequency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G7B07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7800" y="3050717"/>
            <a:ext cx="364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Increases frequency by a whole number multiple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G8B04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86271" y="1681693"/>
            <a:ext cx="2570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Combines two signals</a:t>
            </a:r>
          </a:p>
          <a:p>
            <a:r>
              <a:rPr lang="en-US" sz="1400" b="1" u="sng" dirty="0"/>
              <a:t>Heterodyning  </a:t>
            </a:r>
            <a:r>
              <a:rPr lang="en-US" sz="1400" dirty="0">
                <a:solidFill>
                  <a:srgbClr val="FF0000"/>
                </a:solidFill>
              </a:rPr>
              <a:t>G8B03, G8B01, G8B11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5536" y="5901832"/>
            <a:ext cx="3262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Removes information from modulated RF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3680" y="3814241"/>
            <a:ext cx="2750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Removes or blocks unwanted signals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G7C01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58141" y="4797587"/>
            <a:ext cx="2601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Puts information on the RF signal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G8A04, G7C02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5" name="Group 35"/>
          <p:cNvGrpSpPr/>
          <p:nvPr/>
        </p:nvGrpSpPr>
        <p:grpSpPr>
          <a:xfrm>
            <a:off x="4890666" y="3262934"/>
            <a:ext cx="1069848" cy="1102614"/>
            <a:chOff x="5940552" y="1875932"/>
            <a:chExt cx="1069848" cy="1102614"/>
          </a:xfrm>
        </p:grpSpPr>
        <p:sp>
          <p:nvSpPr>
            <p:cNvPr id="22" name="Cube 21"/>
            <p:cNvSpPr/>
            <p:nvPr/>
          </p:nvSpPr>
          <p:spPr>
            <a:xfrm>
              <a:off x="5940552" y="1875932"/>
              <a:ext cx="1069848" cy="1102614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40552" y="2268565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Product </a:t>
              </a:r>
            </a:p>
            <a:p>
              <a:r>
                <a:rPr lang="en-US" sz="1400" dirty="0">
                  <a:solidFill>
                    <a:srgbClr val="FFFFFF"/>
                  </a:solidFill>
                </a:rPr>
                <a:t>Detector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960514" y="3717234"/>
            <a:ext cx="15846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Detects CW &amp; SSB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G7C04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7" name="Group 38"/>
          <p:cNvGrpSpPr/>
          <p:nvPr/>
        </p:nvGrpSpPr>
        <p:grpSpPr>
          <a:xfrm>
            <a:off x="4490903" y="4377903"/>
            <a:ext cx="1423625" cy="1216152"/>
            <a:chOff x="6729774" y="2751978"/>
            <a:chExt cx="1423625" cy="1216152"/>
          </a:xfrm>
        </p:grpSpPr>
        <p:sp>
          <p:nvSpPr>
            <p:cNvPr id="21" name="Cube 20"/>
            <p:cNvSpPr/>
            <p:nvPr/>
          </p:nvSpPr>
          <p:spPr>
            <a:xfrm>
              <a:off x="6729774" y="2751978"/>
              <a:ext cx="1423625" cy="1216152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775" y="3168914"/>
              <a:ext cx="12362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Frequency</a:t>
              </a:r>
            </a:p>
            <a:p>
              <a:r>
                <a:rPr lang="en-US" sz="1400" dirty="0"/>
                <a:t> </a:t>
              </a:r>
              <a:r>
                <a:rPr lang="en-US" sz="1400" dirty="0">
                  <a:solidFill>
                    <a:srgbClr val="FFFFFF"/>
                  </a:solidFill>
                </a:rPr>
                <a:t>Discriminator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60514" y="4724369"/>
            <a:ext cx="2903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Removes information from FM signals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G7C08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76922" y="2530175"/>
            <a:ext cx="19844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Converts modulated RF</a:t>
            </a:r>
          </a:p>
          <a:p>
            <a:r>
              <a:rPr lang="en-US" sz="1400" dirty="0"/>
              <a:t>directly into data or voice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G7C07</a:t>
            </a:r>
          </a:p>
        </p:txBody>
      </p:sp>
      <p:grpSp>
        <p:nvGrpSpPr>
          <p:cNvPr id="42" name="Group 18"/>
          <p:cNvGrpSpPr/>
          <p:nvPr/>
        </p:nvGrpSpPr>
        <p:grpSpPr>
          <a:xfrm>
            <a:off x="5246881" y="1494932"/>
            <a:ext cx="990600" cy="989076"/>
            <a:chOff x="7291531" y="6054161"/>
            <a:chExt cx="990600" cy="989076"/>
          </a:xfrm>
        </p:grpSpPr>
        <p:sp>
          <p:nvSpPr>
            <p:cNvPr id="44" name="Cube 43"/>
            <p:cNvSpPr/>
            <p:nvPr/>
          </p:nvSpPr>
          <p:spPr>
            <a:xfrm>
              <a:off x="7291531" y="6054161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61073" y="6400729"/>
              <a:ext cx="851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Mixer</a:t>
              </a:r>
            </a:p>
          </p:txBody>
        </p:sp>
      </p:grpSp>
      <p:sp>
        <p:nvSpPr>
          <p:cNvPr id="46" name="Cube 45"/>
          <p:cNvSpPr/>
          <p:nvPr/>
        </p:nvSpPr>
        <p:spPr>
          <a:xfrm>
            <a:off x="5021329" y="5453197"/>
            <a:ext cx="136494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Amplifier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31649" y="5944651"/>
            <a:ext cx="2612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Increases the amplitude of a signal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  <p:bldP spid="33" grpId="1"/>
      <p:bldP spid="34" grpId="0"/>
      <p:bldP spid="37" grpId="0"/>
      <p:bldP spid="40" grpId="0"/>
      <p:bldP spid="43" grpId="0"/>
      <p:bldP spid="46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Heterodyne Receiver </a:t>
            </a:r>
          </a:p>
        </p:txBody>
      </p:sp>
      <p:sp>
        <p:nvSpPr>
          <p:cNvPr id="4" name="Isosceles Triangle 3"/>
          <p:cNvSpPr/>
          <p:nvPr/>
        </p:nvSpPr>
        <p:spPr>
          <a:xfrm rot="5400000">
            <a:off x="7049555" y="2662257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4758281" y="2669419"/>
            <a:ext cx="679704" cy="605615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962887" y="2717040"/>
            <a:ext cx="771901" cy="523534"/>
          </a:xfrm>
          <a:prstGeom prst="triangle">
            <a:avLst/>
          </a:prstGeom>
          <a:blipFill dpi="0" rotWithShape="1">
            <a:blip r:embed="rId2">
              <a:alphaModFix amt="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2" idx="3"/>
          </p:cNvCxnSpPr>
          <p:nvPr/>
        </p:nvCxnSpPr>
        <p:spPr>
          <a:xfrm flipV="1">
            <a:off x="835922" y="2978808"/>
            <a:ext cx="251148" cy="7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7" idx="0"/>
            <a:endCxn id="21" idx="4"/>
          </p:cNvCxnSpPr>
          <p:nvPr/>
        </p:nvCxnSpPr>
        <p:spPr>
          <a:xfrm rot="5400000" flipH="1" flipV="1">
            <a:off x="2446362" y="3424526"/>
            <a:ext cx="268021" cy="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1716" y="2150157"/>
            <a:ext cx="875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Mixer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0352" y="4308099"/>
            <a:ext cx="140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Oscillator</a:t>
            </a:r>
          </a:p>
        </p:txBody>
      </p:sp>
      <p:grpSp>
        <p:nvGrpSpPr>
          <p:cNvPr id="3" name="Group 103"/>
          <p:cNvGrpSpPr/>
          <p:nvPr/>
        </p:nvGrpSpPr>
        <p:grpSpPr>
          <a:xfrm>
            <a:off x="2233972" y="2639610"/>
            <a:ext cx="692801" cy="1569837"/>
            <a:chOff x="2160050" y="3236107"/>
            <a:chExt cx="692801" cy="1569837"/>
          </a:xfrm>
        </p:grpSpPr>
        <p:grpSp>
          <p:nvGrpSpPr>
            <p:cNvPr id="5" name="Group 50"/>
            <p:cNvGrpSpPr/>
            <p:nvPr/>
          </p:nvGrpSpPr>
          <p:grpSpPr>
            <a:xfrm>
              <a:off x="2160050" y="3236107"/>
              <a:ext cx="692801" cy="1569837"/>
              <a:chOff x="2160050" y="3236107"/>
              <a:chExt cx="692801" cy="1569837"/>
            </a:xfrm>
          </p:grpSpPr>
          <p:grpSp>
            <p:nvGrpSpPr>
              <p:cNvPr id="6" name="Group 20"/>
              <p:cNvGrpSpPr/>
              <p:nvPr/>
            </p:nvGrpSpPr>
            <p:grpSpPr>
              <a:xfrm>
                <a:off x="2160050" y="4155036"/>
                <a:ext cx="692801" cy="650908"/>
                <a:chOff x="5105400" y="4876800"/>
                <a:chExt cx="1371600" cy="1295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5105400" y="4876800"/>
                  <a:ext cx="1371600" cy="1295400"/>
                </a:xfrm>
                <a:prstGeom prst="ellipse">
                  <a:avLst/>
                </a:prstGeom>
                <a:blipFill dpi="0" rotWithShape="1">
                  <a:blip r:embed="rId2">
                    <a:alphaModFix amt="300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" name="Group 19"/>
                <p:cNvGrpSpPr/>
                <p:nvPr/>
              </p:nvGrpSpPr>
              <p:grpSpPr>
                <a:xfrm rot="516695">
                  <a:off x="5241564" y="5107374"/>
                  <a:ext cx="971588" cy="914400"/>
                  <a:chOff x="1238212" y="4648200"/>
                  <a:chExt cx="971588" cy="914400"/>
                </a:xfrm>
              </p:grpSpPr>
              <p:sp>
                <p:nvSpPr>
                  <p:cNvPr id="29" name="Block Arc 28"/>
                  <p:cNvSpPr/>
                  <p:nvPr/>
                </p:nvSpPr>
                <p:spPr>
                  <a:xfrm>
                    <a:off x="1238212" y="4953000"/>
                    <a:ext cx="533400" cy="609600"/>
                  </a:xfrm>
                  <a:prstGeom prst="blockArc">
                    <a:avLst>
                      <a:gd name="adj1" fmla="val 10800000"/>
                      <a:gd name="adj2" fmla="val 20485613"/>
                      <a:gd name="adj3" fmla="val 979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Block Arc 29"/>
                  <p:cNvSpPr/>
                  <p:nvPr/>
                </p:nvSpPr>
                <p:spPr>
                  <a:xfrm rot="10800000">
                    <a:off x="1676400" y="4648200"/>
                    <a:ext cx="533400" cy="609600"/>
                  </a:xfrm>
                  <a:prstGeom prst="blockArc">
                    <a:avLst>
                      <a:gd name="adj1" fmla="val 10800000"/>
                      <a:gd name="adj2" fmla="val 20179556"/>
                      <a:gd name="adj3" fmla="val 1393"/>
                    </a:avLst>
                  </a:prstGeom>
                  <a:blipFill dpi="0" rotWithShape="1">
                    <a:blip r:embed="rId2">
                      <a:alphaModFix amt="0"/>
                      <a:duotone>
                        <a:schemeClr val="accent1">
                          <a:shade val="30000"/>
                          <a:satMod val="150000"/>
                        </a:schemeClr>
                        <a:schemeClr val="accent1">
                          <a:alpha val="10000"/>
                          <a:satMod val="120000"/>
                        </a:schemeClr>
                      </a:duotone>
                    </a:blip>
                    <a:srcRect/>
                    <a:stretch>
                      <a:fillRect/>
                    </a:stretch>
                  </a:blipFill>
                  <a:ln w="1270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" name="Oval 20"/>
              <p:cNvSpPr/>
              <p:nvPr/>
            </p:nvSpPr>
            <p:spPr>
              <a:xfrm>
                <a:off x="2160050" y="3236107"/>
                <a:ext cx="692801" cy="650908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>
              <a:stCxn id="21" idx="7"/>
              <a:endCxn id="21" idx="3"/>
            </p:cNvCxnSpPr>
            <p:nvPr/>
          </p:nvCxnSpPr>
          <p:spPr>
            <a:xfrm rot="16200000" flipH="1" flipV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 rot="16200000" flipH="1">
              <a:off x="2276320" y="3316619"/>
              <a:ext cx="460261" cy="489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>
            <a:stCxn id="21" idx="6"/>
          </p:cNvCxnSpPr>
          <p:nvPr/>
        </p:nvCxnSpPr>
        <p:spPr>
          <a:xfrm>
            <a:off x="2926773" y="2965064"/>
            <a:ext cx="500356" cy="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55322" y="2185308"/>
            <a:ext cx="56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Filter</a:t>
            </a:r>
          </a:p>
        </p:txBody>
      </p:sp>
      <p:grpSp>
        <p:nvGrpSpPr>
          <p:cNvPr id="9" name="Group 49"/>
          <p:cNvGrpSpPr/>
          <p:nvPr/>
        </p:nvGrpSpPr>
        <p:grpSpPr>
          <a:xfrm>
            <a:off x="3427129" y="2679463"/>
            <a:ext cx="914400" cy="571201"/>
            <a:chOff x="3353207" y="3275960"/>
            <a:chExt cx="914400" cy="571201"/>
          </a:xfrm>
        </p:grpSpPr>
        <p:sp>
          <p:nvSpPr>
            <p:cNvPr id="31" name="Rectangle 30"/>
            <p:cNvSpPr/>
            <p:nvPr/>
          </p:nvSpPr>
          <p:spPr>
            <a:xfrm>
              <a:off x="3353207" y="3275960"/>
              <a:ext cx="914400" cy="571201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48"/>
            <p:cNvGrpSpPr/>
            <p:nvPr/>
          </p:nvGrpSpPr>
          <p:grpSpPr>
            <a:xfrm rot="2325974">
              <a:off x="3508259" y="3342773"/>
              <a:ext cx="644584" cy="437575"/>
              <a:chOff x="4267608" y="4731369"/>
              <a:chExt cx="1066393" cy="810404"/>
            </a:xfrm>
          </p:grpSpPr>
          <p:cxnSp>
            <p:nvCxnSpPr>
              <p:cNvPr id="36" name="Curved Connector 35"/>
              <p:cNvCxnSpPr/>
              <p:nvPr/>
            </p:nvCxnSpPr>
            <p:spPr>
              <a:xfrm rot="10800000" flipV="1">
                <a:off x="4267608" y="47313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urved Connector 46"/>
              <p:cNvCxnSpPr/>
              <p:nvPr/>
            </p:nvCxnSpPr>
            <p:spPr>
              <a:xfrm rot="10800000" flipV="1">
                <a:off x="4420008" y="48837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urved Connector 47"/>
              <p:cNvCxnSpPr/>
              <p:nvPr/>
            </p:nvCxnSpPr>
            <p:spPr>
              <a:xfrm rot="10800000" flipV="1">
                <a:off x="4572408" y="5036169"/>
                <a:ext cx="761593" cy="50560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64"/>
          <p:cNvGrpSpPr/>
          <p:nvPr/>
        </p:nvGrpSpPr>
        <p:grpSpPr>
          <a:xfrm>
            <a:off x="5214664" y="2976734"/>
            <a:ext cx="692801" cy="918135"/>
            <a:chOff x="5943600" y="3887809"/>
            <a:chExt cx="692801" cy="918135"/>
          </a:xfrm>
        </p:grpSpPr>
        <p:grpSp>
          <p:nvGrpSpPr>
            <p:cNvPr id="15" name="Group 20"/>
            <p:cNvGrpSpPr/>
            <p:nvPr/>
          </p:nvGrpSpPr>
          <p:grpSpPr>
            <a:xfrm>
              <a:off x="5943600" y="4155036"/>
              <a:ext cx="692801" cy="650908"/>
              <a:chOff x="5105400" y="4876800"/>
              <a:chExt cx="1371600" cy="129540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05400" y="4876800"/>
                <a:ext cx="1371600" cy="1295400"/>
              </a:xfrm>
              <a:prstGeom prst="ellipse">
                <a:avLst/>
              </a:prstGeom>
              <a:blipFill dpi="0" rotWithShape="1">
                <a:blip r:embed="rId2">
                  <a:alphaModFix amt="300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9"/>
              <p:cNvGrpSpPr/>
              <p:nvPr/>
            </p:nvGrpSpPr>
            <p:grpSpPr>
              <a:xfrm rot="516695">
                <a:off x="5241564" y="5107374"/>
                <a:ext cx="971588" cy="914400"/>
                <a:chOff x="1238212" y="4648200"/>
                <a:chExt cx="971588" cy="914400"/>
              </a:xfrm>
            </p:grpSpPr>
            <p:sp>
              <p:nvSpPr>
                <p:cNvPr id="57" name="Block Arc 56"/>
                <p:cNvSpPr/>
                <p:nvPr/>
              </p:nvSpPr>
              <p:spPr>
                <a:xfrm>
                  <a:off x="1238212" y="4953000"/>
                  <a:ext cx="533400" cy="609600"/>
                </a:xfrm>
                <a:prstGeom prst="blockArc">
                  <a:avLst>
                    <a:gd name="adj1" fmla="val 10800000"/>
                    <a:gd name="adj2" fmla="val 20485613"/>
                    <a:gd name="adj3" fmla="val 979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Block Arc 57"/>
                <p:cNvSpPr/>
                <p:nvPr/>
              </p:nvSpPr>
              <p:spPr>
                <a:xfrm rot="10800000">
                  <a:off x="1676400" y="4648200"/>
                  <a:ext cx="533400" cy="609600"/>
                </a:xfrm>
                <a:prstGeom prst="blockArc">
                  <a:avLst>
                    <a:gd name="adj1" fmla="val 10800000"/>
                    <a:gd name="adj2" fmla="val 20179556"/>
                    <a:gd name="adj3" fmla="val 1393"/>
                  </a:avLst>
                </a:prstGeom>
                <a:blipFill dpi="0" rotWithShape="1">
                  <a:blip r:embed="rId2">
                    <a:alphaModFix amt="0"/>
                    <a:duotone>
                      <a:schemeClr val="accent1">
                        <a:shade val="30000"/>
                        <a:satMod val="150000"/>
                      </a:schemeClr>
                      <a:schemeClr val="accent1">
                        <a:alpha val="10000"/>
                        <a:satMod val="120000"/>
                      </a:schemeClr>
                    </a:duotone>
                  </a:blip>
                  <a:srcRect/>
                  <a:stretch>
                    <a:fillRect/>
                  </a:stretch>
                </a:blipFill>
                <a:ln w="12700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60" name="Straight Arrow Connector 59"/>
            <p:cNvCxnSpPr>
              <a:cxnSpLocks/>
              <a:stCxn id="55" idx="0"/>
            </p:cNvCxnSpPr>
            <p:nvPr/>
          </p:nvCxnSpPr>
          <p:spPr>
            <a:xfrm rot="5400000" flipH="1" flipV="1">
              <a:off x="6155991" y="4021026"/>
              <a:ext cx="26802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cxnSpLocks/>
            <a:stCxn id="8" idx="0"/>
            <a:endCxn id="69" idx="1"/>
          </p:cNvCxnSpPr>
          <p:nvPr/>
        </p:nvCxnSpPr>
        <p:spPr>
          <a:xfrm>
            <a:off x="5400941" y="2972227"/>
            <a:ext cx="395487" cy="12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31" idx="3"/>
            <a:endCxn id="8" idx="3"/>
          </p:cNvCxnSpPr>
          <p:nvPr/>
        </p:nvCxnSpPr>
        <p:spPr>
          <a:xfrm>
            <a:off x="4341529" y="2965064"/>
            <a:ext cx="453797" cy="7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04"/>
          <p:cNvGrpSpPr/>
          <p:nvPr/>
        </p:nvGrpSpPr>
        <p:grpSpPr>
          <a:xfrm>
            <a:off x="683522" y="1842697"/>
            <a:ext cx="304800" cy="1130490"/>
            <a:chOff x="609600" y="2439194"/>
            <a:chExt cx="304800" cy="1130490"/>
          </a:xfrm>
        </p:grpSpPr>
        <p:cxnSp>
          <p:nvCxnSpPr>
            <p:cNvPr id="77" name="Straight Connector 76"/>
            <p:cNvCxnSpPr/>
            <p:nvPr/>
          </p:nvCxnSpPr>
          <p:spPr>
            <a:xfrm rot="5400000">
              <a:off x="196755" y="3003645"/>
              <a:ext cx="113049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684073" y="2516327"/>
              <a:ext cx="307460" cy="1531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V="1">
              <a:off x="531673" y="2517121"/>
              <a:ext cx="307460" cy="1516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83"/>
          <p:cNvGrpSpPr/>
          <p:nvPr/>
        </p:nvGrpSpPr>
        <p:grpSpPr>
          <a:xfrm>
            <a:off x="8250127" y="2692162"/>
            <a:ext cx="531813" cy="572106"/>
            <a:chOff x="7696200" y="3583725"/>
            <a:chExt cx="914400" cy="914400"/>
          </a:xfrm>
        </p:grpSpPr>
        <p:sp>
          <p:nvSpPr>
            <p:cNvPr id="82" name="Trapezoid 81"/>
            <p:cNvSpPr/>
            <p:nvPr/>
          </p:nvSpPr>
          <p:spPr>
            <a:xfrm rot="16200000">
              <a:off x="7886669" y="3774193"/>
              <a:ext cx="914400" cy="533463"/>
            </a:xfrm>
            <a:prstGeom prst="trapezoid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696200" y="3681737"/>
              <a:ext cx="380937" cy="706433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Arrow Connector 85"/>
          <p:cNvCxnSpPr>
            <a:stCxn id="4" idx="0"/>
            <a:endCxn id="83" idx="1"/>
          </p:cNvCxnSpPr>
          <p:nvPr/>
        </p:nvCxnSpPr>
        <p:spPr>
          <a:xfrm>
            <a:off x="7692215" y="2965065"/>
            <a:ext cx="557912" cy="9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87070" y="2169919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42654" y="2116390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IF</a:t>
            </a:r>
          </a:p>
          <a:p>
            <a:r>
              <a:rPr lang="en-US" sz="1400" dirty="0"/>
              <a:t>Amp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52684" y="2069452"/>
            <a:ext cx="843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Detector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86599" y="2129994"/>
            <a:ext cx="54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</a:t>
            </a:r>
          </a:p>
          <a:p>
            <a:r>
              <a:rPr lang="en-US" sz="1400" dirty="0"/>
              <a:t>Amp</a:t>
            </a:r>
          </a:p>
        </p:txBody>
      </p:sp>
      <p:cxnSp>
        <p:nvCxnSpPr>
          <p:cNvPr id="93" name="Straight Arrow Connector 92"/>
          <p:cNvCxnSpPr>
            <a:stCxn id="12" idx="0"/>
            <a:endCxn id="21" idx="2"/>
          </p:cNvCxnSpPr>
          <p:nvPr/>
        </p:nvCxnSpPr>
        <p:spPr>
          <a:xfrm flipV="1">
            <a:off x="1610605" y="2965064"/>
            <a:ext cx="623367" cy="13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515727" y="1353351"/>
            <a:ext cx="106952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“Front End”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796428" y="2639610"/>
            <a:ext cx="1011215" cy="689787"/>
            <a:chOff x="4304524" y="4731369"/>
            <a:chExt cx="1011215" cy="689787"/>
          </a:xfrm>
        </p:grpSpPr>
        <p:sp>
          <p:nvSpPr>
            <p:cNvPr id="69" name="Rectangle 68"/>
            <p:cNvSpPr/>
            <p:nvPr/>
          </p:nvSpPr>
          <p:spPr>
            <a:xfrm>
              <a:off x="4304524" y="4731369"/>
              <a:ext cx="1011215" cy="689786"/>
            </a:xfrm>
            <a:prstGeom prst="rect">
              <a:avLst/>
            </a:prstGeom>
            <a:blipFill dpi="0" rotWithShape="1">
              <a:blip r:embed="rId2">
                <a:alphaModFix amt="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22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" name="Straight Connector 69"/>
            <p:cNvCxnSpPr>
              <a:stCxn id="69" idx="0"/>
            </p:cNvCxnSpPr>
            <p:nvPr/>
          </p:nvCxnSpPr>
          <p:spPr>
            <a:xfrm rot="16200000" flipH="1" flipV="1">
              <a:off x="4212435" y="4823458"/>
              <a:ext cx="689786" cy="5056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9" idx="0"/>
            </p:cNvCxnSpPr>
            <p:nvPr/>
          </p:nvCxnSpPr>
          <p:spPr>
            <a:xfrm rot="16200000" flipH="1">
              <a:off x="4718042" y="4823459"/>
              <a:ext cx="689786" cy="5056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>
            <a:stCxn id="69" idx="3"/>
            <a:endCxn id="4" idx="3"/>
          </p:cNvCxnSpPr>
          <p:nvPr/>
        </p:nvCxnSpPr>
        <p:spPr>
          <a:xfrm flipV="1">
            <a:off x="6807643" y="2965065"/>
            <a:ext cx="278957" cy="19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2AB917B-603E-3548-8D4B-574A9FC51676}"/>
              </a:ext>
            </a:extLst>
          </p:cNvPr>
          <p:cNvSpPr txBox="1"/>
          <p:nvPr/>
        </p:nvSpPr>
        <p:spPr>
          <a:xfrm>
            <a:off x="4395871" y="1354647"/>
            <a:ext cx="106445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IF Amplifier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CF75BED-0E1C-0247-8928-4BCA938191C1}"/>
              </a:ext>
            </a:extLst>
          </p:cNvPr>
          <p:cNvSpPr txBox="1"/>
          <p:nvPr/>
        </p:nvSpPr>
        <p:spPr>
          <a:xfrm>
            <a:off x="5682169" y="1343124"/>
            <a:ext cx="117910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Detector</a:t>
            </a:r>
          </a:p>
          <a:p>
            <a:r>
              <a:rPr lang="en-US" sz="1400" dirty="0"/>
              <a:t>Discriminator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3D7EA46-642F-7C43-9814-063D84CC85E8}"/>
              </a:ext>
            </a:extLst>
          </p:cNvPr>
          <p:cNvSpPr txBox="1"/>
          <p:nvPr/>
        </p:nvSpPr>
        <p:spPr>
          <a:xfrm>
            <a:off x="7251633" y="1377359"/>
            <a:ext cx="62722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Audio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487FA9-3B4B-4D4A-ACFC-54E28D3BFC50}"/>
              </a:ext>
            </a:extLst>
          </p:cNvPr>
          <p:cNvSpPr txBox="1"/>
          <p:nvPr/>
        </p:nvSpPr>
        <p:spPr>
          <a:xfrm>
            <a:off x="5296024" y="3867023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BFO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A7D67B-2B0B-6C47-800A-6AFDF0BD52C7}"/>
              </a:ext>
            </a:extLst>
          </p:cNvPr>
          <p:cNvCxnSpPr>
            <a:cxnSpLocks/>
          </p:cNvCxnSpPr>
          <p:nvPr/>
        </p:nvCxnSpPr>
        <p:spPr>
          <a:xfrm flipH="1">
            <a:off x="3179060" y="1223262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9D02C74-5B0F-3346-BB2F-60ABEFD6A718}"/>
              </a:ext>
            </a:extLst>
          </p:cNvPr>
          <p:cNvCxnSpPr>
            <a:cxnSpLocks/>
          </p:cNvCxnSpPr>
          <p:nvPr/>
        </p:nvCxnSpPr>
        <p:spPr>
          <a:xfrm flipH="1">
            <a:off x="1187613" y="1207399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AAB1D95-E24B-564D-8737-A8339A789237}"/>
              </a:ext>
            </a:extLst>
          </p:cNvPr>
          <p:cNvCxnSpPr>
            <a:cxnSpLocks/>
          </p:cNvCxnSpPr>
          <p:nvPr/>
        </p:nvCxnSpPr>
        <p:spPr>
          <a:xfrm flipH="1">
            <a:off x="7026279" y="1223262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C52F729-5EBF-A34F-97EB-661FAA01874E}"/>
              </a:ext>
            </a:extLst>
          </p:cNvPr>
          <p:cNvCxnSpPr>
            <a:cxnSpLocks/>
          </p:cNvCxnSpPr>
          <p:nvPr/>
        </p:nvCxnSpPr>
        <p:spPr>
          <a:xfrm flipH="1">
            <a:off x="5581120" y="1223262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63D6A70-2AF3-714F-844E-D7D57CC015D4}"/>
              </a:ext>
            </a:extLst>
          </p:cNvPr>
          <p:cNvCxnSpPr>
            <a:cxnSpLocks/>
          </p:cNvCxnSpPr>
          <p:nvPr/>
        </p:nvCxnSpPr>
        <p:spPr>
          <a:xfrm flipH="1">
            <a:off x="4335636" y="1225335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7130A63-A95E-5B4E-BF5E-379905E52D7F}"/>
              </a:ext>
            </a:extLst>
          </p:cNvPr>
          <p:cNvCxnSpPr>
            <a:cxnSpLocks/>
          </p:cNvCxnSpPr>
          <p:nvPr/>
        </p:nvCxnSpPr>
        <p:spPr>
          <a:xfrm flipH="1">
            <a:off x="7983180" y="1207399"/>
            <a:ext cx="6382" cy="682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3B7A092-E96D-1E47-822E-78E038E8F1AC}"/>
              </a:ext>
            </a:extLst>
          </p:cNvPr>
          <p:cNvSpPr txBox="1"/>
          <p:nvPr/>
        </p:nvSpPr>
        <p:spPr>
          <a:xfrm>
            <a:off x="3492361" y="1358577"/>
            <a:ext cx="562077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Filter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3EDD6DA-3690-EA45-BF37-C172C7CBC890}"/>
              </a:ext>
            </a:extLst>
          </p:cNvPr>
          <p:cNvGrpSpPr/>
          <p:nvPr/>
        </p:nvGrpSpPr>
        <p:grpSpPr>
          <a:xfrm>
            <a:off x="1250731" y="4831321"/>
            <a:ext cx="1797269" cy="1130984"/>
            <a:chOff x="1250731" y="4831321"/>
            <a:chExt cx="1797269" cy="113098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AB7CBB-AC9A-DE47-AEB9-83775257765B}"/>
                </a:ext>
              </a:extLst>
            </p:cNvPr>
            <p:cNvSpPr txBox="1"/>
            <p:nvPr/>
          </p:nvSpPr>
          <p:spPr>
            <a:xfrm>
              <a:off x="1250731" y="5223641"/>
              <a:ext cx="1797269" cy="738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Tunes Input frequency</a:t>
              </a:r>
            </a:p>
            <a:p>
              <a:r>
                <a:rPr lang="en-US" sz="1400" dirty="0"/>
                <a:t>Converts, (mixes) to produce IF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7C72B21-C152-7543-82D9-08F68D711FF0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2149366" y="4831321"/>
              <a:ext cx="0" cy="39232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F615CDB-0DAD-FC4F-854D-14395FF07419}"/>
              </a:ext>
            </a:extLst>
          </p:cNvPr>
          <p:cNvGrpSpPr/>
          <p:nvPr/>
        </p:nvGrpSpPr>
        <p:grpSpPr>
          <a:xfrm>
            <a:off x="3154852" y="3195195"/>
            <a:ext cx="1206366" cy="2550078"/>
            <a:chOff x="3154852" y="3195195"/>
            <a:chExt cx="1206366" cy="255007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6C983A-D8CA-0749-8222-D0E5448D364B}"/>
                </a:ext>
              </a:extLst>
            </p:cNvPr>
            <p:cNvSpPr txBox="1"/>
            <p:nvPr/>
          </p:nvSpPr>
          <p:spPr>
            <a:xfrm>
              <a:off x="3154852" y="5222053"/>
              <a:ext cx="1206366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5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Filters                    out all but IF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F0E64CF-A81A-574F-AF82-5149E18E9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9235" y="3195195"/>
              <a:ext cx="0" cy="199519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417033E-8EF2-A148-BDD9-638E4115CA12}"/>
              </a:ext>
            </a:extLst>
          </p:cNvPr>
          <p:cNvGrpSpPr/>
          <p:nvPr/>
        </p:nvGrpSpPr>
        <p:grpSpPr>
          <a:xfrm>
            <a:off x="4173578" y="3250664"/>
            <a:ext cx="1573957" cy="1929119"/>
            <a:chOff x="4173578" y="3250664"/>
            <a:chExt cx="1573957" cy="19291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E3E746-29E5-F14D-ADF9-658A843B0A77}"/>
                </a:ext>
              </a:extLst>
            </p:cNvPr>
            <p:cNvSpPr txBox="1"/>
            <p:nvPr/>
          </p:nvSpPr>
          <p:spPr>
            <a:xfrm>
              <a:off x="4173578" y="4225676"/>
              <a:ext cx="1573957" cy="95410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27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Amplifies a fixed IF</a:t>
              </a:r>
            </a:p>
            <a:p>
              <a:r>
                <a:rPr lang="en-US" sz="1400" dirty="0"/>
                <a:t>Signal processing</a:t>
              </a:r>
            </a:p>
            <a:p>
              <a:r>
                <a:rPr lang="en-US" sz="1400" dirty="0"/>
                <a:t>ADC – DAC</a:t>
              </a:r>
            </a:p>
            <a:p>
              <a:r>
                <a:rPr lang="en-US" sz="1400" dirty="0"/>
                <a:t>Bandpass filtering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51FDC18B-1E57-F841-B188-2A0F2D9196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6338" y="3250664"/>
              <a:ext cx="0" cy="97240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3A86958-4351-3D43-AC15-1AE4CFAFF9E5}"/>
              </a:ext>
            </a:extLst>
          </p:cNvPr>
          <p:cNvGrpSpPr/>
          <p:nvPr/>
        </p:nvGrpSpPr>
        <p:grpSpPr>
          <a:xfrm>
            <a:off x="6299315" y="3285218"/>
            <a:ext cx="1825523" cy="1679122"/>
            <a:chOff x="6299315" y="3285218"/>
            <a:chExt cx="1825523" cy="167912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168EB-3BF7-554F-AA47-FCB0BA480F88}"/>
                </a:ext>
              </a:extLst>
            </p:cNvPr>
            <p:cNvSpPr txBox="1"/>
            <p:nvPr/>
          </p:nvSpPr>
          <p:spPr>
            <a:xfrm>
              <a:off x="6495735" y="4225676"/>
              <a:ext cx="1629103" cy="738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6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Removes information from IF</a:t>
              </a:r>
            </a:p>
            <a:p>
              <a:r>
                <a:rPr lang="en-US" sz="1400" dirty="0"/>
                <a:t>FM, SSB, AM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7E1F684-4A07-584B-9EDA-9A2041392C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9315" y="3285218"/>
              <a:ext cx="484558" cy="92881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1DF35D-FE65-9749-A84C-12FEBD83C47C}"/>
              </a:ext>
            </a:extLst>
          </p:cNvPr>
          <p:cNvGrpSpPr/>
          <p:nvPr/>
        </p:nvGrpSpPr>
        <p:grpSpPr>
          <a:xfrm>
            <a:off x="7389407" y="3134991"/>
            <a:ext cx="1317181" cy="891915"/>
            <a:chOff x="7389407" y="3134991"/>
            <a:chExt cx="1317181" cy="89191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9A205D-1814-EE4E-85D5-CE14D66A3628}"/>
                </a:ext>
              </a:extLst>
            </p:cNvPr>
            <p:cNvSpPr txBox="1"/>
            <p:nvPr/>
          </p:nvSpPr>
          <p:spPr>
            <a:xfrm>
              <a:off x="7389912" y="3503686"/>
              <a:ext cx="1316676" cy="5232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1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Audio amplify and processing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9A79E13-80FE-8541-A39E-4E83E0AEB40F}"/>
                </a:ext>
              </a:extLst>
            </p:cNvPr>
            <p:cNvCxnSpPr>
              <a:cxnSpLocks/>
              <a:endCxn id="4" idx="5"/>
            </p:cNvCxnSpPr>
            <p:nvPr/>
          </p:nvCxnSpPr>
          <p:spPr>
            <a:xfrm flipH="1" flipV="1">
              <a:off x="7389407" y="3134991"/>
              <a:ext cx="181094" cy="4021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9E79CA8-A903-0546-909F-F0E7EABDA040}"/>
              </a:ext>
            </a:extLst>
          </p:cNvPr>
          <p:cNvGrpSpPr/>
          <p:nvPr/>
        </p:nvGrpSpPr>
        <p:grpSpPr>
          <a:xfrm>
            <a:off x="5358064" y="3844985"/>
            <a:ext cx="1950241" cy="2360464"/>
            <a:chOff x="5358064" y="3844985"/>
            <a:chExt cx="1950241" cy="236046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27EA8E8-199A-074A-89DE-EEF521EACECE}"/>
                </a:ext>
              </a:extLst>
            </p:cNvPr>
            <p:cNvSpPr txBox="1"/>
            <p:nvPr/>
          </p:nvSpPr>
          <p:spPr>
            <a:xfrm>
              <a:off x="5358064" y="5466785"/>
              <a:ext cx="1950241" cy="738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2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BFO inserts signal in IF at product detector for SSB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C132CAD-3FE0-534C-9C04-866D38A7DF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2130" y="3844985"/>
              <a:ext cx="437502" cy="163867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C5DB5-A617-454D-947F-5DD87486BAD7}"/>
              </a:ext>
            </a:extLst>
          </p:cNvPr>
          <p:cNvGrpSpPr/>
          <p:nvPr/>
        </p:nvGrpSpPr>
        <p:grpSpPr>
          <a:xfrm>
            <a:off x="988322" y="2069452"/>
            <a:ext cx="2169403" cy="2764249"/>
            <a:chOff x="988322" y="2069452"/>
            <a:chExt cx="2169403" cy="2764249"/>
          </a:xfrm>
        </p:grpSpPr>
        <p:grpSp>
          <p:nvGrpSpPr>
            <p:cNvPr id="25" name="Group 100"/>
            <p:cNvGrpSpPr/>
            <p:nvPr/>
          </p:nvGrpSpPr>
          <p:grpSpPr>
            <a:xfrm>
              <a:off x="988322" y="2069452"/>
              <a:ext cx="2169403" cy="2764249"/>
              <a:chOff x="914400" y="2665949"/>
              <a:chExt cx="2169403" cy="2764249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 rot="5400000">
                <a:off x="1702075" y="4046882"/>
                <a:ext cx="2761867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5400000">
                <a:off x="-465740" y="4046089"/>
                <a:ext cx="2761867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915988" y="5428610"/>
                <a:ext cx="2166226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915988" y="2665949"/>
                <a:ext cx="2167815" cy="1588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A7AC74B-322F-E543-B777-94C6CCFE5E84}"/>
                </a:ext>
              </a:extLst>
            </p:cNvPr>
            <p:cNvCxnSpPr>
              <a:endCxn id="27" idx="2"/>
            </p:cNvCxnSpPr>
            <p:nvPr/>
          </p:nvCxnSpPr>
          <p:spPr>
            <a:xfrm>
              <a:off x="1250731" y="3285218"/>
              <a:ext cx="983241" cy="59877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32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152400" y="1447800"/>
            <a:ext cx="2209800" cy="1981200"/>
            <a:chOff x="371969" y="3391662"/>
            <a:chExt cx="990600" cy="989076"/>
          </a:xfrm>
        </p:grpSpPr>
        <p:sp>
          <p:nvSpPr>
            <p:cNvPr id="3" name="Cube 2"/>
            <p:cNvSpPr/>
            <p:nvPr/>
          </p:nvSpPr>
          <p:spPr>
            <a:xfrm>
              <a:off x="371969" y="3391662"/>
              <a:ext cx="990600" cy="989076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71969" y="3886200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white"/>
                  </a:solidFill>
                </a:rPr>
                <a:t>Oscillator</a:t>
              </a:r>
            </a:p>
          </p:txBody>
        </p:sp>
      </p:grpSp>
      <p:sp>
        <p:nvSpPr>
          <p:cNvPr id="5" name="Isosceles Triangle 4"/>
          <p:cNvSpPr/>
          <p:nvPr/>
        </p:nvSpPr>
        <p:spPr>
          <a:xfrm rot="5400000">
            <a:off x="5410200" y="28194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67300" y="4267200"/>
            <a:ext cx="1143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>
            <a:off x="6397752" y="3276600"/>
            <a:ext cx="122224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6210300" y="4648200"/>
            <a:ext cx="7239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6248400" y="3963989"/>
            <a:ext cx="137160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" idx="3"/>
          </p:cNvCxnSpPr>
          <p:nvPr/>
        </p:nvCxnSpPr>
        <p:spPr>
          <a:xfrm flipV="1">
            <a:off x="4648200" y="3276600"/>
            <a:ext cx="835152" cy="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962400" y="3962400"/>
            <a:ext cx="1371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994" y="4648200"/>
            <a:ext cx="418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10299" y="2746248"/>
            <a:ext cx="10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3115580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548640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circuit</a:t>
            </a:r>
          </a:p>
          <a:p>
            <a:r>
              <a:rPr lang="en-US" dirty="0"/>
              <a:t>with a filter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2450" y="5861446"/>
            <a:ext cx="69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G7B07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413" y="3681087"/>
            <a:ext cx="399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 Oscillator, The LC value of the tank circuit determines the frequency.  </a:t>
            </a:r>
            <a:r>
              <a:rPr lang="en-US" sz="1400" dirty="0">
                <a:solidFill>
                  <a:srgbClr val="00B050"/>
                </a:solidFill>
              </a:rPr>
              <a:t>G7B09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4327418"/>
            <a:ext cx="1879600" cy="187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933406" y="503238"/>
            <a:ext cx="1170735" cy="1146949"/>
            <a:chOff x="5105400" y="4876800"/>
            <a:chExt cx="1371600" cy="1295400"/>
          </a:xfrm>
        </p:grpSpPr>
        <p:sp>
          <p:nvSpPr>
            <p:cNvPr id="27" name="Oval 26"/>
            <p:cNvSpPr/>
            <p:nvPr/>
          </p:nvSpPr>
          <p:spPr>
            <a:xfrm>
              <a:off x="5105400" y="4876800"/>
              <a:ext cx="1371600" cy="1295400"/>
            </a:xfrm>
            <a:prstGeom prst="ellipse">
              <a:avLst/>
            </a:prstGeom>
            <a:blipFill dpi="0" rotWithShape="1">
              <a:blip r:embed="rId3">
                <a:alphaModFix amt="3000"/>
                <a:duotone>
                  <a:schemeClr val="accent1">
                    <a:shade val="30000"/>
                    <a:satMod val="150000"/>
                  </a:schemeClr>
                  <a:schemeClr val="accent1">
                    <a:alpha val="10000"/>
                    <a:satMod val="120000"/>
                  </a:schemeClr>
                </a:duotone>
              </a:blip>
              <a:srcRect/>
              <a:stretch>
                <a:fillRect/>
              </a:stretch>
            </a:blipFill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19"/>
            <p:cNvGrpSpPr/>
            <p:nvPr/>
          </p:nvGrpSpPr>
          <p:grpSpPr>
            <a:xfrm rot="516695">
              <a:off x="5241564" y="5107374"/>
              <a:ext cx="971588" cy="914400"/>
              <a:chOff x="1238212" y="4648200"/>
              <a:chExt cx="971588" cy="914400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1238212" y="4953000"/>
                <a:ext cx="533400" cy="609600"/>
              </a:xfrm>
              <a:prstGeom prst="blockArc">
                <a:avLst>
                  <a:gd name="adj1" fmla="val 10800000"/>
                  <a:gd name="adj2" fmla="val 20485613"/>
                  <a:gd name="adj3" fmla="val 979"/>
                </a:avLst>
              </a:prstGeom>
              <a:blipFill dpi="0" rotWithShape="1">
                <a:blip r:embed="rId3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1676400" y="4648200"/>
                <a:ext cx="533400" cy="609600"/>
              </a:xfrm>
              <a:prstGeom prst="blockArc">
                <a:avLst>
                  <a:gd name="adj1" fmla="val 10800000"/>
                  <a:gd name="adj2" fmla="val 20179556"/>
                  <a:gd name="adj3" fmla="val 1393"/>
                </a:avLst>
              </a:prstGeom>
              <a:blipFill dpi="0" rotWithShape="1">
                <a:blip r:embed="rId3">
                  <a:alphaModFix amt="0"/>
                  <a:duotone>
                    <a:schemeClr val="accent1">
                      <a:shade val="30000"/>
                      <a:satMod val="150000"/>
                    </a:schemeClr>
                    <a:schemeClr val="accent1">
                      <a:alpha val="10000"/>
                      <a:satMod val="120000"/>
                    </a:schemeClr>
                  </a:duotone>
                </a:blip>
                <a:srcRect/>
                <a:stretch>
                  <a:fillRect/>
                </a:stretch>
              </a:blip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30174</TotalTime>
  <Words>2890</Words>
  <Application>Microsoft Macintosh PowerPoint</Application>
  <PresentationFormat>On-screen Show (4:3)</PresentationFormat>
  <Paragraphs>675</Paragraphs>
  <Slides>46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Brush Script MT</vt:lpstr>
      <vt:lpstr>Arial</vt:lpstr>
      <vt:lpstr>Calibri</vt:lpstr>
      <vt:lpstr>Cambria</vt:lpstr>
      <vt:lpstr>Goudy Old Style</vt:lpstr>
      <vt:lpstr>Impact</vt:lpstr>
      <vt:lpstr>JazzText</vt:lpstr>
      <vt:lpstr>Rockwell</vt:lpstr>
      <vt:lpstr>Wingdings</vt:lpstr>
      <vt:lpstr>Inkwell</vt:lpstr>
      <vt:lpstr>Week 4</vt:lpstr>
      <vt:lpstr>Modulation Modes</vt:lpstr>
      <vt:lpstr>Frequency Shift Keying</vt:lpstr>
      <vt:lpstr>Amplitude Modulation AM</vt:lpstr>
      <vt:lpstr>Single Side Band SSB</vt:lpstr>
      <vt:lpstr>Angle Modulated Modes:  FM, PM</vt:lpstr>
      <vt:lpstr>PowerPoint Presentation</vt:lpstr>
      <vt:lpstr>Super Heterodyne Receiver </vt:lpstr>
      <vt:lpstr>Oscillator</vt:lpstr>
      <vt:lpstr>Mixer</vt:lpstr>
      <vt:lpstr>Multiplier</vt:lpstr>
      <vt:lpstr>Modulators</vt:lpstr>
      <vt:lpstr>Balanced Modulator To produce SSB</vt:lpstr>
      <vt:lpstr>FM  Modulators </vt:lpstr>
      <vt:lpstr> Phase Modulators </vt:lpstr>
      <vt:lpstr>Transmitter Structure (AM)</vt:lpstr>
      <vt:lpstr>Transmitter Structure (FM)</vt:lpstr>
      <vt:lpstr>Carson’s Rule</vt:lpstr>
      <vt:lpstr>Distortion on an SSB signal</vt:lpstr>
      <vt:lpstr>Signal Quality</vt:lpstr>
      <vt:lpstr>PowerPoint Presentation</vt:lpstr>
      <vt:lpstr>Speech Processing</vt:lpstr>
      <vt:lpstr>Drawbacks of Speech Processing</vt:lpstr>
      <vt:lpstr>Over Deviation FM &amp; PM</vt:lpstr>
      <vt:lpstr>Digital Modes PSK 31</vt:lpstr>
      <vt:lpstr>Amplifiers</vt:lpstr>
      <vt:lpstr>Tuning and Driving an Amplifier</vt:lpstr>
      <vt:lpstr>PowerPoint Presentation</vt:lpstr>
      <vt:lpstr>PowerPoint Presentation</vt:lpstr>
      <vt:lpstr>Receiver Structure</vt:lpstr>
      <vt:lpstr>Super Heterodyne Receiver </vt:lpstr>
      <vt:lpstr>Super Heterodyne Receiver </vt:lpstr>
      <vt:lpstr>KISS</vt:lpstr>
      <vt:lpstr>Image Response</vt:lpstr>
      <vt:lpstr>Filters</vt:lpstr>
      <vt:lpstr>Removing received interference</vt:lpstr>
      <vt:lpstr>Noise Reduction</vt:lpstr>
      <vt:lpstr>Removing received interference</vt:lpstr>
      <vt:lpstr>Digital Signal Processing DSP</vt:lpstr>
      <vt:lpstr>Receiver Gain.</vt:lpstr>
      <vt:lpstr>Software-Defined radios SDR</vt:lpstr>
      <vt:lpstr>Front End Overload.</vt:lpstr>
      <vt:lpstr>Station Installation HF</vt:lpstr>
      <vt:lpstr>Station Installation HF</vt:lpstr>
      <vt:lpstr>Station Installation HF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John Foster</dc:creator>
  <cp:lastModifiedBy>John Foster</cp:lastModifiedBy>
  <cp:revision>112</cp:revision>
  <dcterms:created xsi:type="dcterms:W3CDTF">2017-06-11T21:58:24Z</dcterms:created>
  <dcterms:modified xsi:type="dcterms:W3CDTF">2022-03-22T18:37:13Z</dcterms:modified>
</cp:coreProperties>
</file>