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notesMasterIdLst>
    <p:notesMasterId r:id="rId58"/>
  </p:notesMasterIdLst>
  <p:sldIdLst>
    <p:sldId id="256" r:id="rId2"/>
    <p:sldId id="304" r:id="rId3"/>
    <p:sldId id="266" r:id="rId4"/>
    <p:sldId id="287" r:id="rId5"/>
    <p:sldId id="282" r:id="rId6"/>
    <p:sldId id="257" r:id="rId7"/>
    <p:sldId id="285" r:id="rId8"/>
    <p:sldId id="267" r:id="rId9"/>
    <p:sldId id="314" r:id="rId10"/>
    <p:sldId id="281" r:id="rId11"/>
    <p:sldId id="258" r:id="rId12"/>
    <p:sldId id="260" r:id="rId13"/>
    <p:sldId id="298" r:id="rId14"/>
    <p:sldId id="320" r:id="rId15"/>
    <p:sldId id="261" r:id="rId16"/>
    <p:sldId id="263" r:id="rId17"/>
    <p:sldId id="262" r:id="rId18"/>
    <p:sldId id="299" r:id="rId19"/>
    <p:sldId id="318" r:id="rId20"/>
    <p:sldId id="319" r:id="rId21"/>
    <p:sldId id="305" r:id="rId22"/>
    <p:sldId id="264" r:id="rId23"/>
    <p:sldId id="316" r:id="rId24"/>
    <p:sldId id="288" r:id="rId25"/>
    <p:sldId id="290" r:id="rId26"/>
    <p:sldId id="265" r:id="rId27"/>
    <p:sldId id="308" r:id="rId28"/>
    <p:sldId id="309" r:id="rId29"/>
    <p:sldId id="310" r:id="rId30"/>
    <p:sldId id="300" r:id="rId31"/>
    <p:sldId id="301" r:id="rId32"/>
    <p:sldId id="306" r:id="rId33"/>
    <p:sldId id="268" r:id="rId34"/>
    <p:sldId id="317" r:id="rId35"/>
    <p:sldId id="270" r:id="rId36"/>
    <p:sldId id="321" r:id="rId37"/>
    <p:sldId id="322" r:id="rId38"/>
    <p:sldId id="326" r:id="rId39"/>
    <p:sldId id="296" r:id="rId40"/>
    <p:sldId id="291" r:id="rId41"/>
    <p:sldId id="297" r:id="rId42"/>
    <p:sldId id="271" r:id="rId43"/>
    <p:sldId id="292" r:id="rId44"/>
    <p:sldId id="293" r:id="rId45"/>
    <p:sldId id="272" r:id="rId46"/>
    <p:sldId id="323" r:id="rId47"/>
    <p:sldId id="307" r:id="rId48"/>
    <p:sldId id="273" r:id="rId49"/>
    <p:sldId id="274" r:id="rId50"/>
    <p:sldId id="294" r:id="rId51"/>
    <p:sldId id="295" r:id="rId52"/>
    <p:sldId id="325" r:id="rId53"/>
    <p:sldId id="279" r:id="rId54"/>
    <p:sldId id="276" r:id="rId55"/>
    <p:sldId id="278" r:id="rId56"/>
    <p:sldId id="313"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8"/>
    <p:restoredTop sz="94698"/>
  </p:normalViewPr>
  <p:slideViewPr>
    <p:cSldViewPr snapToObjects="1">
      <p:cViewPr varScale="1">
        <p:scale>
          <a:sx n="90" d="100"/>
          <a:sy n="90" d="100"/>
        </p:scale>
        <p:origin x="192" y="14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4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D7A6C-23A6-FD41-83DE-1053AB99D9A1}" type="datetimeFigureOut">
              <a:rPr lang="en-US" smtClean="0"/>
              <a:pPr/>
              <a:t>3/31/19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AE6BA6-12CC-4C4D-896E-3760EEB517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Latin,  </a:t>
            </a:r>
            <a:r>
              <a:rPr lang="en-US" i="1" dirty="0" err="1" smtClean="0"/>
              <a:t>limbus</a:t>
            </a:r>
            <a:r>
              <a:rPr lang="en-US" i="1" baseline="0" dirty="0" smtClean="0"/>
              <a:t> </a:t>
            </a:r>
            <a:r>
              <a:rPr lang="en-US" i="0" baseline="0" dirty="0" smtClean="0"/>
              <a:t>border </a:t>
            </a:r>
            <a:endParaRPr lang="en-US" dirty="0"/>
          </a:p>
        </p:txBody>
      </p:sp>
      <p:sp>
        <p:nvSpPr>
          <p:cNvPr id="4" name="Slide Number Placeholder 3"/>
          <p:cNvSpPr>
            <a:spLocks noGrp="1"/>
          </p:cNvSpPr>
          <p:nvPr>
            <p:ph type="sldNum" sz="quarter" idx="10"/>
          </p:nvPr>
        </p:nvSpPr>
        <p:spPr/>
        <p:txBody>
          <a:bodyPr/>
          <a:lstStyle/>
          <a:p>
            <a:fld id="{CCAE6BA6-12CC-4C4D-896E-3760EEB51755}"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most critical factor affecting radio propagation is solar activity and the sunspot</a:t>
            </a:r>
          </a:p>
          <a:p>
            <a:r>
              <a:rPr lang="en-US" sz="1200" kern="1200" baseline="0" dirty="0" smtClean="0">
                <a:solidFill>
                  <a:schemeClr val="tx1"/>
                </a:solidFill>
                <a:latin typeface="+mn-lt"/>
                <a:ea typeface="+mn-ea"/>
                <a:cs typeface="+mn-cs"/>
              </a:rPr>
              <a:t>cycle. Sunspots are cooler regions where the temperature may drop to a frigid</a:t>
            </a:r>
          </a:p>
          <a:p>
            <a:r>
              <a:rPr lang="en-US" sz="1200" kern="1200" baseline="0" dirty="0" smtClean="0">
                <a:solidFill>
                  <a:schemeClr val="tx1"/>
                </a:solidFill>
                <a:latin typeface="+mn-lt"/>
                <a:ea typeface="+mn-ea"/>
                <a:cs typeface="+mn-cs"/>
              </a:rPr>
              <a:t>4000K. Magnetic studies of the sun show that these are also regions of very high</a:t>
            </a:r>
          </a:p>
          <a:p>
            <a:r>
              <a:rPr lang="en-US" sz="1200" kern="1200" baseline="0" dirty="0" smtClean="0">
                <a:solidFill>
                  <a:schemeClr val="tx1"/>
                </a:solidFill>
                <a:latin typeface="+mn-lt"/>
                <a:ea typeface="+mn-ea"/>
                <a:cs typeface="+mn-cs"/>
              </a:rPr>
              <a:t>magnetic fields, up to 1000 times stronger than the regular magnetic field.</a:t>
            </a:r>
          </a:p>
          <a:p>
            <a:r>
              <a:rPr lang="en-US" sz="1200" kern="1200" baseline="0" dirty="0" smtClean="0">
                <a:solidFill>
                  <a:schemeClr val="tx1"/>
                </a:solidFill>
                <a:latin typeface="+mn-lt"/>
                <a:ea typeface="+mn-ea"/>
                <a:cs typeface="+mn-cs"/>
              </a:rPr>
              <a:t>• Our Sun has sunspot cycle of about 22 years which reach both a minima and</a:t>
            </a:r>
          </a:p>
          <a:p>
            <a:r>
              <a:rPr lang="en-US" sz="1200" kern="1200" baseline="0" dirty="0" smtClean="0">
                <a:solidFill>
                  <a:schemeClr val="tx1"/>
                </a:solidFill>
                <a:latin typeface="+mn-lt"/>
                <a:ea typeface="+mn-ea"/>
                <a:cs typeface="+mn-cs"/>
              </a:rPr>
              <a:t>maxima (</a:t>
            </a:r>
            <a:r>
              <a:rPr lang="en-US" sz="1200" b="1" kern="1200" baseline="0" dirty="0" smtClean="0">
                <a:solidFill>
                  <a:schemeClr val="tx1"/>
                </a:solidFill>
                <a:latin typeface="+mn-lt"/>
                <a:ea typeface="+mn-ea"/>
                <a:cs typeface="+mn-cs"/>
              </a:rPr>
              <a:t>we refer to a 11 year low and high point or cycle). When the sunspots</a:t>
            </a:r>
          </a:p>
          <a:p>
            <a:r>
              <a:rPr lang="en-US" sz="1200" kern="1200" baseline="0" dirty="0" smtClean="0">
                <a:solidFill>
                  <a:schemeClr val="tx1"/>
                </a:solidFill>
                <a:latin typeface="+mn-lt"/>
                <a:ea typeface="+mn-ea"/>
                <a:cs typeface="+mn-cs"/>
              </a:rPr>
              <a:t>are at their maximum propagation is at its best.</a:t>
            </a:r>
          </a:p>
          <a:p>
            <a:r>
              <a:rPr lang="en-US" sz="1200" kern="1200" baseline="0" dirty="0" smtClean="0">
                <a:solidFill>
                  <a:schemeClr val="tx1"/>
                </a:solidFill>
                <a:latin typeface="+mn-lt"/>
                <a:ea typeface="+mn-ea"/>
                <a:cs typeface="+mn-cs"/>
              </a:rPr>
              <a:t>• Ultraviolet radiation from the sun is the chief (though not the only) source of</a:t>
            </a:r>
            <a:endParaRPr lang="en-US" dirty="0"/>
          </a:p>
        </p:txBody>
      </p:sp>
      <p:sp>
        <p:nvSpPr>
          <p:cNvPr id="4" name="Slide Number Placeholder 3"/>
          <p:cNvSpPr>
            <a:spLocks noGrp="1"/>
          </p:cNvSpPr>
          <p:nvPr>
            <p:ph type="sldNum" sz="quarter" idx="10"/>
          </p:nvPr>
        </p:nvSpPr>
        <p:spPr/>
        <p:txBody>
          <a:bodyPr/>
          <a:lstStyle/>
          <a:p>
            <a:fld id="{CCAE6BA6-12CC-4C4D-896E-3760EEB51755}"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a:latin typeface="Times New Roman" pitchFamily="-111" charset="0"/>
            </a:endParaRPr>
          </a:p>
        </p:txBody>
      </p:sp>
      <p:sp>
        <p:nvSpPr>
          <p:cNvPr id="43012" name="Slide Number Placeholder 3"/>
          <p:cNvSpPr>
            <a:spLocks noGrp="1"/>
          </p:cNvSpPr>
          <p:nvPr>
            <p:ph type="sldNum" sz="quarter" idx="5"/>
          </p:nvPr>
        </p:nvSpPr>
        <p:spPr>
          <a:noFill/>
        </p:spPr>
        <p:txBody>
          <a:bodyPr/>
          <a:lstStyle/>
          <a:p>
            <a:fld id="{544BE687-237E-184B-9F2C-09BCC6F890C6}" type="slidenum">
              <a:rPr lang="en-US"/>
              <a:pPr/>
              <a:t>52</a:t>
            </a:fld>
            <a:endParaRPr lang="en-US"/>
          </a:p>
        </p:txBody>
      </p:sp>
    </p:spTree>
    <p:extLst>
      <p:ext uri="{BB962C8B-B14F-4D97-AF65-F5344CB8AC3E}">
        <p14:creationId xmlns:p14="http://schemas.microsoft.com/office/powerpoint/2010/main" val="1779292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9E8098E-8978-994A-A64A-C5CDBD472824}" type="datetimeFigureOut">
              <a:rPr lang="en-US" smtClean="0"/>
              <a:pPr/>
              <a:t>3/31/19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71DCED7F-0E82-0C44-9B66-D2FE9BA2E6B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9E8098E-8978-994A-A64A-C5CDBD472824}" type="datetimeFigureOut">
              <a:rPr lang="en-US" smtClean="0"/>
              <a:pPr/>
              <a:t>3/31/19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CED7F-0E82-0C44-9B66-D2FE9BA2E6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9E8098E-8978-994A-A64A-C5CDBD472824}" type="datetimeFigureOut">
              <a:rPr lang="en-US" smtClean="0"/>
              <a:pPr/>
              <a:t>3/31/19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CED7F-0E82-0C44-9B66-D2FE9BA2E6B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9E8098E-8978-994A-A64A-C5CDBD472824}" type="datetimeFigureOut">
              <a:rPr lang="en-US" smtClean="0"/>
              <a:pPr/>
              <a:t>3/31/19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CED7F-0E82-0C44-9B66-D2FE9BA2E6B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9E8098E-8978-994A-A64A-C5CDBD472824}" type="datetimeFigureOut">
              <a:rPr lang="en-US" smtClean="0"/>
              <a:pPr/>
              <a:t>3/31/19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CED7F-0E82-0C44-9B66-D2FE9BA2E6B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9E8098E-8978-994A-A64A-C5CDBD472824}" type="datetimeFigureOut">
              <a:rPr lang="en-US" smtClean="0"/>
              <a:pPr/>
              <a:t>3/31/19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CED7F-0E82-0C44-9B66-D2FE9BA2E6B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9E8098E-8978-994A-A64A-C5CDBD472824}" type="datetimeFigureOut">
              <a:rPr lang="en-US" smtClean="0"/>
              <a:pPr/>
              <a:t>3/31/19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DCED7F-0E82-0C44-9B66-D2FE9BA2E6B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9E8098E-8978-994A-A64A-C5CDBD472824}" type="datetimeFigureOut">
              <a:rPr lang="en-US" smtClean="0"/>
              <a:pPr/>
              <a:t>3/31/19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DCED7F-0E82-0C44-9B66-D2FE9BA2E6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8098E-8978-994A-A64A-C5CDBD472824}" type="datetimeFigureOut">
              <a:rPr lang="en-US" smtClean="0"/>
              <a:pPr/>
              <a:t>3/31/19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DCED7F-0E82-0C44-9B66-D2FE9BA2E6B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9E8098E-8978-994A-A64A-C5CDBD472824}" type="datetimeFigureOut">
              <a:rPr lang="en-US" smtClean="0"/>
              <a:pPr/>
              <a:t>3/31/19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CED7F-0E82-0C44-9B66-D2FE9BA2E6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9E8098E-8978-994A-A64A-C5CDBD472824}" type="datetimeFigureOut">
              <a:rPr lang="en-US" smtClean="0"/>
              <a:pPr/>
              <a:t>3/31/19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71DCED7F-0E82-0C44-9B66-D2FE9BA2E6B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9E8098E-8978-994A-A64A-C5CDBD472824}" type="datetimeFigureOut">
              <a:rPr lang="en-US" smtClean="0"/>
              <a:pPr/>
              <a:t>3/31/19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1DCED7F-0E82-0C44-9B66-D2FE9BA2E6B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tiff"/><Relationship Id="rId3" Type="http://schemas.openxmlformats.org/officeDocument/2006/relationships/image" Target="../media/image47.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 Id="rId3" Type="http://schemas.openxmlformats.org/officeDocument/2006/relationships/image" Target="../media/image49.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8.tiff"/><Relationship Id="rId4" Type="http://schemas.openxmlformats.org/officeDocument/2006/relationships/image" Target="../media/image59.tiff"/><Relationship Id="rId1" Type="http://schemas.openxmlformats.org/officeDocument/2006/relationships/slideLayout" Target="../slideLayouts/slideLayout6.xml"/><Relationship Id="rId2" Type="http://schemas.openxmlformats.org/officeDocument/2006/relationships/image" Target="../media/image57.tif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0.png"/><Relationship Id="rId1" Type="http://schemas.microsoft.com/office/2007/relationships/media" Target="file:////Users/johnfoster/Desktop/Ham%20Radio/RADIO%20VIDEOS/Directional%20Antennas%20-%20YouTube.mp4" TargetMode="External"/><Relationship Id="rId2" Type="http://schemas.openxmlformats.org/officeDocument/2006/relationships/video" Target="file:////Users/johnfoster/Desktop/Ham%20Radio/RADIO%20VIDEOS/Directional%20Antennas%20-%20YouTube.mp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normAutofit/>
          </a:bodyPr>
          <a:lstStyle/>
          <a:p>
            <a:r>
              <a:rPr lang="en-US" sz="4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Lesson 4</a:t>
            </a: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r>
            <a:b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b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Propagation, Antennas, Feed Lines</a:t>
            </a:r>
            <a:endPar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5" name="Picture 4"/>
          <p:cNvPicPr>
            <a:picLocks noChangeAspect="1"/>
          </p:cNvPicPr>
          <p:nvPr/>
        </p:nvPicPr>
        <p:blipFill>
          <a:blip r:embed="rId2"/>
          <a:stretch>
            <a:fillRect/>
          </a:stretch>
        </p:blipFill>
        <p:spPr>
          <a:xfrm>
            <a:off x="5029200" y="1622425"/>
            <a:ext cx="3860800" cy="2895600"/>
          </a:xfrm>
          <a:prstGeom prst="rect">
            <a:avLst/>
          </a:prstGeom>
        </p:spPr>
      </p:pic>
      <p:pic>
        <p:nvPicPr>
          <p:cNvPr id="7" name="Picture 6"/>
          <p:cNvPicPr>
            <a:picLocks noChangeAspect="1"/>
          </p:cNvPicPr>
          <p:nvPr/>
        </p:nvPicPr>
        <p:blipFill>
          <a:blip r:embed="rId3"/>
          <a:stretch>
            <a:fillRect/>
          </a:stretch>
        </p:blipFill>
        <p:spPr>
          <a:xfrm>
            <a:off x="2590800" y="1905000"/>
            <a:ext cx="2838450" cy="4219691"/>
          </a:xfrm>
          <a:prstGeom prst="rect">
            <a:avLst/>
          </a:prstGeom>
        </p:spPr>
      </p:pic>
      <p:pic>
        <p:nvPicPr>
          <p:cNvPr id="9" name="Picture 8"/>
          <p:cNvPicPr>
            <a:picLocks noChangeAspect="1"/>
          </p:cNvPicPr>
          <p:nvPr/>
        </p:nvPicPr>
        <p:blipFill>
          <a:blip r:embed="rId4"/>
          <a:stretch>
            <a:fillRect/>
          </a:stretch>
        </p:blipFill>
        <p:spPr>
          <a:xfrm>
            <a:off x="190500" y="1524000"/>
            <a:ext cx="2400300" cy="3556000"/>
          </a:xfrm>
          <a:prstGeom prst="rect">
            <a:avLst/>
          </a:prstGeom>
        </p:spPr>
      </p:pic>
      <p:sp>
        <p:nvSpPr>
          <p:cNvPr id="10" name="TextBox 9"/>
          <p:cNvSpPr txBox="1"/>
          <p:nvPr/>
        </p:nvSpPr>
        <p:spPr>
          <a:xfrm>
            <a:off x="457200" y="5483056"/>
            <a:ext cx="1251464" cy="338554"/>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600" dirty="0" smtClean="0">
                <a:solidFill>
                  <a:srgbClr val="F7901E"/>
                </a:solidFill>
                <a:latin typeface="Cambria"/>
                <a:cs typeface="Cambria"/>
              </a:rPr>
              <a:t>ARRL</a:t>
            </a:r>
            <a:r>
              <a:rPr lang="en-US" sz="1600" dirty="0" smtClean="0">
                <a:latin typeface="Cambria"/>
                <a:cs typeface="Cambria"/>
              </a:rPr>
              <a:t>:  Ch. 4</a:t>
            </a:r>
            <a:endParaRPr lang="en-US" sz="1600" dirty="0">
              <a:latin typeface="Cambria"/>
              <a:cs typeface="Cambria"/>
            </a:endParaRPr>
          </a:p>
        </p:txBody>
      </p:sp>
      <p:sp>
        <p:nvSpPr>
          <p:cNvPr id="8" name="TextBox 7"/>
          <p:cNvSpPr txBox="1"/>
          <p:nvPr/>
        </p:nvSpPr>
        <p:spPr>
          <a:xfrm>
            <a:off x="5429250" y="5080000"/>
            <a:ext cx="3470822" cy="1107996"/>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solidFill>
                  <a:srgbClr val="F7901E"/>
                </a:solidFill>
                <a:latin typeface="Cambria"/>
                <a:cs typeface="Cambria"/>
              </a:rPr>
              <a:t>G. West</a:t>
            </a:r>
          </a:p>
          <a:p>
            <a:r>
              <a:rPr lang="en-US" sz="1600" dirty="0" smtClean="0">
                <a:latin typeface="Cambria"/>
                <a:cs typeface="Cambria"/>
              </a:rPr>
              <a:t>Weak signal propagation p. 93</a:t>
            </a:r>
          </a:p>
          <a:p>
            <a:r>
              <a:rPr lang="en-US" sz="1600" dirty="0" smtClean="0">
                <a:latin typeface="Cambria"/>
                <a:cs typeface="Cambria"/>
              </a:rPr>
              <a:t>Antennas p. 171</a:t>
            </a:r>
          </a:p>
          <a:p>
            <a:r>
              <a:rPr lang="en-US" sz="1600" dirty="0" smtClean="0">
                <a:latin typeface="Cambria"/>
                <a:cs typeface="Cambria"/>
              </a:rPr>
              <a:t>Feed Me With Some Good Coax p. 179</a:t>
            </a:r>
            <a:endParaRPr lang="en-US" sz="1600" dirty="0">
              <a:latin typeface="Cambria"/>
              <a:cs typeface="Cambri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828800" y="628575"/>
          <a:ext cx="5943599" cy="6153225"/>
        </p:xfrm>
        <a:graphic>
          <a:graphicData uri="http://schemas.openxmlformats.org/drawingml/2006/table">
            <a:tbl>
              <a:tblPr/>
              <a:tblGrid>
                <a:gridCol w="1085673"/>
                <a:gridCol w="1030469"/>
                <a:gridCol w="883261"/>
                <a:gridCol w="938462"/>
                <a:gridCol w="956864"/>
                <a:gridCol w="1048870"/>
              </a:tblGrid>
              <a:tr h="182686">
                <a:tc>
                  <a:txBody>
                    <a:bodyPr/>
                    <a:lstStyle/>
                    <a:p>
                      <a:pPr algn="r" fontAlgn="b"/>
                      <a:r>
                        <a:rPr lang="en-US" sz="500" b="0" i="0" u="none" strike="noStrike">
                          <a:latin typeface="Verdana"/>
                        </a:rPr>
                        <a:t> </a:t>
                      </a:r>
                    </a:p>
                  </a:txBody>
                  <a:tcPr marL="7931" marR="7931" marT="793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DD0806"/>
                          </a:solidFill>
                          <a:latin typeface="Verdana"/>
                        </a:rPr>
                        <a:t>VHF</a:t>
                      </a:r>
                    </a:p>
                  </a:txBody>
                  <a:tcPr marL="7931" marR="7931" marT="793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a:latin typeface="Verdana"/>
                        </a:rPr>
                        <a:t> </a:t>
                      </a: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DD0806"/>
                          </a:solidFill>
                          <a:latin typeface="Verdana"/>
                        </a:rPr>
                        <a:t>UHF</a:t>
                      </a:r>
                    </a:p>
                  </a:txBody>
                  <a:tcPr marL="7931" marR="7931" marT="793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latin typeface="Verdana"/>
                        </a:rPr>
                        <a:t> </a:t>
                      </a:r>
                    </a:p>
                  </a:txBody>
                  <a:tcPr marL="7931" marR="7931" marT="793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054">
                <a:tc>
                  <a:txBody>
                    <a:bodyPr/>
                    <a:lstStyle/>
                    <a:p>
                      <a:pPr algn="r" fontAlgn="b"/>
                      <a:r>
                        <a:rPr lang="en-US" sz="1000" b="0" i="0" u="none" strike="noStrike" dirty="0">
                          <a:solidFill>
                            <a:srgbClr val="DD0806"/>
                          </a:solidFill>
                          <a:latin typeface="Verdana"/>
                        </a:rPr>
                        <a:t>30 MHz</a:t>
                      </a:r>
                    </a:p>
                  </a:txBody>
                  <a:tcPr marL="7931" marR="7931" marT="793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dirty="0">
                          <a:solidFill>
                            <a:srgbClr val="DD0806"/>
                          </a:solidFill>
                          <a:latin typeface="Verdana"/>
                        </a:rPr>
                        <a:t>300 MHz</a:t>
                      </a: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CHP</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420 MHz</a:t>
                      </a: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70 cm</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450 Mhz</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FRS/GMRS</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1115">
                <a:tc>
                  <a:txBody>
                    <a:bodyPr/>
                    <a:lstStyle/>
                    <a:p>
                      <a:pPr algn="r" fontAlgn="b"/>
                      <a:r>
                        <a:rPr lang="en-US" sz="500" b="0" i="0" u="none" strike="noStrike">
                          <a:latin typeface="Verdana"/>
                        </a:rPr>
                        <a:t>50 MHz</a:t>
                      </a: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6 Meters</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54 MHz</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3701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3701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TV</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366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r>
                        <a:rPr lang="en-US" sz="500" b="0" i="0" u="none" strike="noStrike">
                          <a:latin typeface="Verdana"/>
                        </a:rPr>
                        <a:t>88</a:t>
                      </a: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FM</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Broadcast</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108</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902 MHz</a:t>
                      </a: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33 cm</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928 MHz</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TV</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366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Aviation</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366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Aviation</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366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Cell Phone</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Military</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1240 MHZ</a:t>
                      </a: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23 cm</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1300 MHz</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r>
                        <a:rPr lang="en-US" sz="500" b="0" i="0" u="none" strike="noStrike">
                          <a:latin typeface="Verdana"/>
                        </a:rPr>
                        <a:t>144 MHz</a:t>
                      </a: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2 Meters</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148 MHz</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Municipal</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r>
                        <a:rPr lang="en-US" sz="500" b="0" i="0" u="none" strike="noStrike">
                          <a:latin typeface="Verdana"/>
                        </a:rPr>
                        <a:t>219 MHz</a:t>
                      </a: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1.25 Meters</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225 MHz</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5596">
                <a:tc>
                  <a:txBody>
                    <a:bodyPr/>
                    <a:lstStyle/>
                    <a:p>
                      <a:pPr algn="r" fontAlgn="b"/>
                      <a:endParaRPr lang="en-US" sz="500" b="0" i="0" u="none" strike="noStrike">
                        <a:latin typeface="Verdana"/>
                      </a:endParaRP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3054">
                <a:tc>
                  <a:txBody>
                    <a:bodyPr/>
                    <a:lstStyle/>
                    <a:p>
                      <a:pPr algn="r" fontAlgn="b"/>
                      <a:r>
                        <a:rPr lang="en-US" sz="1000" b="0" i="0" u="none" strike="noStrike" dirty="0">
                          <a:solidFill>
                            <a:srgbClr val="DD0806"/>
                          </a:solidFill>
                          <a:latin typeface="Verdana"/>
                        </a:rPr>
                        <a:t>300 MHz</a:t>
                      </a:r>
                    </a:p>
                  </a:txBody>
                  <a:tcPr marL="7931" marR="7931" marT="793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DD0806"/>
                          </a:solidFill>
                          <a:latin typeface="Verdana"/>
                        </a:rPr>
                        <a:t>3000 MHz</a:t>
                      </a: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l" fontAlgn="b"/>
                      <a:r>
                        <a:rPr lang="en-US" sz="500" b="0" i="0" u="none" strike="noStrike">
                          <a:latin typeface="Verdana"/>
                        </a:rPr>
                        <a:t> </a:t>
                      </a:r>
                    </a:p>
                  </a:txBody>
                  <a:tcPr marL="7931" marR="7931" marT="79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30812">
                <a:tc gridSpan="2">
                  <a:txBody>
                    <a:bodyPr/>
                    <a:lstStyle/>
                    <a:p>
                      <a:pPr algn="l" fontAlgn="b"/>
                      <a:r>
                        <a:rPr lang="en-US" sz="1000" b="0" i="0" u="none" strike="noStrike">
                          <a:latin typeface="Verdana"/>
                        </a:rPr>
                        <a:t>Technician class home range</a:t>
                      </a:r>
                    </a:p>
                  </a:txBody>
                  <a:tcPr marL="7931" marR="7931" marT="7931"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r>
                        <a:rPr lang="en-US" sz="500" b="0" i="0" u="none" strike="noStrike">
                          <a:latin typeface="Verdana"/>
                        </a:rPr>
                        <a:t> </a:t>
                      </a:r>
                    </a:p>
                  </a:txBody>
                  <a:tcPr marL="7931" marR="7931" marT="7931"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3">
                  <a:txBody>
                    <a:bodyPr/>
                    <a:lstStyle/>
                    <a:p>
                      <a:pPr algn="l" fontAlgn="b"/>
                      <a:r>
                        <a:rPr lang="en-US" sz="1000" b="0" i="0" u="none" strike="noStrike">
                          <a:latin typeface="Verdana"/>
                        </a:rPr>
                        <a:t>Technician class home range</a:t>
                      </a: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r h="125596">
                <a:tc gridSpan="3">
                  <a:txBody>
                    <a:bodyPr/>
                    <a:lstStyle/>
                    <a:p>
                      <a:pPr algn="l" fontAlgn="b"/>
                      <a:r>
                        <a:rPr lang="en-US" sz="1000" b="0" i="0" u="none" strike="noStrike">
                          <a:latin typeface="Verdana"/>
                        </a:rPr>
                        <a:t>6 meters the un-predictable band</a:t>
                      </a:r>
                    </a:p>
                  </a:txBody>
                  <a:tcPr marL="7931" marR="7931" marT="7931" marB="0" anchor="b">
                    <a:lnL>
                      <a:noFill/>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l" fontAlgn="b"/>
                      <a:r>
                        <a:rPr lang="en-US" sz="1000" b="0" i="0" u="none" strike="noStrike">
                          <a:latin typeface="Verdana"/>
                        </a:rPr>
                        <a:t>Line of sight communications</a:t>
                      </a: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r>
              <a:tr h="125596">
                <a:tc gridSpan="3">
                  <a:txBody>
                    <a:bodyPr/>
                    <a:lstStyle/>
                    <a:p>
                      <a:pPr algn="l" fontAlgn="b"/>
                      <a:r>
                        <a:rPr lang="en-US" sz="1000" b="0" i="0" u="none" strike="noStrike">
                          <a:latin typeface="Verdana"/>
                        </a:rPr>
                        <a:t>Line of sight communications</a:t>
                      </a:r>
                    </a:p>
                  </a:txBody>
                  <a:tcPr marL="7931" marR="7931" marT="7931" marB="0" anchor="b">
                    <a:lnL>
                      <a:noFill/>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l" fontAlgn="b"/>
                      <a:r>
                        <a:rPr lang="en-US" sz="1000" b="0" i="0" u="none" strike="noStrike">
                          <a:latin typeface="Verdana"/>
                        </a:rPr>
                        <a:t>Suited for repeater operation</a:t>
                      </a: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r>
              <a:tr h="125596">
                <a:tc gridSpan="3">
                  <a:txBody>
                    <a:bodyPr/>
                    <a:lstStyle/>
                    <a:p>
                      <a:pPr algn="l" fontAlgn="b"/>
                      <a:r>
                        <a:rPr lang="en-US" sz="1000" b="0" i="0" u="none" strike="noStrike">
                          <a:latin typeface="Verdana"/>
                        </a:rPr>
                        <a:t>Suited for repeater operation</a:t>
                      </a:r>
                    </a:p>
                  </a:txBody>
                  <a:tcPr marL="7931" marR="7931" marT="7931" marB="0" anchor="b">
                    <a:lnL>
                      <a:noFill/>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l" fontAlgn="b"/>
                      <a:r>
                        <a:rPr lang="en-US" sz="1000" b="0" i="0" u="none" strike="noStrike">
                          <a:latin typeface="Verdana"/>
                        </a:rPr>
                        <a:t>70 cm suited for mobile and portable</a:t>
                      </a:r>
                    </a:p>
                  </a:txBody>
                  <a:tcPr marL="7931" marR="7931" marT="7931"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r>
              <a:tr h="125596">
                <a:tc gridSpan="2">
                  <a:txBody>
                    <a:bodyPr/>
                    <a:lstStyle/>
                    <a:p>
                      <a:pPr algn="l" fontAlgn="b"/>
                      <a:r>
                        <a:rPr lang="en-US" sz="1000" b="0" i="0" u="none" strike="noStrike">
                          <a:latin typeface="Verdana"/>
                        </a:rPr>
                        <a:t>FM and digital modes.</a:t>
                      </a:r>
                    </a:p>
                  </a:txBody>
                  <a:tcPr marL="7931" marR="7931" marT="7931" marB="0" anchor="b">
                    <a:lnL>
                      <a:noFill/>
                    </a:lnL>
                    <a:lnR>
                      <a:noFill/>
                    </a:lnR>
                    <a:lnT>
                      <a:noFill/>
                    </a:lnT>
                    <a:lnB>
                      <a:noFill/>
                    </a:lnB>
                  </a:tcPr>
                </a:tc>
                <a:tc hMerge="1">
                  <a:txBody>
                    <a:bodyPr/>
                    <a:lstStyle/>
                    <a:p>
                      <a:endParaRPr lang="en-US"/>
                    </a:p>
                  </a:txBody>
                  <a:tcPr/>
                </a:tc>
                <a:tc>
                  <a:txBody>
                    <a:bodyPr/>
                    <a:lstStyle/>
                    <a:p>
                      <a:pPr algn="l" fontAlgn="b"/>
                      <a:r>
                        <a:rPr lang="en-US" sz="500" b="0" i="0" u="none" strike="noStrike">
                          <a:latin typeface="Verdana"/>
                        </a:rPr>
                        <a:t> </a:t>
                      </a:r>
                    </a:p>
                  </a:txBody>
                  <a:tcPr marL="7931" marR="7931" marT="7931"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endParaRPr lang="en-US" sz="10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a:latin typeface="Verdana"/>
                      </a:endParaRPr>
                    </a:p>
                  </a:txBody>
                  <a:tcPr marL="7931" marR="7931" marT="7931" marB="0" anchor="b">
                    <a:lnL>
                      <a:noFill/>
                    </a:lnL>
                    <a:lnR>
                      <a:noFill/>
                    </a:lnR>
                    <a:lnT>
                      <a:noFill/>
                    </a:lnT>
                    <a:lnB>
                      <a:noFill/>
                    </a:lnB>
                  </a:tcPr>
                </a:tc>
                <a:tc>
                  <a:txBody>
                    <a:bodyPr/>
                    <a:lstStyle/>
                    <a:p>
                      <a:pPr algn="l" fontAlgn="b"/>
                      <a:r>
                        <a:rPr lang="en-US" sz="500" b="0" i="0" u="none" strike="noStrike">
                          <a:latin typeface="Verdana"/>
                        </a:rPr>
                        <a:t> </a:t>
                      </a: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r>
              <a:tr h="125596">
                <a:tc gridSpan="3">
                  <a:txBody>
                    <a:bodyPr/>
                    <a:lstStyle/>
                    <a:p>
                      <a:pPr algn="l" fontAlgn="b"/>
                      <a:r>
                        <a:rPr lang="en-US" sz="1000" b="0" i="0" u="none" strike="noStrike">
                          <a:latin typeface="Verdana"/>
                        </a:rPr>
                        <a:t>Suited for mobile and portable comm.</a:t>
                      </a:r>
                    </a:p>
                  </a:txBody>
                  <a:tcPr marL="7931" marR="7931" marT="7931" marB="0" anchor="b">
                    <a:lnL>
                      <a:noFill/>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a:latin typeface="Verdana"/>
                      </a:endParaRPr>
                    </a:p>
                  </a:txBody>
                  <a:tcPr marL="7931" marR="7931" marT="7931" marB="0" anchor="b">
                    <a:lnL>
                      <a:noFill/>
                    </a:lnL>
                    <a:lnR>
                      <a:noFill/>
                    </a:lnR>
                    <a:lnT>
                      <a:noFill/>
                    </a:lnT>
                    <a:lnB>
                      <a:noFill/>
                    </a:lnB>
                  </a:tcPr>
                </a:tc>
                <a:tc>
                  <a:txBody>
                    <a:bodyPr/>
                    <a:lstStyle/>
                    <a:p>
                      <a:pPr algn="l" fontAlgn="b"/>
                      <a:r>
                        <a:rPr lang="en-US" sz="500" b="0" i="0" u="none" strike="noStrike">
                          <a:latin typeface="Verdana"/>
                        </a:rPr>
                        <a:t> </a:t>
                      </a: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r>
              <a:tr h="125596">
                <a:tc gridSpan="3">
                  <a:txBody>
                    <a:bodyPr/>
                    <a:lstStyle/>
                    <a:p>
                      <a:pPr algn="l" fontAlgn="b"/>
                      <a:r>
                        <a:rPr lang="en-US" sz="1000" b="0" i="0" u="none" strike="noStrike">
                          <a:latin typeface="Verdana"/>
                        </a:rPr>
                        <a:t>2 mtr SSB and CW at lower band edge</a:t>
                      </a:r>
                    </a:p>
                  </a:txBody>
                  <a:tcPr marL="7931" marR="7931" marT="7931" marB="0" anchor="b">
                    <a:lnL>
                      <a:noFill/>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latin typeface="Verdana"/>
                      </a:endParaRPr>
                    </a:p>
                  </a:txBody>
                  <a:tcPr marL="7931" marR="7931" marT="7931"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a:latin typeface="Verdana"/>
                      </a:endParaRPr>
                    </a:p>
                  </a:txBody>
                  <a:tcPr marL="7931" marR="7931" marT="7931" marB="0" anchor="b">
                    <a:lnL>
                      <a:noFill/>
                    </a:lnL>
                    <a:lnR>
                      <a:noFill/>
                    </a:lnR>
                    <a:lnT>
                      <a:noFill/>
                    </a:lnT>
                    <a:lnB>
                      <a:noFill/>
                    </a:lnB>
                  </a:tcPr>
                </a:tc>
                <a:tc>
                  <a:txBody>
                    <a:bodyPr/>
                    <a:lstStyle/>
                    <a:p>
                      <a:pPr algn="l" fontAlgn="b"/>
                      <a:r>
                        <a:rPr lang="en-US" sz="500" b="0" i="0" u="none" strike="noStrike">
                          <a:latin typeface="Verdana"/>
                        </a:rPr>
                        <a:t> </a:t>
                      </a:r>
                    </a:p>
                  </a:txBody>
                  <a:tcPr marL="7931" marR="7931" marT="7931" marB="0" anchor="b">
                    <a:lnL>
                      <a:noFill/>
                    </a:lnL>
                    <a:lnR w="6350" cap="flat" cmpd="sng" algn="ctr">
                      <a:solidFill>
                        <a:srgbClr val="000000"/>
                      </a:solidFill>
                      <a:prstDash val="solid"/>
                      <a:round/>
                      <a:headEnd type="none" w="med" len="med"/>
                      <a:tailEnd type="none" w="med" len="med"/>
                    </a:lnR>
                    <a:lnT>
                      <a:noFill/>
                    </a:lnT>
                    <a:lnB>
                      <a:noFill/>
                    </a:lnB>
                  </a:tcPr>
                </a:tc>
              </a:tr>
              <a:tr h="0">
                <a:tc gridSpan="2">
                  <a:txBody>
                    <a:bodyPr/>
                    <a:lstStyle/>
                    <a:p>
                      <a:pPr algn="l" fontAlgn="b"/>
                      <a:r>
                        <a:rPr lang="en-US" sz="1000" b="0" i="0" u="none" strike="noStrike" dirty="0">
                          <a:latin typeface="Verdana"/>
                        </a:rPr>
                        <a:t>Satellite and EME</a:t>
                      </a:r>
                    </a:p>
                  </a:txBody>
                  <a:tcPr marL="7931" marR="7931" marT="7931"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500" b="0" i="0" u="none" strike="noStrike">
                          <a:latin typeface="Verdana"/>
                        </a:rPr>
                        <a:t> </a:t>
                      </a:r>
                    </a:p>
                  </a:txBody>
                  <a:tcPr marL="7931" marR="7931" marT="7931" marB="0" anchor="b">
                    <a:lnL>
                      <a:noFill/>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dirty="0">
                          <a:latin typeface="Verdana"/>
                        </a:rPr>
                        <a:t>Satellite and EME</a:t>
                      </a:r>
                    </a:p>
                  </a:txBody>
                  <a:tcPr marL="7931" marR="7931" marT="7931" marB="0" anchor="b">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500" b="0" i="0" u="none" strike="noStrike" dirty="0">
                          <a:latin typeface="Verdana"/>
                        </a:rPr>
                        <a:t> </a:t>
                      </a:r>
                    </a:p>
                  </a:txBody>
                  <a:tcPr marL="7931" marR="7931" marT="793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3352800" y="115668"/>
            <a:ext cx="2299352" cy="646331"/>
          </a:xfrm>
          <a:prstGeom prst="rect">
            <a:avLst/>
          </a:prstGeom>
          <a:noFill/>
        </p:spPr>
        <p:txBody>
          <a:bodyPr wrap="none" rtlCol="0">
            <a:sp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VHF &amp; UHF</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7" name="Straight Connector 6"/>
          <p:cNvCxnSpPr/>
          <p:nvPr/>
        </p:nvCxnSpPr>
        <p:spPr>
          <a:xfrm rot="5400000">
            <a:off x="-1104900" y="3695699"/>
            <a:ext cx="586740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4838699" y="3695699"/>
            <a:ext cx="586740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038600" y="1371600"/>
            <a:ext cx="1613552" cy="15240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1" name="Rectangle 3"/>
          <p:cNvSpPr>
            <a:spLocks noGrp="1" noChangeArrowheads="1"/>
          </p:cNvSpPr>
          <p:nvPr>
            <p:ph idx="1"/>
          </p:nvPr>
        </p:nvSpPr>
        <p:spPr>
          <a:xfrm>
            <a:off x="-152400" y="1219200"/>
            <a:ext cx="9296400" cy="5387975"/>
          </a:xfrm>
        </p:spPr>
        <p:txBody>
          <a:bodyPr>
            <a:normAutofit/>
          </a:bodyPr>
          <a:lstStyle/>
          <a:p>
            <a:pPr lvl="1">
              <a:lnSpc>
                <a:spcPct val="80000"/>
              </a:lnSpc>
            </a:pPr>
            <a:endParaRPr lang="en-US" sz="800" dirty="0" smtClean="0">
              <a:latin typeface="Rockwell" pitchFamily="-111" charset="0"/>
            </a:endParaRPr>
          </a:p>
          <a:p>
            <a:pPr lvl="1">
              <a:lnSpc>
                <a:spcPct val="80000"/>
              </a:lnSpc>
            </a:pPr>
            <a:r>
              <a:rPr lang="en-US" sz="2000" dirty="0" smtClean="0">
                <a:latin typeface="Rockwell" pitchFamily="-111" charset="0"/>
              </a:rPr>
              <a:t>The distance at which radio signals between two points are effectively blocked by the curvature of the Earth, is the radio horizon.</a:t>
            </a:r>
          </a:p>
          <a:p>
            <a:pPr lvl="1">
              <a:lnSpc>
                <a:spcPct val="80000"/>
              </a:lnSpc>
            </a:pPr>
            <a:endParaRPr lang="en-US" sz="900" dirty="0" smtClean="0">
              <a:latin typeface="Rockwell" pitchFamily="-111" charset="0"/>
            </a:endParaRPr>
          </a:p>
          <a:p>
            <a:pPr lvl="3">
              <a:lnSpc>
                <a:spcPct val="80000"/>
              </a:lnSpc>
              <a:buClr>
                <a:schemeClr val="tx1"/>
              </a:buClr>
            </a:pPr>
            <a:r>
              <a:rPr lang="en-US" sz="1600" dirty="0" smtClean="0">
                <a:solidFill>
                  <a:srgbClr val="0000FF"/>
                </a:solidFill>
                <a:latin typeface="Rockwell" pitchFamily="-111" charset="0"/>
              </a:rPr>
              <a:t>VHF &amp; UHF radio signals will </a:t>
            </a:r>
            <a:r>
              <a:rPr lang="en-US" sz="1600" u="sng" dirty="0" smtClean="0">
                <a:solidFill>
                  <a:srgbClr val="0000FF"/>
                </a:solidFill>
                <a:latin typeface="Rockwell" pitchFamily="-111" charset="0"/>
              </a:rPr>
              <a:t>generally</a:t>
            </a:r>
            <a:r>
              <a:rPr lang="en-US" sz="1600" dirty="0" smtClean="0">
                <a:solidFill>
                  <a:srgbClr val="0000FF"/>
                </a:solidFill>
                <a:latin typeface="Rockwell" pitchFamily="-111" charset="0"/>
              </a:rPr>
              <a:t> travel “line of sight.”</a:t>
            </a:r>
          </a:p>
          <a:p>
            <a:pPr lvl="3">
              <a:lnSpc>
                <a:spcPct val="80000"/>
              </a:lnSpc>
              <a:buClr>
                <a:schemeClr val="tx1"/>
              </a:buClr>
            </a:pPr>
            <a:r>
              <a:rPr lang="en-US" sz="1600" dirty="0" smtClean="0">
                <a:solidFill>
                  <a:srgbClr val="0000FF"/>
                </a:solidFill>
                <a:latin typeface="Rockwell" pitchFamily="-111" charset="0"/>
              </a:rPr>
              <a:t>VHF &amp; UHF radio signals are blocked by the curvature of the Earth.</a:t>
            </a:r>
          </a:p>
          <a:p>
            <a:pPr lvl="3">
              <a:lnSpc>
                <a:spcPct val="80000"/>
              </a:lnSpc>
            </a:pPr>
            <a:endParaRPr lang="en-US" sz="1600" dirty="0" smtClean="0">
              <a:solidFill>
                <a:srgbClr val="FF0000"/>
              </a:solidFill>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900" dirty="0" smtClean="0">
              <a:latin typeface="Rockwell" pitchFamily="-111" charset="0"/>
            </a:endParaRPr>
          </a:p>
          <a:p>
            <a:pPr lvl="1">
              <a:lnSpc>
                <a:spcPct val="80000"/>
              </a:lnSpc>
            </a:pPr>
            <a:endParaRPr lang="en-US" sz="1000" dirty="0" smtClean="0">
              <a:latin typeface="Rockwell" pitchFamily="-111" charset="0"/>
            </a:endParaRPr>
          </a:p>
          <a:p>
            <a:pPr lvl="1">
              <a:lnSpc>
                <a:spcPct val="80000"/>
              </a:lnSpc>
              <a:buNone/>
            </a:pPr>
            <a:r>
              <a:rPr lang="en-US" sz="1000" dirty="0" smtClean="0">
                <a:solidFill>
                  <a:srgbClr val="FF0000"/>
                </a:solidFill>
                <a:latin typeface="Rockwell" pitchFamily="-111" charset="0"/>
              </a:rPr>
              <a:t>T3C11</a:t>
            </a:r>
            <a:r>
              <a:rPr lang="en-US" sz="1600" dirty="0" smtClean="0">
                <a:solidFill>
                  <a:srgbClr val="FF0000"/>
                </a:solidFill>
                <a:latin typeface="Rockwell" pitchFamily="-111" charset="0"/>
              </a:rPr>
              <a:t>  </a:t>
            </a:r>
            <a:r>
              <a:rPr lang="en-US" sz="1800" dirty="0" smtClean="0">
                <a:latin typeface="Rockwell" pitchFamily="-111" charset="0"/>
              </a:rPr>
              <a:t>VHF and UHF radio signals usually travel somewhat farther than the visual line of sight distance between two stations because the Earth seems less curved to radio waves than to light.</a:t>
            </a:r>
          </a:p>
          <a:p>
            <a:pPr lvl="1">
              <a:lnSpc>
                <a:spcPct val="80000"/>
              </a:lnSpc>
            </a:pPr>
            <a:endParaRPr lang="en-US" sz="1200" dirty="0" smtClean="0">
              <a:latin typeface="Rockwell" pitchFamily="-111" charset="0"/>
            </a:endParaRPr>
          </a:p>
          <a:p>
            <a:pPr lvl="3">
              <a:lnSpc>
                <a:spcPct val="80000"/>
              </a:lnSpc>
            </a:pPr>
            <a:endParaRPr lang="en-US" sz="1200" dirty="0" smtClean="0">
              <a:solidFill>
                <a:srgbClr val="FF0000"/>
              </a:solidFill>
              <a:latin typeface="Rockwell" pitchFamily="-111" charset="0"/>
            </a:endParaRPr>
          </a:p>
          <a:p>
            <a:pPr lvl="3">
              <a:lnSpc>
                <a:spcPct val="80000"/>
              </a:lnSpc>
            </a:pPr>
            <a:endParaRPr lang="en-US" sz="1200" dirty="0" smtClean="0">
              <a:solidFill>
                <a:srgbClr val="FF0000"/>
              </a:solidFill>
              <a:latin typeface="Rockwell" pitchFamily="-111" charset="0"/>
            </a:endParaRPr>
          </a:p>
          <a:p>
            <a:pPr lvl="3">
              <a:lnSpc>
                <a:spcPct val="80000"/>
              </a:lnSpc>
            </a:pPr>
            <a:endParaRPr lang="en-US" sz="1200" dirty="0" smtClean="0">
              <a:solidFill>
                <a:srgbClr val="FF0000"/>
              </a:solidFill>
              <a:latin typeface="Rockwell" pitchFamily="-111" charset="0"/>
            </a:endParaRPr>
          </a:p>
          <a:p>
            <a:pPr lvl="3">
              <a:lnSpc>
                <a:spcPct val="80000"/>
              </a:lnSpc>
            </a:pPr>
            <a:endParaRPr lang="en-US" sz="1200" dirty="0" smtClean="0">
              <a:solidFill>
                <a:srgbClr val="FF0000"/>
              </a:solidFill>
              <a:latin typeface="Rockwell" pitchFamily="-111" charset="0"/>
            </a:endParaRPr>
          </a:p>
          <a:p>
            <a:pPr lvl="3">
              <a:lnSpc>
                <a:spcPct val="80000"/>
              </a:lnSpc>
            </a:pPr>
            <a:endParaRPr lang="en-US" sz="1200" dirty="0" smtClean="0">
              <a:solidFill>
                <a:srgbClr val="FF0000"/>
              </a:solidFill>
              <a:latin typeface="Rockwell" pitchFamily="-111" charset="0"/>
            </a:endParaRPr>
          </a:p>
          <a:p>
            <a:pPr lvl="3">
              <a:lnSpc>
                <a:spcPct val="80000"/>
              </a:lnSpc>
            </a:pPr>
            <a:endParaRPr lang="en-US" sz="1200" dirty="0" smtClean="0">
              <a:solidFill>
                <a:srgbClr val="FF0000"/>
              </a:solidFill>
              <a:latin typeface="Rockwell" pitchFamily="-111" charset="0"/>
            </a:endParaRPr>
          </a:p>
          <a:p>
            <a:pPr lvl="3">
              <a:lnSpc>
                <a:spcPct val="80000"/>
              </a:lnSpc>
            </a:pPr>
            <a:endParaRPr lang="en-US" sz="1200" dirty="0" smtClean="0">
              <a:solidFill>
                <a:srgbClr val="FF0000"/>
              </a:solidFill>
              <a:latin typeface="Rockwell" pitchFamily="-111" charset="0"/>
            </a:endParaRPr>
          </a:p>
          <a:p>
            <a:pPr lvl="3">
              <a:lnSpc>
                <a:spcPct val="80000"/>
              </a:lnSpc>
            </a:pPr>
            <a:endParaRPr lang="en-US" sz="1200" dirty="0" smtClean="0">
              <a:solidFill>
                <a:srgbClr val="FF0000"/>
              </a:solidFill>
              <a:latin typeface="Rockwell" pitchFamily="-111" charset="0"/>
            </a:endParaRPr>
          </a:p>
          <a:p>
            <a:pPr lvl="1">
              <a:lnSpc>
                <a:spcPct val="80000"/>
              </a:lnSpc>
            </a:pPr>
            <a:endParaRPr lang="en-US" sz="2000" dirty="0" smtClean="0">
              <a:latin typeface="Rockwell" pitchFamily="-111" charset="0"/>
            </a:endParaRPr>
          </a:p>
          <a:p>
            <a:pPr lvl="1">
              <a:lnSpc>
                <a:spcPct val="80000"/>
              </a:lnSpc>
            </a:pPr>
            <a:endParaRPr lang="en-US" sz="2400" dirty="0" smtClean="0">
              <a:solidFill>
                <a:srgbClr val="FF0000"/>
              </a:solidFill>
              <a:latin typeface="Rockwell" pitchFamily="-111" charset="0"/>
            </a:endParaRPr>
          </a:p>
          <a:p>
            <a:pPr lvl="1">
              <a:lnSpc>
                <a:spcPct val="80000"/>
              </a:lnSpc>
            </a:pPr>
            <a:endParaRPr lang="en-US" dirty="0" smtClean="0">
              <a:latin typeface="Rockwell" pitchFamily="-111" charset="0"/>
            </a:endParaRPr>
          </a:p>
        </p:txBody>
      </p:sp>
      <p:sp>
        <p:nvSpPr>
          <p:cNvPr id="174082" name="Slide Number Placeholder 5"/>
          <p:cNvSpPr>
            <a:spLocks noGrp="1"/>
          </p:cNvSpPr>
          <p:nvPr>
            <p:ph type="sldNum" sz="quarter" idx="12"/>
          </p:nvPr>
        </p:nvSpPr>
        <p:spPr>
          <a:ln>
            <a:miter lim="800000"/>
            <a:headEnd/>
            <a:tailEnd/>
          </a:ln>
        </p:spPr>
        <p:txBody>
          <a:bodyPr/>
          <a:lstStyle/>
          <a:p>
            <a:pPr>
              <a:defRPr/>
            </a:pPr>
            <a:fld id="{DF289B05-DD09-CC4B-9596-699D0E176CC2}" type="slidenum">
              <a:rPr lang="en-US"/>
              <a:pPr>
                <a:defRPr/>
              </a:pPr>
              <a:t>11</a:t>
            </a:fld>
            <a:endParaRPr lang="en-US"/>
          </a:p>
        </p:txBody>
      </p:sp>
      <p:pic>
        <p:nvPicPr>
          <p:cNvPr id="718853" name="Picture 4" descr="radiohorizon"/>
          <p:cNvPicPr>
            <a:picLocks noChangeAspect="1" noChangeArrowheads="1"/>
          </p:cNvPicPr>
          <p:nvPr/>
        </p:nvPicPr>
        <p:blipFill>
          <a:blip r:embed="rId2"/>
          <a:srcRect/>
          <a:stretch>
            <a:fillRect/>
          </a:stretch>
        </p:blipFill>
        <p:spPr bwMode="auto">
          <a:xfrm>
            <a:off x="1844675" y="2819400"/>
            <a:ext cx="5322888" cy="1806575"/>
          </a:xfrm>
          <a:prstGeom prst="rect">
            <a:avLst/>
          </a:prstGeom>
          <a:noFill/>
          <a:ln w="9525">
            <a:noFill/>
            <a:miter lim="800000"/>
            <a:headEnd/>
            <a:tailEnd/>
          </a:ln>
        </p:spPr>
      </p:pic>
      <p:sp>
        <p:nvSpPr>
          <p:cNvPr id="7" name="TextBox 6"/>
          <p:cNvSpPr txBox="1"/>
          <p:nvPr/>
        </p:nvSpPr>
        <p:spPr>
          <a:xfrm>
            <a:off x="381000" y="572869"/>
            <a:ext cx="5257118" cy="646331"/>
          </a:xfrm>
          <a:prstGeom prst="rect">
            <a:avLst/>
          </a:prstGeom>
          <a:noFill/>
        </p:spPr>
        <p:txBody>
          <a:bodyPr wrap="none" rtlCol="0">
            <a:sp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VHF and UHF Radio Waves</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TextBox 5"/>
          <p:cNvSpPr txBox="1"/>
          <p:nvPr/>
        </p:nvSpPr>
        <p:spPr>
          <a:xfrm>
            <a:off x="609600" y="3200400"/>
            <a:ext cx="1287532"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1.23 </a:t>
            </a:r>
            <a:r>
              <a:rPr lang="en-US" dirty="0" err="1" smtClean="0"/>
              <a:t>x</a:t>
            </a:r>
            <a:r>
              <a:rPr lang="en-US" dirty="0" smtClean="0"/>
              <a:t> √ </a:t>
            </a:r>
            <a:r>
              <a:rPr lang="en-US" dirty="0" err="1" smtClean="0"/>
              <a:t>h</a:t>
            </a:r>
            <a:endParaRPr lang="en-US" dirty="0" smtClean="0"/>
          </a:p>
          <a:p>
            <a:r>
              <a:rPr lang="en-US" dirty="0" smtClean="0"/>
              <a:t>Miles   feet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323011">
                                            <p:txEl>
                                              <p:pRg st="1" end="1"/>
                                            </p:txEl>
                                          </p:spTgt>
                                        </p:tgtEl>
                                        <p:attrNameLst>
                                          <p:attrName>style.visibility</p:attrName>
                                        </p:attrNameLst>
                                      </p:cBhvr>
                                      <p:to>
                                        <p:strVal val="visible"/>
                                      </p:to>
                                    </p:set>
                                    <p:animEffect transition="in" filter="wipe(left)">
                                      <p:cBhvr>
                                        <p:cTn id="7" dur="500"/>
                                        <p:tgtEl>
                                          <p:spTgt spid="1323011">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18853"/>
                                        </p:tgtEl>
                                        <p:attrNameLst>
                                          <p:attrName>style.visibility</p:attrName>
                                        </p:attrNameLst>
                                      </p:cBhvr>
                                      <p:to>
                                        <p:strVal val="visible"/>
                                      </p:to>
                                    </p:set>
                                    <p:animEffect transition="in" filter="wipe(left)">
                                      <p:cBhvr>
                                        <p:cTn id="10" dur="500"/>
                                        <p:tgtEl>
                                          <p:spTgt spid="7188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23011">
                                            <p:txEl>
                                              <p:pRg st="3" end="3"/>
                                            </p:txEl>
                                          </p:spTgt>
                                        </p:tgtEl>
                                        <p:attrNameLst>
                                          <p:attrName>style.visibility</p:attrName>
                                        </p:attrNameLst>
                                      </p:cBhvr>
                                      <p:to>
                                        <p:strVal val="visible"/>
                                      </p:to>
                                    </p:set>
                                    <p:animEffect transition="in" filter="wipe(left)">
                                      <p:cBhvr>
                                        <p:cTn id="15" dur="500"/>
                                        <p:tgtEl>
                                          <p:spTgt spid="132301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23011">
                                            <p:txEl>
                                              <p:pRg st="4" end="4"/>
                                            </p:txEl>
                                          </p:spTgt>
                                        </p:tgtEl>
                                        <p:attrNameLst>
                                          <p:attrName>style.visibility</p:attrName>
                                        </p:attrNameLst>
                                      </p:cBhvr>
                                      <p:to>
                                        <p:strVal val="visible"/>
                                      </p:to>
                                    </p:set>
                                    <p:animEffect transition="in" filter="wipe(left)">
                                      <p:cBhvr>
                                        <p:cTn id="20" dur="500"/>
                                        <p:tgtEl>
                                          <p:spTgt spid="1323011">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323011">
                                            <p:txEl>
                                              <p:pRg st="21" end="21"/>
                                            </p:txEl>
                                          </p:spTgt>
                                        </p:tgtEl>
                                        <p:attrNameLst>
                                          <p:attrName>style.visibility</p:attrName>
                                        </p:attrNameLst>
                                      </p:cBhvr>
                                      <p:to>
                                        <p:strVal val="visible"/>
                                      </p:to>
                                    </p:set>
                                    <p:animEffect transition="in" filter="wipe(left)">
                                      <p:cBhvr>
                                        <p:cTn id="25" dur="500"/>
                                        <p:tgtEl>
                                          <p:spTgt spid="1323011">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155575" y="433388"/>
            <a:ext cx="8988425" cy="692150"/>
          </a:xfrm>
        </p:spPr>
        <p:txBody>
          <a:bodyPr>
            <a:norm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Two Meter Ball in the Side Pocket</a:t>
            </a:r>
          </a:p>
        </p:txBody>
      </p:sp>
      <p:sp>
        <p:nvSpPr>
          <p:cNvPr id="1308675" name="Rectangle 3"/>
          <p:cNvSpPr>
            <a:spLocks noGrp="1" noChangeArrowheads="1"/>
          </p:cNvSpPr>
          <p:nvPr>
            <p:ph idx="1"/>
          </p:nvPr>
        </p:nvSpPr>
        <p:spPr/>
        <p:txBody>
          <a:bodyPr/>
          <a:lstStyle/>
          <a:p>
            <a:pPr lvl="1">
              <a:buNone/>
            </a:pPr>
            <a:r>
              <a:rPr lang="en-US" sz="1200" dirty="0" smtClean="0">
                <a:solidFill>
                  <a:srgbClr val="FF0000"/>
                </a:solidFill>
                <a:latin typeface="Rockwell" pitchFamily="-111" charset="0"/>
              </a:rPr>
              <a:t>T3A05</a:t>
            </a:r>
            <a:r>
              <a:rPr lang="en-US" sz="2000" dirty="0" smtClean="0">
                <a:solidFill>
                  <a:srgbClr val="FF0000"/>
                </a:solidFill>
                <a:latin typeface="Rockwell" pitchFamily="-111" charset="0"/>
              </a:rPr>
              <a:t>  </a:t>
            </a:r>
            <a:r>
              <a:rPr lang="en-US" sz="2000" dirty="0" smtClean="0">
                <a:latin typeface="Rockwell" pitchFamily="-111" charset="0"/>
              </a:rPr>
              <a:t>When using a directional antenna, your station might be able to access a distant repeater if buildings or obstructions are blocking the direct line of sight path by finding a path that reflects signals to the repeater.</a:t>
            </a:r>
          </a:p>
          <a:p>
            <a:pPr lvl="1"/>
            <a:endParaRPr lang="en-US" sz="2000" dirty="0" smtClean="0">
              <a:latin typeface="Rockwell" pitchFamily="-111" charset="0"/>
            </a:endParaRPr>
          </a:p>
          <a:p>
            <a:pPr lvl="1"/>
            <a:endParaRPr lang="en-US" sz="2000" dirty="0" smtClean="0">
              <a:latin typeface="Rockwell" pitchFamily="-111" charset="0"/>
            </a:endParaRPr>
          </a:p>
          <a:p>
            <a:pPr lvl="1"/>
            <a:endParaRPr lang="en-US" sz="2000" dirty="0" smtClean="0">
              <a:latin typeface="Rockwell" pitchFamily="-111" charset="0"/>
            </a:endParaRPr>
          </a:p>
          <a:p>
            <a:pPr lvl="1"/>
            <a:endParaRPr lang="en-US" sz="2000" dirty="0" smtClean="0">
              <a:latin typeface="Rockwell" pitchFamily="-111" charset="0"/>
            </a:endParaRPr>
          </a:p>
          <a:p>
            <a:pPr lvl="1"/>
            <a:endParaRPr lang="en-US" sz="2000" dirty="0" smtClean="0">
              <a:latin typeface="Rockwell" pitchFamily="-111" charset="0"/>
            </a:endParaRPr>
          </a:p>
          <a:p>
            <a:pPr lvl="1"/>
            <a:endParaRPr lang="en-US" sz="2000" dirty="0" smtClean="0">
              <a:latin typeface="Rockwell" pitchFamily="-111" charset="0"/>
            </a:endParaRPr>
          </a:p>
        </p:txBody>
      </p:sp>
      <p:sp>
        <p:nvSpPr>
          <p:cNvPr id="159746" name="Slide Number Placeholder 5"/>
          <p:cNvSpPr>
            <a:spLocks noGrp="1"/>
          </p:cNvSpPr>
          <p:nvPr>
            <p:ph type="sldNum" sz="quarter" idx="12"/>
          </p:nvPr>
        </p:nvSpPr>
        <p:spPr>
          <a:ln>
            <a:miter lim="800000"/>
            <a:headEnd/>
            <a:tailEnd/>
          </a:ln>
        </p:spPr>
        <p:txBody>
          <a:bodyPr/>
          <a:lstStyle/>
          <a:p>
            <a:pPr>
              <a:defRPr/>
            </a:pPr>
            <a:fld id="{C9ACF084-509A-3D43-9848-45C7B77A3098}" type="slidenum">
              <a:rPr lang="en-US"/>
              <a:pPr>
                <a:defRPr/>
              </a:pPr>
              <a:t>12</a:t>
            </a:fld>
            <a:endParaRPr lang="en-US"/>
          </a:p>
        </p:txBody>
      </p:sp>
      <p:sp>
        <p:nvSpPr>
          <p:cNvPr id="1037317" name="Text Box 5"/>
          <p:cNvSpPr txBox="1">
            <a:spLocks noChangeArrowheads="1"/>
          </p:cNvSpPr>
          <p:nvPr/>
        </p:nvSpPr>
        <p:spPr bwMode="auto">
          <a:xfrm>
            <a:off x="1844675" y="4389438"/>
            <a:ext cx="1844675" cy="1558925"/>
          </a:xfrm>
          <a:prstGeom prst="rect">
            <a:avLst/>
          </a:prstGeom>
          <a:noFill/>
          <a:ln w="12700" cap="sq">
            <a:noFill/>
            <a:miter lim="800000"/>
            <a:headEnd type="none" w="sm" len="sm"/>
            <a:tailEnd type="none" w="sm" len="sm"/>
          </a:ln>
        </p:spPr>
        <p:txBody>
          <a:bodyPr>
            <a:prstTxWarp prst="textNoShape">
              <a:avLst/>
            </a:prstTxWarp>
            <a:spAutoFit/>
          </a:bodyPr>
          <a:lstStyle/>
          <a:p>
            <a:pPr algn="r">
              <a:spcBef>
                <a:spcPct val="50000"/>
              </a:spcBef>
            </a:pPr>
            <a:r>
              <a:rPr lang="en-US" sz="1600">
                <a:solidFill>
                  <a:schemeClr val="accent1"/>
                </a:solidFill>
                <a:latin typeface="Rockwell" pitchFamily="-111" charset="0"/>
              </a:rPr>
              <a:t>Directional Antenna can be used to bounce signal to reach repeater blocked by building</a:t>
            </a:r>
          </a:p>
        </p:txBody>
      </p:sp>
      <p:pic>
        <p:nvPicPr>
          <p:cNvPr id="1308677" name="Picture 5" descr="bounce signal"/>
          <p:cNvPicPr>
            <a:picLocks noChangeAspect="1" noChangeArrowheads="1"/>
          </p:cNvPicPr>
          <p:nvPr/>
        </p:nvPicPr>
        <p:blipFill>
          <a:blip r:embed="rId2"/>
          <a:srcRect/>
          <a:stretch>
            <a:fillRect/>
          </a:stretch>
        </p:blipFill>
        <p:spPr bwMode="auto">
          <a:xfrm>
            <a:off x="4495800" y="3236913"/>
            <a:ext cx="2713038" cy="2890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5800" cy="1143000"/>
          </a:xfrm>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Multipath</a:t>
            </a:r>
            <a:endParaRPr lang="en-US" dirty="0"/>
          </a:p>
        </p:txBody>
      </p:sp>
      <p:pic>
        <p:nvPicPr>
          <p:cNvPr id="4" name="Picture 3"/>
          <p:cNvPicPr>
            <a:picLocks noChangeAspect="1"/>
          </p:cNvPicPr>
          <p:nvPr/>
        </p:nvPicPr>
        <p:blipFill>
          <a:blip r:embed="rId2"/>
          <a:stretch>
            <a:fillRect/>
          </a:stretch>
        </p:blipFill>
        <p:spPr>
          <a:xfrm>
            <a:off x="838200" y="3352800"/>
            <a:ext cx="4529572" cy="1845381"/>
          </a:xfrm>
          <a:prstGeom prst="rect">
            <a:avLst/>
          </a:prstGeom>
        </p:spPr>
      </p:pic>
      <p:sp>
        <p:nvSpPr>
          <p:cNvPr id="5" name="Rectangle 4"/>
          <p:cNvSpPr/>
          <p:nvPr/>
        </p:nvSpPr>
        <p:spPr>
          <a:xfrm>
            <a:off x="457200" y="5715000"/>
            <a:ext cx="6477000" cy="707886"/>
          </a:xfrm>
          <a:prstGeom prst="rect">
            <a:avLst/>
          </a:prstGeom>
        </p:spPr>
        <p:txBody>
          <a:bodyPr wrap="square">
            <a:spAutoFit/>
          </a:bodyPr>
          <a:lstStyle/>
          <a:p>
            <a:pPr lvl="1"/>
            <a:r>
              <a:rPr lang="en-US" sz="1200" dirty="0" smtClean="0">
                <a:solidFill>
                  <a:srgbClr val="FF0000"/>
                </a:solidFill>
                <a:latin typeface="Rockwell" pitchFamily="-111" charset="0"/>
              </a:rPr>
              <a:t>T3A10</a:t>
            </a:r>
            <a:r>
              <a:rPr lang="en-US" sz="2000" dirty="0" smtClean="0">
                <a:solidFill>
                  <a:srgbClr val="FF0000"/>
                </a:solidFill>
                <a:latin typeface="Rockwell" pitchFamily="-111" charset="0"/>
              </a:rPr>
              <a:t>  </a:t>
            </a:r>
            <a:r>
              <a:rPr lang="en-US" sz="2000" dirty="0" smtClean="0">
                <a:latin typeface="Rockwell" pitchFamily="-111" charset="0"/>
              </a:rPr>
              <a:t>Error rates are likely to increase on VHF or UHF data signals propagated over multiple paths.</a:t>
            </a:r>
          </a:p>
        </p:txBody>
      </p:sp>
      <p:sp>
        <p:nvSpPr>
          <p:cNvPr id="6" name="TextBox 5"/>
          <p:cNvSpPr txBox="1"/>
          <p:nvPr/>
        </p:nvSpPr>
        <p:spPr>
          <a:xfrm>
            <a:off x="457200" y="1847088"/>
            <a:ext cx="8001000" cy="1661993"/>
          </a:xfrm>
          <a:prstGeom prst="rect">
            <a:avLst/>
          </a:prstGeom>
          <a:noFill/>
        </p:spPr>
        <p:txBody>
          <a:bodyPr wrap="square" rtlCol="0">
            <a:spAutoFit/>
          </a:bodyPr>
          <a:lstStyle/>
          <a:p>
            <a:pPr marL="0" lvl="1"/>
            <a:r>
              <a:rPr lang="en-US" sz="1200" dirty="0" smtClean="0">
                <a:solidFill>
                  <a:srgbClr val="FF0000"/>
                </a:solidFill>
                <a:latin typeface="Rockwell" pitchFamily="-111" charset="0"/>
              </a:rPr>
              <a:t>T3A01</a:t>
            </a:r>
            <a:r>
              <a:rPr lang="en-US" sz="2400" dirty="0" smtClean="0">
                <a:solidFill>
                  <a:srgbClr val="FF0000"/>
                </a:solidFill>
                <a:latin typeface="Rockwell" pitchFamily="-111" charset="0"/>
              </a:rPr>
              <a:t>  </a:t>
            </a:r>
            <a:r>
              <a:rPr lang="en-US" sz="2000" dirty="0" smtClean="0">
                <a:latin typeface="Rockwell" pitchFamily="-111" charset="0"/>
              </a:rPr>
              <a:t>Should another operator reports that your stations 2 meter signals were strong just a moment ago, but now they are weak or distorted, try moving a few feet, as random reflections may be causing </a:t>
            </a:r>
            <a:r>
              <a:rPr lang="en-US" sz="2000" b="1" u="sng" dirty="0" smtClean="0">
                <a:latin typeface="Rockwell" pitchFamily="-111" charset="0"/>
              </a:rPr>
              <a:t>multi-path distortion.</a:t>
            </a:r>
          </a:p>
          <a:p>
            <a:endParaRPr lang="en-US" dirty="0"/>
          </a:p>
        </p:txBody>
      </p:sp>
      <p:sp>
        <p:nvSpPr>
          <p:cNvPr id="7" name="TextBox 6"/>
          <p:cNvSpPr txBox="1"/>
          <p:nvPr/>
        </p:nvSpPr>
        <p:spPr>
          <a:xfrm>
            <a:off x="5638800" y="3657600"/>
            <a:ext cx="3124200" cy="923330"/>
          </a:xfrm>
          <a:prstGeom prst="rect">
            <a:avLst/>
          </a:prstGeom>
          <a:noFill/>
        </p:spPr>
        <p:txBody>
          <a:bodyPr wrap="square" rtlCol="0">
            <a:spAutoFit/>
          </a:bodyPr>
          <a:lstStyle/>
          <a:p>
            <a:r>
              <a:rPr lang="en-US" sz="1400" dirty="0" smtClean="0">
                <a:solidFill>
                  <a:srgbClr val="FF0000"/>
                </a:solidFill>
                <a:latin typeface="Rockwell"/>
                <a:cs typeface="Rockwell"/>
              </a:rPr>
              <a:t>T3A06  </a:t>
            </a:r>
            <a:r>
              <a:rPr lang="en-US" dirty="0" smtClean="0">
                <a:latin typeface="Rockwell"/>
                <a:cs typeface="Rockwell"/>
              </a:rPr>
              <a:t>Rapid  fluttering from multipath while moving is called picket-fencing</a:t>
            </a:r>
            <a:endParaRPr lang="en-US" dirty="0">
              <a:latin typeface="Rockwell"/>
              <a:cs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8525732"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Propagation and Weather</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 name="TextBox 4"/>
          <p:cNvSpPr txBox="1"/>
          <p:nvPr/>
        </p:nvSpPr>
        <p:spPr>
          <a:xfrm>
            <a:off x="685800" y="1981200"/>
            <a:ext cx="7908587" cy="923330"/>
          </a:xfrm>
          <a:prstGeom prst="rect">
            <a:avLst/>
          </a:prstGeom>
          <a:noFill/>
        </p:spPr>
        <p:txBody>
          <a:bodyPr wrap="square" rtlCol="0">
            <a:spAutoFit/>
          </a:bodyPr>
          <a:lstStyle/>
          <a:p>
            <a:r>
              <a:rPr lang="en-US" dirty="0" smtClean="0"/>
              <a:t>Our weather occurs in the troposphere and the stratosphere. This is the region below the  ionosphere. This region has an effect on the higher frequencies in the VHF above 50 MHz and UHF range.</a:t>
            </a:r>
            <a:endParaRPr lang="en-US" dirty="0"/>
          </a:p>
        </p:txBody>
      </p:sp>
      <p:sp>
        <p:nvSpPr>
          <p:cNvPr id="6" name="TextBox 5"/>
          <p:cNvSpPr txBox="1"/>
          <p:nvPr/>
        </p:nvSpPr>
        <p:spPr>
          <a:xfrm>
            <a:off x="1485901" y="3257550"/>
            <a:ext cx="6972300" cy="1908215"/>
          </a:xfrm>
          <a:prstGeom prst="rect">
            <a:avLst/>
          </a:prstGeom>
          <a:noFill/>
        </p:spPr>
        <p:txBody>
          <a:bodyPr wrap="square" rtlCol="0">
            <a:spAutoFit/>
          </a:bodyPr>
          <a:lstStyle/>
          <a:p>
            <a:r>
              <a:rPr lang="en-US" dirty="0" smtClean="0">
                <a:latin typeface="Cambria" charset="0"/>
                <a:ea typeface="Cambria" charset="0"/>
                <a:cs typeface="Cambria" charset="0"/>
              </a:rPr>
              <a:t>Precipitation will decrease the range of microwave frequencies. </a:t>
            </a:r>
            <a:r>
              <a:rPr lang="en-US" sz="1200" dirty="0" smtClean="0">
                <a:solidFill>
                  <a:srgbClr val="FF0000"/>
                </a:solidFill>
                <a:latin typeface="Cambria" charset="0"/>
                <a:ea typeface="Cambria" charset="0"/>
                <a:cs typeface="Cambria" charset="0"/>
              </a:rPr>
              <a:t>T3A13</a:t>
            </a:r>
          </a:p>
          <a:p>
            <a:endParaRPr lang="en-US" dirty="0">
              <a:latin typeface="Cambria" charset="0"/>
              <a:ea typeface="Cambria" charset="0"/>
              <a:cs typeface="Cambria" charset="0"/>
            </a:endParaRPr>
          </a:p>
          <a:p>
            <a:r>
              <a:rPr lang="en-US" dirty="0" smtClean="0">
                <a:latin typeface="Cambria" charset="0"/>
                <a:ea typeface="Cambria" charset="0"/>
                <a:cs typeface="Cambria" charset="0"/>
              </a:rPr>
              <a:t>Fog and rain would have </a:t>
            </a:r>
            <a:r>
              <a:rPr lang="en-US" u="sng" dirty="0" smtClean="0">
                <a:latin typeface="Cambria" charset="0"/>
                <a:ea typeface="Cambria" charset="0"/>
                <a:cs typeface="Cambria" charset="0"/>
              </a:rPr>
              <a:t>no</a:t>
            </a:r>
            <a:r>
              <a:rPr lang="en-US" dirty="0" smtClean="0">
                <a:latin typeface="Cambria" charset="0"/>
                <a:ea typeface="Cambria" charset="0"/>
                <a:cs typeface="Cambria" charset="0"/>
              </a:rPr>
              <a:t> affect on 10 and 6 meters.  </a:t>
            </a:r>
            <a:r>
              <a:rPr lang="en-US" sz="1400" dirty="0" smtClean="0">
                <a:solidFill>
                  <a:srgbClr val="FF0000"/>
                </a:solidFill>
                <a:latin typeface="Cambria" charset="0"/>
                <a:ea typeface="Cambria" charset="0"/>
                <a:cs typeface="Cambria" charset="0"/>
              </a:rPr>
              <a:t>T3A12</a:t>
            </a:r>
          </a:p>
          <a:p>
            <a:endParaRPr lang="en-US" sz="1400" dirty="0">
              <a:solidFill>
                <a:srgbClr val="FF0000"/>
              </a:solidFill>
              <a:latin typeface="Cambria" charset="0"/>
              <a:ea typeface="Cambria" charset="0"/>
              <a:cs typeface="Cambria" charset="0"/>
            </a:endParaRPr>
          </a:p>
          <a:p>
            <a:endParaRPr lang="en-US" sz="1400" dirty="0" smtClean="0">
              <a:solidFill>
                <a:srgbClr val="FF0000"/>
              </a:solidFill>
              <a:latin typeface="Cambria" charset="0"/>
              <a:ea typeface="Cambria" charset="0"/>
              <a:cs typeface="Cambria" charset="0"/>
            </a:endParaRPr>
          </a:p>
          <a:p>
            <a:r>
              <a:rPr lang="en-US" dirty="0">
                <a:latin typeface="Cambria" charset="0"/>
                <a:ea typeface="Cambria" charset="0"/>
                <a:cs typeface="Cambria" charset="0"/>
              </a:rPr>
              <a:t>VHF and UHF signals be greater in the winter </a:t>
            </a:r>
            <a:r>
              <a:rPr lang="en-US" dirty="0" smtClean="0">
                <a:latin typeface="Cambria" charset="0"/>
                <a:ea typeface="Cambria" charset="0"/>
                <a:cs typeface="Cambria" charset="0"/>
              </a:rPr>
              <a:t>because </a:t>
            </a:r>
            <a:r>
              <a:rPr lang="en-US" dirty="0"/>
              <a:t>Less absorption by vegetation </a:t>
            </a:r>
            <a:r>
              <a:rPr lang="en-US" dirty="0" smtClean="0">
                <a:latin typeface="Cambria" charset="0"/>
                <a:ea typeface="Cambria" charset="0"/>
                <a:cs typeface="Cambria" charset="0"/>
              </a:rPr>
              <a:t> </a:t>
            </a:r>
            <a:r>
              <a:rPr lang="en-US" sz="1400" dirty="0" smtClean="0">
                <a:solidFill>
                  <a:srgbClr val="FF0000"/>
                </a:solidFill>
                <a:latin typeface="Cambria" charset="0"/>
                <a:ea typeface="Cambria" charset="0"/>
                <a:cs typeface="Cambria" charset="0"/>
              </a:rPr>
              <a:t>T3A02</a:t>
            </a:r>
            <a:endParaRPr lang="en-US" sz="1400" dirty="0">
              <a:solidFill>
                <a:srgbClr val="FF0000"/>
              </a:solidFill>
              <a:latin typeface="Cambria" charset="0"/>
              <a:ea typeface="Cambria" charset="0"/>
              <a:cs typeface="Cambria" charset="0"/>
            </a:endParaRPr>
          </a:p>
        </p:txBody>
      </p:sp>
    </p:spTree>
    <p:extLst>
      <p:ext uri="{BB962C8B-B14F-4D97-AF65-F5344CB8AC3E}">
        <p14:creationId xmlns:p14="http://schemas.microsoft.com/office/powerpoint/2010/main" val="368727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55575" y="433388"/>
            <a:ext cx="8988425" cy="692150"/>
          </a:xfrm>
        </p:spPr>
        <p:txBody>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Ducting</a:t>
            </a:r>
            <a:endParaRPr lang="en-US" sz="3600" b="1" dirty="0" smtClean="0"/>
          </a:p>
        </p:txBody>
      </p:sp>
      <p:sp>
        <p:nvSpPr>
          <p:cNvPr id="1321987" name="Rectangle 3"/>
          <p:cNvSpPr>
            <a:spLocks noGrp="1" noChangeArrowheads="1"/>
          </p:cNvSpPr>
          <p:nvPr>
            <p:ph idx="1"/>
          </p:nvPr>
        </p:nvSpPr>
        <p:spPr/>
        <p:txBody>
          <a:bodyPr/>
          <a:lstStyle/>
          <a:p>
            <a:pPr lvl="1">
              <a:buNone/>
            </a:pPr>
            <a:r>
              <a:rPr lang="en-US" sz="1200" dirty="0" smtClean="0">
                <a:solidFill>
                  <a:srgbClr val="FF0000"/>
                </a:solidFill>
                <a:latin typeface="Rockwell" pitchFamily="-111" charset="0"/>
              </a:rPr>
              <a:t>T3C08</a:t>
            </a:r>
            <a:r>
              <a:rPr lang="en-US" sz="2000" dirty="0" smtClean="0">
                <a:solidFill>
                  <a:srgbClr val="FF0000"/>
                </a:solidFill>
                <a:latin typeface="Rockwell" pitchFamily="-111" charset="0"/>
              </a:rPr>
              <a:t>  </a:t>
            </a:r>
            <a:r>
              <a:rPr lang="en-US" sz="2000" dirty="0" smtClean="0">
                <a:latin typeface="Rockwell" pitchFamily="-111" charset="0"/>
              </a:rPr>
              <a:t>Temperature inversions in the atmosphere causes "tropospheric ducting".</a:t>
            </a:r>
            <a:endParaRPr lang="en-US" dirty="0" smtClean="0">
              <a:latin typeface="Rockwell" pitchFamily="-111" charset="0"/>
            </a:endParaRPr>
          </a:p>
          <a:p>
            <a:pPr lvl="1"/>
            <a:endParaRPr lang="en-US" sz="3200" dirty="0" smtClean="0">
              <a:solidFill>
                <a:srgbClr val="FF0000"/>
              </a:solidFill>
              <a:latin typeface="Rockwell" pitchFamily="-111" charset="0"/>
            </a:endParaRPr>
          </a:p>
          <a:p>
            <a:pPr lvl="1"/>
            <a:endParaRPr lang="en-US" sz="3600" dirty="0" smtClean="0">
              <a:latin typeface="Rockwell" pitchFamily="-111" charset="0"/>
            </a:endParaRPr>
          </a:p>
        </p:txBody>
      </p:sp>
      <p:sp>
        <p:nvSpPr>
          <p:cNvPr id="173058" name="Slide Number Placeholder 5"/>
          <p:cNvSpPr>
            <a:spLocks noGrp="1"/>
          </p:cNvSpPr>
          <p:nvPr>
            <p:ph type="sldNum" sz="quarter" idx="12"/>
          </p:nvPr>
        </p:nvSpPr>
        <p:spPr>
          <a:ln>
            <a:miter lim="800000"/>
            <a:headEnd/>
            <a:tailEnd/>
          </a:ln>
        </p:spPr>
        <p:txBody>
          <a:bodyPr/>
          <a:lstStyle/>
          <a:p>
            <a:pPr>
              <a:defRPr/>
            </a:pPr>
            <a:fld id="{93BF40C6-D2F2-6E43-B21A-C6EA0FE135E6}" type="slidenum">
              <a:rPr lang="en-US"/>
              <a:pPr>
                <a:defRPr/>
              </a:pPr>
              <a:t>15</a:t>
            </a:fld>
            <a:endParaRPr lang="en-US"/>
          </a:p>
        </p:txBody>
      </p:sp>
      <p:pic>
        <p:nvPicPr>
          <p:cNvPr id="720900" name="Picture 4" descr="Q p95"/>
          <p:cNvPicPr>
            <a:picLocks noChangeAspect="1" noChangeArrowheads="1"/>
          </p:cNvPicPr>
          <p:nvPr/>
        </p:nvPicPr>
        <p:blipFill>
          <a:blip r:embed="rId2"/>
          <a:srcRect/>
          <a:stretch>
            <a:fillRect/>
          </a:stretch>
        </p:blipFill>
        <p:spPr bwMode="auto">
          <a:xfrm>
            <a:off x="846138" y="2890838"/>
            <a:ext cx="7297737" cy="3027362"/>
          </a:xfrm>
          <a:prstGeom prst="rect">
            <a:avLst/>
          </a:prstGeom>
          <a:noFill/>
          <a:ln w="9525">
            <a:noFill/>
            <a:miter lim="800000"/>
            <a:headEnd/>
            <a:tailEnd/>
          </a:ln>
        </p:spPr>
      </p:pic>
      <p:sp>
        <p:nvSpPr>
          <p:cNvPr id="720901" name="Text Box 5"/>
          <p:cNvSpPr txBox="1">
            <a:spLocks noChangeArrowheads="1"/>
          </p:cNvSpPr>
          <p:nvPr/>
        </p:nvSpPr>
        <p:spPr bwMode="auto">
          <a:xfrm>
            <a:off x="3497263" y="6040438"/>
            <a:ext cx="2227262"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dirty="0" err="1">
                <a:solidFill>
                  <a:srgbClr val="595959"/>
                </a:solidFill>
                <a:latin typeface="Rockwell" pitchFamily="-111" charset="0"/>
              </a:rPr>
              <a:t>Tropospheric</a:t>
            </a:r>
            <a:r>
              <a:rPr lang="en-US" sz="1600" dirty="0">
                <a:solidFill>
                  <a:srgbClr val="FF0000"/>
                </a:solidFill>
                <a:latin typeface="Rockwell" pitchFamily="-111" charset="0"/>
              </a:rPr>
              <a:t> </a:t>
            </a:r>
            <a:r>
              <a:rPr lang="en-US" sz="1600" dirty="0">
                <a:solidFill>
                  <a:srgbClr val="595959"/>
                </a:solidFill>
                <a:latin typeface="Rockwell" pitchFamily="-111" charset="0"/>
              </a:rPr>
              <a:t>Ducting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155575" y="433388"/>
            <a:ext cx="8988425" cy="692150"/>
          </a:xfrm>
        </p:spPr>
        <p:txBody>
          <a:bodyPr>
            <a:noAutofit/>
          </a:bodyPr>
          <a:lstStyle/>
          <a:p>
            <a:r>
              <a:rPr lang="en-US" sz="4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Tropospheric</a:t>
            </a: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Scatter</a:t>
            </a:r>
            <a:endParaRPr lang="en-US" sz="4800" b="1" dirty="0" smtClean="0"/>
          </a:p>
        </p:txBody>
      </p:sp>
      <p:sp>
        <p:nvSpPr>
          <p:cNvPr id="1320963" name="Rectangle 3"/>
          <p:cNvSpPr>
            <a:spLocks noGrp="1" noChangeArrowheads="1"/>
          </p:cNvSpPr>
          <p:nvPr>
            <p:ph idx="1"/>
          </p:nvPr>
        </p:nvSpPr>
        <p:spPr>
          <a:xfrm>
            <a:off x="0" y="1470025"/>
            <a:ext cx="8642350" cy="4962525"/>
          </a:xfrm>
        </p:spPr>
        <p:txBody>
          <a:bodyPr/>
          <a:lstStyle/>
          <a:p>
            <a:pPr lvl="1">
              <a:buNone/>
            </a:pPr>
            <a:r>
              <a:rPr lang="en-US" sz="1200" dirty="0" smtClean="0">
                <a:solidFill>
                  <a:srgbClr val="FF0000"/>
                </a:solidFill>
                <a:latin typeface="Rockwell" pitchFamily="-111" charset="0"/>
              </a:rPr>
              <a:t>T3C06</a:t>
            </a:r>
            <a:r>
              <a:rPr lang="en-US" sz="2000" dirty="0" smtClean="0">
                <a:solidFill>
                  <a:srgbClr val="FF0000"/>
                </a:solidFill>
                <a:latin typeface="Rockwell" pitchFamily="-111" charset="0"/>
              </a:rPr>
              <a:t>  </a:t>
            </a:r>
            <a:r>
              <a:rPr lang="en-US" sz="2000" dirty="0" err="1" smtClean="0">
                <a:latin typeface="Rockwell" pitchFamily="-111" charset="0"/>
              </a:rPr>
              <a:t>Tropospheric</a:t>
            </a:r>
            <a:r>
              <a:rPr lang="en-US" sz="2000" dirty="0" smtClean="0">
                <a:latin typeface="Rockwell" pitchFamily="-111" charset="0"/>
              </a:rPr>
              <a:t> scatter is responsible for allowing over-the-horizon VHF and UHF communications to ranges of approximately 300 miles on a regular basis.</a:t>
            </a:r>
          </a:p>
          <a:p>
            <a:pPr lvl="1"/>
            <a:r>
              <a:rPr lang="en-US" sz="3200" dirty="0" err="1" smtClean="0">
                <a:latin typeface="Rockwell" pitchFamily="-111" charset="0"/>
              </a:rPr>
              <a:t>Tropospheric</a:t>
            </a:r>
            <a:endParaRPr lang="en-US" sz="3200" dirty="0" smtClean="0">
              <a:latin typeface="Rockwell" pitchFamily="-111" charset="0"/>
            </a:endParaRPr>
          </a:p>
          <a:p>
            <a:pPr lvl="1"/>
            <a:endParaRPr lang="en-US" sz="3200" dirty="0" smtClean="0">
              <a:solidFill>
                <a:srgbClr val="FF0000"/>
              </a:solidFill>
              <a:latin typeface="Rockwell" pitchFamily="-111" charset="0"/>
            </a:endParaRPr>
          </a:p>
        </p:txBody>
      </p:sp>
      <p:sp>
        <p:nvSpPr>
          <p:cNvPr id="172034" name="Slide Number Placeholder 5"/>
          <p:cNvSpPr>
            <a:spLocks noGrp="1"/>
          </p:cNvSpPr>
          <p:nvPr>
            <p:ph type="sldNum" sz="quarter" idx="12"/>
          </p:nvPr>
        </p:nvSpPr>
        <p:spPr>
          <a:ln>
            <a:miter lim="800000"/>
            <a:headEnd/>
            <a:tailEnd/>
          </a:ln>
        </p:spPr>
        <p:txBody>
          <a:bodyPr/>
          <a:lstStyle/>
          <a:p>
            <a:pPr>
              <a:defRPr/>
            </a:pPr>
            <a:fld id="{3F695938-AB32-6447-B600-6E7DEC2A2CAE}" type="slidenum">
              <a:rPr lang="en-US"/>
              <a:pPr>
                <a:defRPr/>
              </a:pPr>
              <a:t>16</a:t>
            </a:fld>
            <a:endParaRPr lang="en-US"/>
          </a:p>
        </p:txBody>
      </p:sp>
      <p:pic>
        <p:nvPicPr>
          <p:cNvPr id="7" name="Picture 6"/>
          <p:cNvPicPr>
            <a:picLocks noChangeAspect="1"/>
          </p:cNvPicPr>
          <p:nvPr/>
        </p:nvPicPr>
        <p:blipFill>
          <a:blip r:embed="rId2"/>
          <a:stretch>
            <a:fillRect/>
          </a:stretch>
        </p:blipFill>
        <p:spPr>
          <a:xfrm>
            <a:off x="762000" y="3067050"/>
            <a:ext cx="7353300" cy="32893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228600" y="990600"/>
            <a:ext cx="8988425" cy="692150"/>
          </a:xfrm>
        </p:spPr>
        <p:txBody>
          <a:bodyPr>
            <a:no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111" charset="0"/>
              </a:rPr>
              <a:t>Knife-Edge Diffraction</a:t>
            </a:r>
            <a:b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111" charset="0"/>
              </a:rPr>
            </a:b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19939" name="Rectangle 3"/>
          <p:cNvSpPr>
            <a:spLocks noGrp="1" noChangeArrowheads="1"/>
          </p:cNvSpPr>
          <p:nvPr>
            <p:ph idx="1"/>
          </p:nvPr>
        </p:nvSpPr>
        <p:spPr/>
        <p:txBody>
          <a:bodyPr/>
          <a:lstStyle/>
          <a:p>
            <a:pPr lvl="1">
              <a:buNone/>
            </a:pPr>
            <a:r>
              <a:rPr lang="en-US" sz="1200" dirty="0" smtClean="0">
                <a:solidFill>
                  <a:srgbClr val="FF0000"/>
                </a:solidFill>
                <a:latin typeface="Rockwell" pitchFamily="-111" charset="0"/>
              </a:rPr>
              <a:t>T3C05</a:t>
            </a:r>
            <a:r>
              <a:rPr lang="en-US" sz="2000" dirty="0" smtClean="0">
                <a:solidFill>
                  <a:srgbClr val="FF0000"/>
                </a:solidFill>
                <a:latin typeface="Rockwell" pitchFamily="-111" charset="0"/>
              </a:rPr>
              <a:t>  </a:t>
            </a:r>
            <a:r>
              <a:rPr lang="en-US" sz="2000" dirty="0" smtClean="0">
                <a:latin typeface="Rockwell" pitchFamily="-111" charset="0"/>
              </a:rPr>
              <a:t>The term "</a:t>
            </a:r>
            <a:r>
              <a:rPr lang="en-US" sz="2000" u="sng" dirty="0" smtClean="0">
                <a:latin typeface="Rockwell" pitchFamily="-111" charset="0"/>
              </a:rPr>
              <a:t>knife-edge</a:t>
            </a:r>
            <a:r>
              <a:rPr lang="en-US" sz="2000" dirty="0" smtClean="0">
                <a:latin typeface="Rockwell" pitchFamily="-111" charset="0"/>
              </a:rPr>
              <a:t>" propagation refers to signals that are partially refracted around solid objects exhibiting sharp edges.</a:t>
            </a:r>
          </a:p>
          <a:p>
            <a:pPr lvl="1"/>
            <a:endParaRPr lang="en-US" dirty="0" smtClean="0">
              <a:latin typeface="Rockwell" pitchFamily="-111" charset="0"/>
            </a:endParaRPr>
          </a:p>
          <a:p>
            <a:pPr lvl="1"/>
            <a:endParaRPr lang="en-US" sz="3200" dirty="0" smtClean="0">
              <a:solidFill>
                <a:srgbClr val="FF0000"/>
              </a:solidFill>
              <a:latin typeface="Rockwell" pitchFamily="-111" charset="0"/>
            </a:endParaRPr>
          </a:p>
          <a:p>
            <a:pPr lvl="1"/>
            <a:endParaRPr lang="en-US" sz="3600" dirty="0" smtClean="0">
              <a:latin typeface="Rockwell" pitchFamily="-111" charset="0"/>
            </a:endParaRPr>
          </a:p>
        </p:txBody>
      </p:sp>
      <p:sp>
        <p:nvSpPr>
          <p:cNvPr id="171010" name="Slide Number Placeholder 5"/>
          <p:cNvSpPr>
            <a:spLocks noGrp="1"/>
          </p:cNvSpPr>
          <p:nvPr>
            <p:ph type="sldNum" sz="quarter" idx="12"/>
          </p:nvPr>
        </p:nvSpPr>
        <p:spPr>
          <a:ln>
            <a:miter lim="800000"/>
            <a:headEnd/>
            <a:tailEnd/>
          </a:ln>
        </p:spPr>
        <p:txBody>
          <a:bodyPr/>
          <a:lstStyle/>
          <a:p>
            <a:pPr>
              <a:defRPr/>
            </a:pPr>
            <a:fld id="{1BEB64C7-C215-B343-8F43-C2B25DC123CC}" type="slidenum">
              <a:rPr lang="en-US"/>
              <a:pPr>
                <a:defRPr/>
              </a:pPr>
              <a:t>17</a:t>
            </a:fld>
            <a:endParaRPr lang="en-US"/>
          </a:p>
        </p:txBody>
      </p:sp>
      <p:pic>
        <p:nvPicPr>
          <p:cNvPr id="1319940" name="Picture 4" descr="Difraction"/>
          <p:cNvPicPr>
            <a:picLocks noChangeAspect="1" noChangeArrowheads="1"/>
          </p:cNvPicPr>
          <p:nvPr/>
        </p:nvPicPr>
        <p:blipFill>
          <a:blip r:embed="rId2"/>
          <a:srcRect/>
          <a:stretch>
            <a:fillRect/>
          </a:stretch>
        </p:blipFill>
        <p:spPr bwMode="auto">
          <a:xfrm>
            <a:off x="4921250" y="3124200"/>
            <a:ext cx="3765550" cy="1960563"/>
          </a:xfrm>
          <a:prstGeom prst="rect">
            <a:avLst/>
          </a:prstGeom>
          <a:noFill/>
          <a:ln w="9525">
            <a:noFill/>
            <a:miter lim="800000"/>
            <a:headEnd/>
            <a:tailEnd/>
          </a:ln>
        </p:spPr>
      </p:pic>
      <p:pic>
        <p:nvPicPr>
          <p:cNvPr id="719876" name="Picture 4" descr="Q p94"/>
          <p:cNvPicPr>
            <a:picLocks noChangeAspect="1" noChangeArrowheads="1"/>
          </p:cNvPicPr>
          <p:nvPr/>
        </p:nvPicPr>
        <p:blipFill>
          <a:blip r:embed="rId3"/>
          <a:srcRect/>
          <a:stretch>
            <a:fillRect/>
          </a:stretch>
        </p:blipFill>
        <p:spPr bwMode="auto">
          <a:xfrm>
            <a:off x="457200" y="3173413"/>
            <a:ext cx="4262437" cy="191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05800" cy="704088"/>
          </a:xfrm>
        </p:spPr>
        <p:txBody>
          <a:bodyPr>
            <a:normAutofit fontScale="90000"/>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Sporadic 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Rectangle 4"/>
          <p:cNvSpPr/>
          <p:nvPr/>
        </p:nvSpPr>
        <p:spPr>
          <a:xfrm>
            <a:off x="609600" y="2490282"/>
            <a:ext cx="8153400" cy="1261884"/>
          </a:xfrm>
          <a:prstGeom prst="rect">
            <a:avLst/>
          </a:prstGeom>
        </p:spPr>
        <p:txBody>
          <a:bodyPr wrap="square">
            <a:spAutoFit/>
          </a:bodyPr>
          <a:lstStyle/>
          <a:p>
            <a:pPr lvl="1">
              <a:buNone/>
            </a:pPr>
            <a:r>
              <a:rPr lang="en-US" sz="1200" dirty="0" smtClean="0">
                <a:solidFill>
                  <a:srgbClr val="FF0000"/>
                </a:solidFill>
                <a:latin typeface="Rockwell" pitchFamily="-111" charset="0"/>
              </a:rPr>
              <a:t>T3C04</a:t>
            </a:r>
            <a:r>
              <a:rPr lang="en-US" sz="3600" dirty="0" smtClean="0">
                <a:solidFill>
                  <a:srgbClr val="FF0000"/>
                </a:solidFill>
                <a:latin typeface="Rockwell" pitchFamily="-111" charset="0"/>
              </a:rPr>
              <a:t>  </a:t>
            </a:r>
            <a:r>
              <a:rPr lang="en-US" sz="2000" dirty="0" smtClean="0">
                <a:latin typeface="Rockwell" pitchFamily="-111" charset="0"/>
              </a:rPr>
              <a:t>Sporadic E propagation is most commonly associated with occasional strong over-the-horizon signals on the </a:t>
            </a:r>
            <a:r>
              <a:rPr lang="en-US" sz="2000" dirty="0" smtClean="0">
                <a:solidFill>
                  <a:srgbClr val="FF6600"/>
                </a:solidFill>
                <a:latin typeface="Rockwell" pitchFamily="-111" charset="0"/>
              </a:rPr>
              <a:t>10, 6, and 2 </a:t>
            </a:r>
            <a:r>
              <a:rPr lang="en-US" sz="2000" dirty="0" smtClean="0">
                <a:latin typeface="Rockwell" pitchFamily="-111" charset="0"/>
              </a:rPr>
              <a:t>meter bands.  </a:t>
            </a:r>
            <a:r>
              <a:rPr lang="en-US" sz="2000" i="1" u="sng" dirty="0" smtClean="0">
                <a:latin typeface="Rockwell" pitchFamily="-111" charset="0"/>
              </a:rPr>
              <a:t>VHF band.</a:t>
            </a:r>
          </a:p>
        </p:txBody>
      </p:sp>
      <p:pic>
        <p:nvPicPr>
          <p:cNvPr id="6" name="Picture 5"/>
          <p:cNvPicPr>
            <a:picLocks noChangeAspect="1"/>
          </p:cNvPicPr>
          <p:nvPr/>
        </p:nvPicPr>
        <p:blipFill>
          <a:blip r:embed="rId2"/>
          <a:stretch>
            <a:fillRect/>
          </a:stretch>
        </p:blipFill>
        <p:spPr>
          <a:xfrm>
            <a:off x="1778000" y="3886200"/>
            <a:ext cx="5384800" cy="25308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Sporadic E</a:t>
            </a:r>
            <a:endParaRPr lang="en-US" dirty="0"/>
          </a:p>
        </p:txBody>
      </p:sp>
      <p:pic>
        <p:nvPicPr>
          <p:cNvPr id="3" name="Picture 2"/>
          <p:cNvPicPr>
            <a:picLocks noChangeAspect="1"/>
          </p:cNvPicPr>
          <p:nvPr/>
        </p:nvPicPr>
        <p:blipFill>
          <a:blip r:embed="rId2"/>
          <a:stretch>
            <a:fillRect/>
          </a:stretch>
        </p:blipFill>
        <p:spPr>
          <a:xfrm>
            <a:off x="685800" y="2590800"/>
            <a:ext cx="7863840" cy="3276600"/>
          </a:xfrm>
          <a:prstGeom prst="rect">
            <a:avLst/>
          </a:prstGeom>
        </p:spPr>
      </p:pic>
      <p:cxnSp>
        <p:nvCxnSpPr>
          <p:cNvPr id="5" name="Straight Arrow Connector 4"/>
          <p:cNvCxnSpPr/>
          <p:nvPr/>
        </p:nvCxnSpPr>
        <p:spPr>
          <a:xfrm>
            <a:off x="1066800" y="5487988"/>
            <a:ext cx="3352800" cy="1588"/>
          </a:xfrm>
          <a:prstGeom prst="straightConnector1">
            <a:avLst/>
          </a:prstGeom>
          <a:ln>
            <a:solidFill>
              <a:schemeClr val="tx1">
                <a:lumMod val="75000"/>
                <a:lumOff val="2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05000" y="5498068"/>
            <a:ext cx="1620606" cy="369332"/>
          </a:xfrm>
          <a:prstGeom prst="rect">
            <a:avLst/>
          </a:prstGeom>
          <a:noFill/>
        </p:spPr>
        <p:txBody>
          <a:bodyPr wrap="none" rtlCol="0">
            <a:spAutoFit/>
          </a:bodyPr>
          <a:lstStyle/>
          <a:p>
            <a:r>
              <a:rPr lang="en-US" dirty="0" smtClean="0"/>
              <a:t>Up to 1500 mi.</a:t>
            </a:r>
            <a:endParaRPr lang="en-US" dirty="0"/>
          </a:p>
        </p:txBody>
      </p:sp>
      <p:cxnSp>
        <p:nvCxnSpPr>
          <p:cNvPr id="10" name="Straight Arrow Connector 9"/>
          <p:cNvCxnSpPr/>
          <p:nvPr/>
        </p:nvCxnSpPr>
        <p:spPr>
          <a:xfrm>
            <a:off x="5715000" y="5257800"/>
            <a:ext cx="2514600" cy="381000"/>
          </a:xfrm>
          <a:prstGeom prst="straightConnector1">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618906">
            <a:off x="6096000" y="5454134"/>
            <a:ext cx="1047244" cy="369332"/>
          </a:xfrm>
          <a:prstGeom prst="rect">
            <a:avLst/>
          </a:prstGeom>
          <a:noFill/>
        </p:spPr>
        <p:txBody>
          <a:bodyPr wrap="none" rtlCol="0">
            <a:spAutoFit/>
          </a:bodyPr>
          <a:lstStyle/>
          <a:p>
            <a:r>
              <a:rPr lang="en-US" dirty="0" smtClean="0"/>
              <a:t>300 mi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6553200" cy="1810512"/>
          </a:xfrm>
        </p:spPr>
        <p:txBody>
          <a:bodyPr>
            <a:norm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Sky Above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4"/>
          <p:cNvPicPr>
            <a:picLocks noChangeAspect="1"/>
          </p:cNvPicPr>
          <p:nvPr/>
        </p:nvPicPr>
        <p:blipFill>
          <a:blip r:embed="rId2"/>
          <a:stretch>
            <a:fillRect/>
          </a:stretch>
        </p:blipFill>
        <p:spPr>
          <a:xfrm>
            <a:off x="6858000" y="704088"/>
            <a:ext cx="1524000" cy="5925312"/>
          </a:xfrm>
          <a:prstGeom prst="rect">
            <a:avLst/>
          </a:prstGeom>
        </p:spPr>
      </p:pic>
      <p:sp>
        <p:nvSpPr>
          <p:cNvPr id="10" name="Left Brace 9"/>
          <p:cNvSpPr/>
          <p:nvPr/>
        </p:nvSpPr>
        <p:spPr>
          <a:xfrm>
            <a:off x="6172200" y="3200400"/>
            <a:ext cx="457200" cy="2057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4419600" y="4114800"/>
            <a:ext cx="1689134" cy="461665"/>
          </a:xfrm>
          <a:prstGeom prst="rect">
            <a:avLst/>
          </a:prstGeom>
          <a:noFill/>
        </p:spPr>
        <p:txBody>
          <a:bodyPr wrap="none" rtlCol="0">
            <a:spAutoFit/>
          </a:bodyPr>
          <a:lstStyle/>
          <a:p>
            <a:r>
              <a:rPr lang="en-US" sz="2400" dirty="0" smtClean="0"/>
              <a:t>Ionosphere</a:t>
            </a:r>
            <a:endParaRPr lang="en-US" sz="2400" dirty="0"/>
          </a:p>
        </p:txBody>
      </p:sp>
      <p:sp>
        <p:nvSpPr>
          <p:cNvPr id="13" name="Left Brace 12"/>
          <p:cNvSpPr/>
          <p:nvPr/>
        </p:nvSpPr>
        <p:spPr>
          <a:xfrm>
            <a:off x="6172200" y="5410200"/>
            <a:ext cx="457200" cy="12192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800600" y="5802868"/>
            <a:ext cx="1346042" cy="461665"/>
          </a:xfrm>
          <a:prstGeom prst="rect">
            <a:avLst/>
          </a:prstGeom>
          <a:noFill/>
        </p:spPr>
        <p:txBody>
          <a:bodyPr wrap="none" rtlCol="0">
            <a:spAutoFit/>
          </a:bodyPr>
          <a:lstStyle/>
          <a:p>
            <a:r>
              <a:rPr lang="en-US" sz="2400" dirty="0" smtClean="0"/>
              <a:t>Weather</a:t>
            </a:r>
            <a:endParaRPr lang="en-US" sz="2400" dirty="0"/>
          </a:p>
        </p:txBody>
      </p:sp>
      <p:sp>
        <p:nvSpPr>
          <p:cNvPr id="8" name="TextBox 7"/>
          <p:cNvSpPr txBox="1"/>
          <p:nvPr/>
        </p:nvSpPr>
        <p:spPr>
          <a:xfrm>
            <a:off x="8347313" y="5073134"/>
            <a:ext cx="796687" cy="369332"/>
          </a:xfrm>
          <a:prstGeom prst="rect">
            <a:avLst/>
          </a:prstGeom>
          <a:noFill/>
        </p:spPr>
        <p:txBody>
          <a:bodyPr wrap="none" rtlCol="0">
            <a:spAutoFit/>
          </a:bodyPr>
          <a:lstStyle/>
          <a:p>
            <a:r>
              <a:rPr lang="en-US" dirty="0" smtClean="0"/>
              <a:t>30 mi.</a:t>
            </a:r>
            <a:endParaRPr lang="en-US" dirty="0"/>
          </a:p>
        </p:txBody>
      </p:sp>
      <p:sp>
        <p:nvSpPr>
          <p:cNvPr id="9" name="TextBox 8"/>
          <p:cNvSpPr txBox="1"/>
          <p:nvPr/>
        </p:nvSpPr>
        <p:spPr>
          <a:xfrm>
            <a:off x="8266837" y="3015734"/>
            <a:ext cx="877163" cy="369332"/>
          </a:xfrm>
          <a:prstGeom prst="rect">
            <a:avLst/>
          </a:prstGeom>
          <a:noFill/>
        </p:spPr>
        <p:txBody>
          <a:bodyPr wrap="none" rtlCol="0">
            <a:spAutoFit/>
          </a:bodyPr>
          <a:lstStyle/>
          <a:p>
            <a:r>
              <a:rPr lang="en-US" dirty="0" smtClean="0"/>
              <a:t>260 mi</a:t>
            </a:r>
            <a:endParaRPr lang="en-US" dirty="0"/>
          </a:p>
        </p:txBody>
      </p:sp>
      <p:sp>
        <p:nvSpPr>
          <p:cNvPr id="11" name="TextBox 10"/>
          <p:cNvSpPr txBox="1"/>
          <p:nvPr/>
        </p:nvSpPr>
        <p:spPr>
          <a:xfrm>
            <a:off x="8382000" y="1720334"/>
            <a:ext cx="611691" cy="553998"/>
          </a:xfrm>
          <a:prstGeom prst="rect">
            <a:avLst/>
          </a:prstGeom>
          <a:noFill/>
        </p:spPr>
        <p:txBody>
          <a:bodyPr wrap="none" rtlCol="0">
            <a:spAutoFit/>
          </a:bodyPr>
          <a:lstStyle/>
          <a:p>
            <a:r>
              <a:rPr lang="en-US" dirty="0" smtClean="0"/>
              <a:t>-ISS</a:t>
            </a:r>
          </a:p>
          <a:p>
            <a:r>
              <a:rPr lang="en-US" sz="1200" dirty="0" smtClean="0"/>
              <a:t>414 mi</a:t>
            </a:r>
            <a:endParaRPr lang="en-US"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0" y="381000"/>
            <a:ext cx="6477000" cy="6217549"/>
          </a:xfrm>
          <a:prstGeom prst="rect">
            <a:avLst/>
          </a:prstGeom>
        </p:spPr>
      </p:pic>
      <p:sp>
        <p:nvSpPr>
          <p:cNvPr id="4" name="TextBox 3"/>
          <p:cNvSpPr txBox="1"/>
          <p:nvPr/>
        </p:nvSpPr>
        <p:spPr>
          <a:xfrm>
            <a:off x="304800" y="1371600"/>
            <a:ext cx="2277148" cy="923330"/>
          </a:xfrm>
          <a:prstGeom prst="rect">
            <a:avLst/>
          </a:prstGeom>
          <a:noFill/>
        </p:spPr>
        <p:txBody>
          <a:bodyPr wrap="none" rtlCol="0">
            <a:spAutoFit/>
          </a:bodyPr>
          <a:lstStyle/>
          <a:p>
            <a:r>
              <a:rPr lang="en-US" dirty="0" smtClean="0">
                <a:latin typeface="Cambria"/>
                <a:cs typeface="Cambria"/>
              </a:rPr>
              <a:t>DL2YMR</a:t>
            </a:r>
          </a:p>
          <a:p>
            <a:r>
              <a:rPr lang="en-US" dirty="0" smtClean="0">
                <a:latin typeface="Cambria"/>
                <a:cs typeface="Cambria"/>
              </a:rPr>
              <a:t>Sporadic E 10 meters </a:t>
            </a:r>
          </a:p>
          <a:p>
            <a:r>
              <a:rPr lang="en-US" dirty="0" smtClean="0">
                <a:latin typeface="Cambria"/>
                <a:cs typeface="Cambria"/>
              </a:rPr>
              <a:t>2010</a:t>
            </a:r>
            <a:endParaRPr lang="en-US" dirty="0">
              <a:latin typeface="Cambria"/>
              <a:cs typeface="Cambri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Meteor Scatter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Rectangle 4"/>
          <p:cNvSpPr/>
          <p:nvPr/>
        </p:nvSpPr>
        <p:spPr>
          <a:xfrm>
            <a:off x="457200" y="2397949"/>
            <a:ext cx="8305800" cy="1261884"/>
          </a:xfrm>
          <a:prstGeom prst="rect">
            <a:avLst/>
          </a:prstGeom>
        </p:spPr>
        <p:txBody>
          <a:bodyPr wrap="square">
            <a:spAutoFit/>
          </a:bodyPr>
          <a:lstStyle/>
          <a:p>
            <a:pPr lvl="1">
              <a:buNone/>
            </a:pPr>
            <a:r>
              <a:rPr lang="en-US" sz="1200" dirty="0" smtClean="0">
                <a:solidFill>
                  <a:srgbClr val="FF0000"/>
                </a:solidFill>
                <a:latin typeface="Rockwell" pitchFamily="-111" charset="0"/>
              </a:rPr>
              <a:t>T3C07</a:t>
            </a:r>
            <a:r>
              <a:rPr lang="en-US" sz="2400" dirty="0" smtClean="0">
                <a:solidFill>
                  <a:srgbClr val="FF0000"/>
                </a:solidFill>
                <a:latin typeface="Rockwell" pitchFamily="-111" charset="0"/>
              </a:rPr>
              <a:t>  </a:t>
            </a:r>
            <a:r>
              <a:rPr lang="en-US" sz="2000" dirty="0" smtClean="0">
                <a:latin typeface="Rockwell" pitchFamily="-111" charset="0"/>
              </a:rPr>
              <a:t>The </a:t>
            </a:r>
            <a:r>
              <a:rPr lang="en-US" sz="2000" dirty="0" smtClean="0">
                <a:solidFill>
                  <a:srgbClr val="FF6600"/>
                </a:solidFill>
                <a:latin typeface="Rockwell" pitchFamily="-111" charset="0"/>
              </a:rPr>
              <a:t>6 meter </a:t>
            </a:r>
            <a:r>
              <a:rPr lang="en-US" sz="2000" dirty="0" smtClean="0">
                <a:latin typeface="Rockwell" pitchFamily="-111" charset="0"/>
              </a:rPr>
              <a:t>band is best suited to communicating via meteor scatter.</a:t>
            </a:r>
          </a:p>
          <a:p>
            <a:pPr lvl="3">
              <a:buClr>
                <a:schemeClr val="tx1"/>
              </a:buClr>
            </a:pPr>
            <a:r>
              <a:rPr lang="en-US" sz="1600" dirty="0" err="1" smtClean="0">
                <a:solidFill>
                  <a:srgbClr val="595959"/>
                </a:solidFill>
                <a:latin typeface="Rockwell" pitchFamily="-111" charset="0"/>
              </a:rPr>
              <a:t>Leonids</a:t>
            </a:r>
            <a:r>
              <a:rPr lang="en-US" sz="1600" dirty="0" smtClean="0">
                <a:solidFill>
                  <a:srgbClr val="595959"/>
                </a:solidFill>
                <a:latin typeface="Rockwell" pitchFamily="-111" charset="0"/>
              </a:rPr>
              <a:t> and </a:t>
            </a:r>
            <a:r>
              <a:rPr lang="en-US" sz="1600" dirty="0" err="1" smtClean="0">
                <a:solidFill>
                  <a:srgbClr val="595959"/>
                </a:solidFill>
                <a:latin typeface="Rockwell" pitchFamily="-111" charset="0"/>
              </a:rPr>
              <a:t>Geminids</a:t>
            </a:r>
            <a:r>
              <a:rPr lang="en-US" sz="1600" dirty="0" smtClean="0">
                <a:solidFill>
                  <a:srgbClr val="595959"/>
                </a:solidFill>
                <a:latin typeface="Rockwell" pitchFamily="-111" charset="0"/>
              </a:rPr>
              <a:t> meteor showers provide these conditions </a:t>
            </a:r>
          </a:p>
          <a:p>
            <a:pPr lvl="1"/>
            <a:endParaRPr lang="en-US" sz="1600" dirty="0" smtClean="0">
              <a:latin typeface="Rockwell" pitchFamily="-111" charset="0"/>
            </a:endParaRPr>
          </a:p>
        </p:txBody>
      </p:sp>
      <p:pic>
        <p:nvPicPr>
          <p:cNvPr id="6" name="Picture 7" descr="meteor_scatter"/>
          <p:cNvPicPr>
            <a:picLocks noChangeAspect="1" noChangeArrowheads="1"/>
          </p:cNvPicPr>
          <p:nvPr/>
        </p:nvPicPr>
        <p:blipFill>
          <a:blip r:embed="rId2"/>
          <a:srcRect/>
          <a:stretch>
            <a:fillRect/>
          </a:stretch>
        </p:blipFill>
        <p:spPr bwMode="auto">
          <a:xfrm>
            <a:off x="1806575" y="3810000"/>
            <a:ext cx="5491163" cy="2633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93738" y="533400"/>
            <a:ext cx="8988425" cy="692150"/>
          </a:xfrm>
        </p:spPr>
        <p:txBody>
          <a:bodyPr>
            <a:normAutofit fontScale="90000"/>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Aurora</a:t>
            </a:r>
            <a:endParaRPr lang="en-US" sz="4800" b="1" dirty="0" smtClean="0"/>
          </a:p>
        </p:txBody>
      </p:sp>
      <p:sp>
        <p:nvSpPr>
          <p:cNvPr id="1318915" name="Rectangle 3"/>
          <p:cNvSpPr>
            <a:spLocks noGrp="1" noChangeArrowheads="1"/>
          </p:cNvSpPr>
          <p:nvPr>
            <p:ph idx="1"/>
          </p:nvPr>
        </p:nvSpPr>
        <p:spPr>
          <a:xfrm>
            <a:off x="0" y="1470025"/>
            <a:ext cx="8642350" cy="4962525"/>
          </a:xfrm>
        </p:spPr>
        <p:txBody>
          <a:bodyPr/>
          <a:lstStyle/>
          <a:p>
            <a:pPr lvl="1"/>
            <a:r>
              <a:rPr lang="en-US" sz="1200" dirty="0" smtClean="0">
                <a:solidFill>
                  <a:srgbClr val="FF0000"/>
                </a:solidFill>
                <a:latin typeface="Rockwell" pitchFamily="-111" charset="0"/>
              </a:rPr>
              <a:t>T3C03</a:t>
            </a:r>
            <a:r>
              <a:rPr lang="en-US" sz="2000" dirty="0" smtClean="0">
                <a:solidFill>
                  <a:srgbClr val="FF0000"/>
                </a:solidFill>
                <a:latin typeface="Rockwell" pitchFamily="-111" charset="0"/>
              </a:rPr>
              <a:t>  </a:t>
            </a:r>
            <a:r>
              <a:rPr lang="en-US" sz="2000" dirty="0" smtClean="0">
                <a:latin typeface="Rockwell" pitchFamily="-111" charset="0"/>
              </a:rPr>
              <a:t>A characteristic of VHF signals received via </a:t>
            </a:r>
            <a:r>
              <a:rPr lang="en-US" sz="2000" dirty="0" err="1" smtClean="0">
                <a:latin typeface="Rockwell" pitchFamily="-111" charset="0"/>
              </a:rPr>
              <a:t>auroral</a:t>
            </a:r>
            <a:r>
              <a:rPr lang="en-US" sz="2000" dirty="0" smtClean="0">
                <a:latin typeface="Rockwell" pitchFamily="-111" charset="0"/>
              </a:rPr>
              <a:t> reflection is that the signals exhibit rapid fluctuations of strength and often sound distorted.</a:t>
            </a:r>
            <a:endParaRPr lang="en-US" dirty="0" smtClean="0">
              <a:latin typeface="Rockwell" pitchFamily="-111" charset="0"/>
            </a:endParaRPr>
          </a:p>
          <a:p>
            <a:pPr lvl="1">
              <a:buNone/>
            </a:pPr>
            <a:endParaRPr lang="en-US" sz="3200" dirty="0" smtClean="0">
              <a:solidFill>
                <a:srgbClr val="FF0000"/>
              </a:solidFill>
              <a:latin typeface="Rockwell" pitchFamily="-111" charset="0"/>
            </a:endParaRPr>
          </a:p>
          <a:p>
            <a:pPr lvl="1"/>
            <a:endParaRPr lang="en-US" sz="3600" dirty="0" smtClean="0">
              <a:latin typeface="Rockwell" pitchFamily="-111" charset="0"/>
            </a:endParaRPr>
          </a:p>
        </p:txBody>
      </p:sp>
      <p:sp>
        <p:nvSpPr>
          <p:cNvPr id="169986" name="Slide Number Placeholder 5"/>
          <p:cNvSpPr>
            <a:spLocks noGrp="1"/>
          </p:cNvSpPr>
          <p:nvPr>
            <p:ph type="sldNum" sz="quarter" idx="12"/>
          </p:nvPr>
        </p:nvSpPr>
        <p:spPr>
          <a:ln>
            <a:miter lim="800000"/>
            <a:headEnd/>
            <a:tailEnd/>
          </a:ln>
        </p:spPr>
        <p:txBody>
          <a:bodyPr/>
          <a:lstStyle/>
          <a:p>
            <a:pPr>
              <a:defRPr/>
            </a:pPr>
            <a:fld id="{75CA1FE7-BEE2-D943-85B2-182F7F67F557}" type="slidenum">
              <a:rPr lang="en-US"/>
              <a:pPr>
                <a:defRPr/>
              </a:pPr>
              <a:t>22</a:t>
            </a:fld>
            <a:endParaRPr lang="en-US"/>
          </a:p>
        </p:txBody>
      </p:sp>
      <p:pic>
        <p:nvPicPr>
          <p:cNvPr id="4104201" name="Picture 9" descr="Northern Lights"/>
          <p:cNvPicPr>
            <a:picLocks noChangeAspect="1" noChangeArrowheads="1"/>
          </p:cNvPicPr>
          <p:nvPr/>
        </p:nvPicPr>
        <p:blipFill>
          <a:blip r:embed="rId2"/>
          <a:srcRect/>
          <a:stretch>
            <a:fillRect/>
          </a:stretch>
        </p:blipFill>
        <p:spPr bwMode="auto">
          <a:xfrm>
            <a:off x="693738" y="3429000"/>
            <a:ext cx="3571875" cy="2320925"/>
          </a:xfrm>
          <a:prstGeom prst="rect">
            <a:avLst/>
          </a:prstGeom>
          <a:noFill/>
          <a:ln w="9525">
            <a:noFill/>
            <a:miter lim="800000"/>
            <a:headEnd/>
            <a:tailEnd/>
          </a:ln>
        </p:spPr>
      </p:pic>
      <p:pic>
        <p:nvPicPr>
          <p:cNvPr id="4104199" name="Picture 7" descr="Northern Lights2"/>
          <p:cNvPicPr>
            <a:picLocks noChangeAspect="1" noChangeArrowheads="1"/>
          </p:cNvPicPr>
          <p:nvPr/>
        </p:nvPicPr>
        <p:blipFill>
          <a:blip r:embed="rId3"/>
          <a:srcRect/>
          <a:stretch>
            <a:fillRect/>
          </a:stretch>
        </p:blipFill>
        <p:spPr bwMode="auto">
          <a:xfrm>
            <a:off x="4840288" y="3429000"/>
            <a:ext cx="3581400" cy="2320925"/>
          </a:xfrm>
          <a:prstGeom prst="rect">
            <a:avLst/>
          </a:prstGeom>
          <a:noFill/>
          <a:ln w="9525">
            <a:noFill/>
            <a:miter lim="800000"/>
            <a:headEnd/>
            <a:tailEnd/>
          </a:ln>
        </p:spPr>
      </p:pic>
      <p:sp>
        <p:nvSpPr>
          <p:cNvPr id="721926" name="Text Box 6"/>
          <p:cNvSpPr txBox="1">
            <a:spLocks noChangeArrowheads="1"/>
          </p:cNvSpPr>
          <p:nvPr/>
        </p:nvSpPr>
        <p:spPr bwMode="auto">
          <a:xfrm>
            <a:off x="1538288" y="6040438"/>
            <a:ext cx="6527800" cy="581025"/>
          </a:xfrm>
          <a:prstGeom prst="rect">
            <a:avLst/>
          </a:prstGeom>
          <a:noFill/>
          <a:ln w="12700" cap="sq">
            <a:noFill/>
            <a:miter lim="800000"/>
            <a:headEnd type="none" w="sm" len="sm"/>
            <a:tailEnd type="none" w="sm" len="sm"/>
          </a:ln>
        </p:spPr>
        <p:txBody>
          <a:bodyPr>
            <a:prstTxWarp prst="textNoShape">
              <a:avLst/>
            </a:prstTxWarp>
            <a:spAutoFit/>
          </a:bodyPr>
          <a:lstStyle/>
          <a:p>
            <a:pPr algn="ctr">
              <a:spcBef>
                <a:spcPct val="50000"/>
              </a:spcBef>
            </a:pPr>
            <a:r>
              <a:rPr lang="en-US" sz="1600">
                <a:solidFill>
                  <a:srgbClr val="FF0000"/>
                </a:solidFill>
                <a:latin typeface="Rockwell" pitchFamily="-111" charset="0"/>
              </a:rPr>
              <a:t>Incoming signals from a distant station heard hundreds of miles away will sound fluttery and distorted by auroral bounce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104201"/>
                                        </p:tgtEl>
                                        <p:attrNameLst>
                                          <p:attrName>style.visibility</p:attrName>
                                        </p:attrNameLst>
                                      </p:cBhvr>
                                      <p:to>
                                        <p:strVal val="visible"/>
                                      </p:to>
                                    </p:set>
                                    <p:anim calcmode="lin" valueType="num">
                                      <p:cBhvr additive="base">
                                        <p:cTn id="7" dur="500" fill="hold"/>
                                        <p:tgtEl>
                                          <p:spTgt spid="4104201"/>
                                        </p:tgtEl>
                                        <p:attrNameLst>
                                          <p:attrName>ppt_x</p:attrName>
                                        </p:attrNameLst>
                                      </p:cBhvr>
                                      <p:tavLst>
                                        <p:tav tm="0">
                                          <p:val>
                                            <p:strVal val="0-#ppt_w/2"/>
                                          </p:val>
                                        </p:tav>
                                        <p:tav tm="100000">
                                          <p:val>
                                            <p:strVal val="#ppt_x"/>
                                          </p:val>
                                        </p:tav>
                                      </p:tavLst>
                                    </p:anim>
                                    <p:anim calcmode="lin" valueType="num">
                                      <p:cBhvr additive="base">
                                        <p:cTn id="8" dur="500" fill="hold"/>
                                        <p:tgtEl>
                                          <p:spTgt spid="410420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04199"/>
                                        </p:tgtEl>
                                        <p:attrNameLst>
                                          <p:attrName>style.visibility</p:attrName>
                                        </p:attrNameLst>
                                      </p:cBhvr>
                                      <p:to>
                                        <p:strVal val="visible"/>
                                      </p:to>
                                    </p:set>
                                    <p:anim calcmode="lin" valueType="num">
                                      <p:cBhvr additive="base">
                                        <p:cTn id="11" dur="500" fill="hold"/>
                                        <p:tgtEl>
                                          <p:spTgt spid="4104199"/>
                                        </p:tgtEl>
                                        <p:attrNameLst>
                                          <p:attrName>ppt_x</p:attrName>
                                        </p:attrNameLst>
                                      </p:cBhvr>
                                      <p:tavLst>
                                        <p:tav tm="0">
                                          <p:val>
                                            <p:strVal val="1+#ppt_w/2"/>
                                          </p:val>
                                        </p:tav>
                                        <p:tav tm="100000">
                                          <p:val>
                                            <p:strVal val="#ppt_x"/>
                                          </p:val>
                                        </p:tav>
                                      </p:tavLst>
                                    </p:anim>
                                    <p:anim calcmode="lin" valueType="num">
                                      <p:cBhvr additive="base">
                                        <p:cTn id="12" dur="500" fill="hold"/>
                                        <p:tgtEl>
                                          <p:spTgt spid="410419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21926">
                                            <p:txEl>
                                              <p:pRg st="0" end="0"/>
                                            </p:txEl>
                                          </p:spTgt>
                                        </p:tgtEl>
                                        <p:attrNameLst>
                                          <p:attrName>style.visibility</p:attrName>
                                        </p:attrNameLst>
                                      </p:cBhvr>
                                      <p:to>
                                        <p:strVal val="visible"/>
                                      </p:to>
                                    </p:set>
                                    <p:anim calcmode="lin" valueType="num">
                                      <p:cBhvr additive="base">
                                        <p:cTn id="15" dur="1000" fill="hold"/>
                                        <p:tgtEl>
                                          <p:spTgt spid="721926">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7219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18915">
                                            <p:txEl>
                                              <p:pRg st="0" end="0"/>
                                            </p:txEl>
                                          </p:spTgt>
                                        </p:tgtEl>
                                        <p:attrNameLst>
                                          <p:attrName>style.visibility</p:attrName>
                                        </p:attrNameLst>
                                      </p:cBhvr>
                                      <p:to>
                                        <p:strVal val="visible"/>
                                      </p:to>
                                    </p:set>
                                    <p:animEffect transition="in" filter="wipe(left)">
                                      <p:cBhvr>
                                        <p:cTn id="21" dur="500"/>
                                        <p:tgtEl>
                                          <p:spTgt spid="13189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6334" y="609600"/>
            <a:ext cx="1043876" cy="83099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4800" b="1" cap="all" dirty="0" smtClean="0">
                <a:ln w="9000" cmpd="sng">
                  <a:solidFill>
                    <a:srgbClr val="AA5816"/>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HF</a:t>
            </a:r>
            <a:endParaRPr lang="en-US" sz="4800" b="1" cap="all" dirty="0">
              <a:ln w="9000" cmpd="sng">
                <a:solidFill>
                  <a:srgbClr val="AA5816"/>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5748867" y="1752600"/>
            <a:ext cx="1787669" cy="369332"/>
          </a:xfrm>
          <a:prstGeom prst="rect">
            <a:avLst/>
          </a:prstGeom>
          <a:noFill/>
        </p:spPr>
        <p:txBody>
          <a:bodyPr wrap="none" rtlCol="0">
            <a:spAutoFit/>
          </a:bodyPr>
          <a:lstStyle/>
          <a:p>
            <a:r>
              <a:rPr lang="en-US" dirty="0" smtClean="0"/>
              <a:t>High Frequency</a:t>
            </a:r>
            <a:endParaRPr lang="en-US" dirty="0"/>
          </a:p>
        </p:txBody>
      </p:sp>
      <p:sp>
        <p:nvSpPr>
          <p:cNvPr id="8" name="TextBox 7"/>
          <p:cNvSpPr txBox="1"/>
          <p:nvPr/>
        </p:nvSpPr>
        <p:spPr>
          <a:xfrm>
            <a:off x="5858933" y="2406134"/>
            <a:ext cx="1311327" cy="369332"/>
          </a:xfrm>
          <a:prstGeom prst="rect">
            <a:avLst/>
          </a:prstGeom>
          <a:noFill/>
        </p:spPr>
        <p:txBody>
          <a:bodyPr wrap="none" rtlCol="0">
            <a:spAutoFit/>
          </a:bodyPr>
          <a:lstStyle/>
          <a:p>
            <a:r>
              <a:rPr lang="en-US" dirty="0" smtClean="0"/>
              <a:t>3 – 30 MHz</a:t>
            </a:r>
            <a:endParaRPr lang="en-US" dirty="0"/>
          </a:p>
        </p:txBody>
      </p:sp>
      <p:sp>
        <p:nvSpPr>
          <p:cNvPr id="10" name="TextBox 9"/>
          <p:cNvSpPr txBox="1"/>
          <p:nvPr/>
        </p:nvSpPr>
        <p:spPr>
          <a:xfrm>
            <a:off x="1673292" y="2406134"/>
            <a:ext cx="149324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Freq Range?</a:t>
            </a:r>
            <a:endParaRPr lang="en-US" dirty="0"/>
          </a:p>
        </p:txBody>
      </p:sp>
      <p:sp>
        <p:nvSpPr>
          <p:cNvPr id="11" name="TextBox 10"/>
          <p:cNvSpPr txBox="1"/>
          <p:nvPr/>
        </p:nvSpPr>
        <p:spPr>
          <a:xfrm>
            <a:off x="1673292" y="3048000"/>
            <a:ext cx="1646605"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Most common</a:t>
            </a:r>
          </a:p>
          <a:p>
            <a:r>
              <a:rPr lang="en-US" dirty="0" smtClean="0"/>
              <a:t>Voice Mode ?</a:t>
            </a:r>
          </a:p>
        </p:txBody>
      </p:sp>
      <p:sp>
        <p:nvSpPr>
          <p:cNvPr id="13" name="TextBox 12"/>
          <p:cNvSpPr txBox="1"/>
          <p:nvPr/>
        </p:nvSpPr>
        <p:spPr>
          <a:xfrm>
            <a:off x="1905000" y="1752600"/>
            <a:ext cx="116294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Meaning?</a:t>
            </a:r>
            <a:endParaRPr lang="en-US" dirty="0"/>
          </a:p>
        </p:txBody>
      </p:sp>
      <p:sp>
        <p:nvSpPr>
          <p:cNvPr id="20" name="TextBox 19"/>
          <p:cNvSpPr txBox="1"/>
          <p:nvPr/>
        </p:nvSpPr>
        <p:spPr>
          <a:xfrm>
            <a:off x="6019800" y="3276600"/>
            <a:ext cx="557853" cy="369332"/>
          </a:xfrm>
          <a:prstGeom prst="rect">
            <a:avLst/>
          </a:prstGeom>
          <a:noFill/>
        </p:spPr>
        <p:txBody>
          <a:bodyPr wrap="none" rtlCol="0">
            <a:spAutoFit/>
          </a:bodyPr>
          <a:lstStyle/>
          <a:p>
            <a:r>
              <a:rPr lang="en-US" dirty="0" smtClean="0"/>
              <a:t>SSB</a:t>
            </a:r>
            <a:endParaRPr lang="en-US" dirty="0"/>
          </a:p>
        </p:txBody>
      </p:sp>
      <p:sp>
        <p:nvSpPr>
          <p:cNvPr id="22" name="TextBox 21"/>
          <p:cNvSpPr txBox="1"/>
          <p:nvPr/>
        </p:nvSpPr>
        <p:spPr>
          <a:xfrm>
            <a:off x="1627831" y="3962400"/>
            <a:ext cx="1378455"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smtClean="0"/>
              <a:t>SSB</a:t>
            </a:r>
          </a:p>
          <a:p>
            <a:pPr algn="ctr"/>
            <a:r>
              <a:rPr lang="en-US" dirty="0" smtClean="0"/>
              <a:t>Bandwidth?</a:t>
            </a:r>
          </a:p>
        </p:txBody>
      </p:sp>
      <p:sp>
        <p:nvSpPr>
          <p:cNvPr id="23" name="TextBox 22"/>
          <p:cNvSpPr txBox="1"/>
          <p:nvPr/>
        </p:nvSpPr>
        <p:spPr>
          <a:xfrm>
            <a:off x="6019800" y="4239399"/>
            <a:ext cx="764790" cy="369332"/>
          </a:xfrm>
          <a:prstGeom prst="rect">
            <a:avLst/>
          </a:prstGeom>
          <a:noFill/>
        </p:spPr>
        <p:txBody>
          <a:bodyPr wrap="none" rtlCol="0">
            <a:spAutoFit/>
          </a:bodyPr>
          <a:lstStyle/>
          <a:p>
            <a:r>
              <a:rPr lang="en-US" dirty="0" smtClean="0"/>
              <a:t>3 kHz</a:t>
            </a:r>
            <a:endParaRPr lang="en-US" dirty="0"/>
          </a:p>
        </p:txBody>
      </p:sp>
      <p:sp>
        <p:nvSpPr>
          <p:cNvPr id="12" name="TextBox 11"/>
          <p:cNvSpPr txBox="1"/>
          <p:nvPr/>
        </p:nvSpPr>
        <p:spPr>
          <a:xfrm>
            <a:off x="5181043" y="926068"/>
            <a:ext cx="761747" cy="415498"/>
          </a:xfrm>
          <a:prstGeom prst="rect">
            <a:avLst/>
          </a:prstGeom>
          <a:noFill/>
        </p:spPr>
        <p:txBody>
          <a:bodyPr wrap="none" rtlCol="0">
            <a:spAutoFit/>
          </a:bodyPr>
          <a:lstStyle/>
          <a:p>
            <a:r>
              <a:rPr lang="en-US" sz="2100" dirty="0" smtClean="0">
                <a:solidFill>
                  <a:schemeClr val="accent1">
                    <a:lumMod val="60000"/>
                    <a:lumOff val="40000"/>
                  </a:schemeClr>
                </a:solidFill>
              </a:rPr>
              <a:t>Quiz</a:t>
            </a:r>
            <a:endParaRPr lang="en-US" sz="2100" dirty="0">
              <a:solidFill>
                <a:schemeClr val="accent1">
                  <a:lumMod val="60000"/>
                  <a:lumOff val="40000"/>
                </a:schemeClr>
              </a:solidFill>
            </a:endParaRPr>
          </a:p>
        </p:txBody>
      </p:sp>
      <p:sp>
        <p:nvSpPr>
          <p:cNvPr id="14" name="TextBox 13"/>
          <p:cNvSpPr txBox="1"/>
          <p:nvPr/>
        </p:nvSpPr>
        <p:spPr>
          <a:xfrm>
            <a:off x="3319897" y="926068"/>
            <a:ext cx="761747" cy="415498"/>
          </a:xfrm>
          <a:prstGeom prst="rect">
            <a:avLst/>
          </a:prstGeom>
          <a:noFill/>
        </p:spPr>
        <p:txBody>
          <a:bodyPr wrap="none" rtlCol="0">
            <a:spAutoFit/>
          </a:bodyPr>
          <a:lstStyle/>
          <a:p>
            <a:r>
              <a:rPr lang="en-US" sz="2100" dirty="0" smtClean="0">
                <a:solidFill>
                  <a:schemeClr val="accent1">
                    <a:lumMod val="60000"/>
                    <a:lumOff val="40000"/>
                  </a:schemeClr>
                </a:solidFill>
              </a:rPr>
              <a:t>Quiz</a:t>
            </a:r>
            <a:endParaRPr lang="en-US" sz="2100" dirty="0">
              <a:solidFill>
                <a:schemeClr val="accent1">
                  <a:lumMod val="60000"/>
                  <a:lumOff val="40000"/>
                </a:schemeClr>
              </a:solidFill>
            </a:endParaRPr>
          </a:p>
        </p:txBody>
      </p:sp>
      <p:sp>
        <p:nvSpPr>
          <p:cNvPr id="2" name="TextBox 1"/>
          <p:cNvSpPr txBox="1"/>
          <p:nvPr/>
        </p:nvSpPr>
        <p:spPr>
          <a:xfrm>
            <a:off x="1447800" y="5173623"/>
            <a:ext cx="5836470" cy="369332"/>
          </a:xfrm>
          <a:prstGeom prst="rect">
            <a:avLst/>
          </a:prstGeom>
          <a:noFill/>
        </p:spPr>
        <p:txBody>
          <a:bodyPr wrap="none" rtlCol="0">
            <a:spAutoFit/>
          </a:bodyPr>
          <a:lstStyle/>
          <a:p>
            <a:r>
              <a:rPr lang="en-US" dirty="0" smtClean="0">
                <a:latin typeface="Cambria" charset="0"/>
                <a:ea typeface="Cambria" charset="0"/>
                <a:cs typeface="Cambria" charset="0"/>
              </a:rPr>
              <a:t>One advantage of HF vs. VHF and higher frequencies? </a:t>
            </a:r>
            <a:r>
              <a:rPr lang="en-US" sz="1200" dirty="0" smtClean="0">
                <a:solidFill>
                  <a:srgbClr val="FF0000"/>
                </a:solidFill>
                <a:latin typeface="Cambria" charset="0"/>
                <a:ea typeface="Cambria" charset="0"/>
                <a:cs typeface="Cambria" charset="0"/>
              </a:rPr>
              <a:t>T3C02</a:t>
            </a:r>
          </a:p>
        </p:txBody>
      </p:sp>
      <p:sp>
        <p:nvSpPr>
          <p:cNvPr id="3" name="TextBox 2"/>
          <p:cNvSpPr txBox="1"/>
          <p:nvPr/>
        </p:nvSpPr>
        <p:spPr>
          <a:xfrm>
            <a:off x="670568" y="5690146"/>
            <a:ext cx="7390934" cy="707886"/>
          </a:xfrm>
          <a:prstGeom prst="rect">
            <a:avLst/>
          </a:prstGeom>
          <a:noFill/>
        </p:spPr>
        <p:txBody>
          <a:bodyPr wrap="none" rtlCol="0">
            <a:spAutoFit/>
          </a:bodyPr>
          <a:lstStyle/>
          <a:p>
            <a:r>
              <a:rPr lang="en-US" sz="2000">
                <a:solidFill>
                  <a:srgbClr val="C00000"/>
                </a:solidFill>
                <a:latin typeface="Cambria" charset="0"/>
                <a:ea typeface="Cambria" charset="0"/>
                <a:cs typeface="Cambria" charset="0"/>
              </a:rPr>
              <a:t>Long distance ionospheric propagation is far more common on HF</a:t>
            </a:r>
          </a:p>
          <a:p>
            <a:endParaRPr lang="en-US" sz="2000" dirty="0">
              <a:solidFill>
                <a:srgbClr val="C00000"/>
              </a:solidFill>
            </a:endParaRPr>
          </a:p>
        </p:txBody>
      </p:sp>
      <p:sp>
        <p:nvSpPr>
          <p:cNvPr id="16" name="TextBox 15"/>
          <p:cNvSpPr txBox="1"/>
          <p:nvPr/>
        </p:nvSpPr>
        <p:spPr>
          <a:xfrm>
            <a:off x="1030634" y="5720923"/>
            <a:ext cx="184731" cy="369332"/>
          </a:xfrm>
          <a:prstGeom prst="rect">
            <a:avLst/>
          </a:prstGeom>
          <a:noFill/>
        </p:spPr>
        <p:txBody>
          <a:bodyPr wrap="none" rtlCol="0">
            <a:spAutoFit/>
          </a:bodyPr>
          <a:lstStyle/>
          <a:p>
            <a:endParaRPr lang="en-US" dirty="0">
              <a:latin typeface="Cambria" charset="0"/>
              <a:ea typeface="Cambria" charset="0"/>
              <a:cs typeface="Cambria"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decel="5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accel="50000" decel="5000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accel="50000" decel="5000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1000" fill="hold"/>
                                        <p:tgtEl>
                                          <p:spTgt spid="20"/>
                                        </p:tgtEl>
                                        <p:attrNameLst>
                                          <p:attrName>ppt_x</p:attrName>
                                        </p:attrNameLst>
                                      </p:cBhvr>
                                      <p:tavLst>
                                        <p:tav tm="0">
                                          <p:val>
                                            <p:strVal val="1+#ppt_w/2"/>
                                          </p:val>
                                        </p:tav>
                                        <p:tav tm="100000">
                                          <p:val>
                                            <p:strVal val="#ppt_x"/>
                                          </p:val>
                                        </p:tav>
                                      </p:tavLst>
                                    </p:anim>
                                    <p:anim calcmode="lin" valueType="num">
                                      <p:cBhvr additive="base">
                                        <p:cTn id="35"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accel="50000" decel="5000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randombar(horizontal)">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1000" fill="hold"/>
                                        <p:tgtEl>
                                          <p:spTgt spid="3"/>
                                        </p:tgtEl>
                                        <p:attrNameLst>
                                          <p:attrName>ppt_w</p:attrName>
                                        </p:attrNameLst>
                                      </p:cBhvr>
                                      <p:tavLst>
                                        <p:tav tm="0">
                                          <p:val>
                                            <p:strVal val="#ppt_w*0.70"/>
                                          </p:val>
                                        </p:tav>
                                        <p:tav tm="100000">
                                          <p:val>
                                            <p:strVal val="#ppt_w"/>
                                          </p:val>
                                        </p:tav>
                                      </p:tavLst>
                                    </p:anim>
                                    <p:anim calcmode="lin" valueType="num">
                                      <p:cBhvr>
                                        <p:cTn id="57" dur="1000" fill="hold"/>
                                        <p:tgtEl>
                                          <p:spTgt spid="3"/>
                                        </p:tgtEl>
                                        <p:attrNameLst>
                                          <p:attrName>ppt_h</p:attrName>
                                        </p:attrNameLst>
                                      </p:cBhvr>
                                      <p:tavLst>
                                        <p:tav tm="0">
                                          <p:val>
                                            <p:strVal val="#ppt_h"/>
                                          </p:val>
                                        </p:tav>
                                        <p:tav tm="100000">
                                          <p:val>
                                            <p:strVal val="#ppt_h"/>
                                          </p:val>
                                        </p:tav>
                                      </p:tavLst>
                                    </p:anim>
                                    <p:animEffect transition="in" filter="fade">
                                      <p:cBhvr>
                                        <p:cTn id="5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3" grpId="0" animBg="1"/>
      <p:bldP spid="20" grpId="0"/>
      <p:bldP spid="22" grpId="0" animBg="1"/>
      <p:bldP spid="23" grpId="0"/>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304800"/>
            <a:ext cx="8305800" cy="1143000"/>
          </a:xfrm>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HF</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5" name="Table 4"/>
          <p:cNvGraphicFramePr>
            <a:graphicFrameLocks noGrp="1"/>
          </p:cNvGraphicFramePr>
          <p:nvPr/>
        </p:nvGraphicFramePr>
        <p:xfrm>
          <a:off x="3630746" y="990600"/>
          <a:ext cx="3254107" cy="5627437"/>
        </p:xfrm>
        <a:graphic>
          <a:graphicData uri="http://schemas.openxmlformats.org/drawingml/2006/table">
            <a:tbl>
              <a:tblPr/>
              <a:tblGrid>
                <a:gridCol w="1143770"/>
                <a:gridCol w="1063224"/>
                <a:gridCol w="1047113"/>
              </a:tblGrid>
              <a:tr h="163238">
                <a:tc>
                  <a:txBody>
                    <a:bodyPr/>
                    <a:lstStyle/>
                    <a:p>
                      <a:pPr algn="l" fontAlgn="b"/>
                      <a:r>
                        <a:rPr lang="en-US" sz="500" b="0" i="0" u="none" strike="noStrike">
                          <a:latin typeface="Verdana"/>
                        </a:rPr>
                        <a:t> </a:t>
                      </a:r>
                    </a:p>
                  </a:txBody>
                  <a:tcPr marL="8076" marR="8076" marT="807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DD0806"/>
                          </a:solidFill>
                          <a:latin typeface="Verdana"/>
                        </a:rPr>
                        <a:t>HF</a:t>
                      </a:r>
                    </a:p>
                  </a:txBody>
                  <a:tcPr marL="8076" marR="8076" marT="807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latin typeface="Verdana"/>
                        </a:rPr>
                        <a:t> </a:t>
                      </a:r>
                    </a:p>
                  </a:txBody>
                  <a:tcPr marL="8076" marR="8076" marT="8076"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107">
                <a:tc>
                  <a:txBody>
                    <a:bodyPr/>
                    <a:lstStyle/>
                    <a:p>
                      <a:pPr algn="r" fontAlgn="b"/>
                      <a:r>
                        <a:rPr lang="en-US" sz="1000" b="0" i="0" u="none" strike="noStrike" dirty="0">
                          <a:solidFill>
                            <a:srgbClr val="DD0806"/>
                          </a:solidFill>
                          <a:latin typeface="Verdana"/>
                        </a:rPr>
                        <a:t>3 MHz</a:t>
                      </a:r>
                    </a:p>
                  </a:txBody>
                  <a:tcPr marL="8076" marR="8076" marT="807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11557">
                <a:tc>
                  <a:txBody>
                    <a:bodyPr/>
                    <a:lstStyle/>
                    <a:p>
                      <a:pPr algn="r" fontAlgn="b"/>
                      <a:r>
                        <a:rPr lang="en-US" sz="500" b="0" i="0" u="none" strike="noStrike">
                          <a:latin typeface="Verdana"/>
                        </a:rPr>
                        <a:t>3.5 MHz</a:t>
                      </a: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80 Meters</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4 MHz</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r>
                        <a:rPr lang="en-US" sz="500" b="0" i="0" u="none" strike="noStrike">
                          <a:latin typeface="Verdana"/>
                        </a:rPr>
                        <a:t>5.33 MHz</a:t>
                      </a: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60 Meters</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5.4035 MHz</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l" fontAlgn="b"/>
                      <a:endParaRPr lang="en-US" sz="500" b="0" i="0" u="none" strike="noStrike" dirty="0">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07501">
                <a:tc>
                  <a:txBody>
                    <a:bodyPr/>
                    <a:lstStyle/>
                    <a:p>
                      <a:pPr algn="r" fontAlgn="b"/>
                      <a:r>
                        <a:rPr lang="en-US" sz="500" b="0" i="0" u="none" strike="noStrike">
                          <a:latin typeface="Verdana"/>
                        </a:rPr>
                        <a:t>7 MHz</a:t>
                      </a: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40 Meters</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7.3 MHz</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24964">
                <a:tc>
                  <a:txBody>
                    <a:bodyPr/>
                    <a:lstStyle/>
                    <a:p>
                      <a:pPr algn="l" fontAlgn="b"/>
                      <a:r>
                        <a:rPr lang="en-US" sz="1000" b="0" i="0" u="none" strike="noStrike" dirty="0">
                          <a:solidFill>
                            <a:srgbClr val="DD0806"/>
                          </a:solidFill>
                          <a:latin typeface="Arial"/>
                        </a:rPr>
                        <a:t>Lower sideband</a:t>
                      </a:r>
                    </a:p>
                  </a:txBody>
                  <a:tcPr marL="8076" marR="8076" marT="807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21699">
                <a:tc>
                  <a:txBody>
                    <a:bodyPr/>
                    <a:lstStyle/>
                    <a:p>
                      <a:pPr algn="l" fontAlgn="b"/>
                      <a:r>
                        <a:rPr lang="en-US" sz="1000" b="0" i="0" u="none" strike="noStrike" dirty="0">
                          <a:solidFill>
                            <a:srgbClr val="DD0806"/>
                          </a:solidFill>
                          <a:latin typeface="Arial"/>
                          <a:cs typeface="Arial"/>
                        </a:rPr>
                        <a:t>Upper sideband</a:t>
                      </a:r>
                    </a:p>
                  </a:txBody>
                  <a:tcPr marL="8076" marR="8076" marT="807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r>
                        <a:rPr lang="en-US" sz="500" b="0" i="0" u="none" strike="noStrike">
                          <a:latin typeface="Verdana"/>
                        </a:rPr>
                        <a:t>10.1 MHz</a:t>
                      </a: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30 Meters</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10.150 MHz</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l"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Symbol"/>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0">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r>
                        <a:rPr lang="en-US" sz="500" b="0" i="0" u="none" strike="noStrike">
                          <a:latin typeface="Verdana"/>
                        </a:rPr>
                        <a:t>14 MHz</a:t>
                      </a: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20 Meters</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14.350 MHz</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l"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17 Meters</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15 Meters</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dirty="0">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12 Meters</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endParaRPr lang="en-US" sz="500" b="0" i="0" u="none" strike="noStrike">
                        <a:latin typeface="Verdana"/>
                      </a:endParaRP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CB</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11557">
                <a:tc>
                  <a:txBody>
                    <a:bodyPr/>
                    <a:lstStyle/>
                    <a:p>
                      <a:pPr algn="r" fontAlgn="b"/>
                      <a:r>
                        <a:rPr lang="en-US" sz="500" b="0" i="0" u="none" strike="noStrike">
                          <a:latin typeface="Verdana"/>
                        </a:rPr>
                        <a:t>28 MHz</a:t>
                      </a:r>
                    </a:p>
                  </a:txBody>
                  <a:tcPr marL="8076" marR="8076" marT="80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10 Meters</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29.7 MHz</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r>
              <a:tr h="159107">
                <a:tc>
                  <a:txBody>
                    <a:bodyPr/>
                    <a:lstStyle/>
                    <a:p>
                      <a:pPr algn="r" fontAlgn="b"/>
                      <a:r>
                        <a:rPr lang="en-US" sz="1000" b="0" i="0" u="none" strike="noStrike" dirty="0">
                          <a:solidFill>
                            <a:srgbClr val="DD0806"/>
                          </a:solidFill>
                          <a:latin typeface="Verdana"/>
                        </a:rPr>
                        <a:t>30 MHz</a:t>
                      </a:r>
                    </a:p>
                  </a:txBody>
                  <a:tcPr marL="8076" marR="8076" marT="807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en-US" sz="500" b="0" i="0" u="none" strike="noStrike">
                          <a:latin typeface="Verdana"/>
                        </a:rPr>
                        <a:t> </a:t>
                      </a:r>
                    </a:p>
                  </a:txBody>
                  <a:tcPr marL="8076" marR="8076" marT="807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59107">
                <a:tc gridSpan="3">
                  <a:txBody>
                    <a:bodyPr/>
                    <a:lstStyle/>
                    <a:p>
                      <a:pPr algn="l" fontAlgn="b"/>
                      <a:r>
                        <a:rPr lang="en-US" sz="1000" b="0" i="0" u="none" strike="noStrike">
                          <a:latin typeface="Verdana"/>
                        </a:rPr>
                        <a:t>Primary General and Extra Class privledges</a:t>
                      </a:r>
                    </a:p>
                  </a:txBody>
                  <a:tcPr marL="8076" marR="8076" marT="8076"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r h="159107">
                <a:tc gridSpan="2">
                  <a:txBody>
                    <a:bodyPr/>
                    <a:lstStyle/>
                    <a:p>
                      <a:pPr algn="l" fontAlgn="b"/>
                      <a:r>
                        <a:rPr lang="en-US" sz="1000" b="0" i="0" u="none" strike="noStrike">
                          <a:latin typeface="Verdana"/>
                        </a:rPr>
                        <a:t>Limited Technician privileges</a:t>
                      </a:r>
                    </a:p>
                  </a:txBody>
                  <a:tcPr marL="8076" marR="8076" marT="8076" marB="0" anchor="b">
                    <a:lnL>
                      <a:noFill/>
                    </a:lnL>
                    <a:lnR>
                      <a:noFill/>
                    </a:lnR>
                    <a:lnT>
                      <a:noFill/>
                    </a:lnT>
                    <a:lnB>
                      <a:noFill/>
                    </a:lnB>
                  </a:tcPr>
                </a:tc>
                <a:tc hMerge="1">
                  <a:txBody>
                    <a:bodyPr/>
                    <a:lstStyle/>
                    <a:p>
                      <a:endParaRPr lang="en-US"/>
                    </a:p>
                  </a:txBody>
                  <a:tcPr/>
                </a:tc>
                <a:tc>
                  <a:txBody>
                    <a:bodyPr/>
                    <a:lstStyle/>
                    <a:p>
                      <a:pPr algn="l" fontAlgn="b"/>
                      <a:r>
                        <a:rPr lang="en-US" sz="1000" b="0" i="0" u="none" strike="noStrike">
                          <a:latin typeface="Verdana"/>
                        </a:rPr>
                        <a:t>SSB on 10 M</a:t>
                      </a:r>
                    </a:p>
                  </a:txBody>
                  <a:tcPr marL="8076" marR="8076" marT="8076" marB="0" anchor="b">
                    <a:lnL>
                      <a:noFill/>
                    </a:lnL>
                    <a:lnR w="25400" cap="flat" cmpd="dbl" algn="ctr">
                      <a:solidFill>
                        <a:srgbClr val="000000"/>
                      </a:solidFill>
                      <a:prstDash val="solid"/>
                      <a:round/>
                      <a:headEnd type="none" w="med" len="med"/>
                      <a:tailEnd type="none" w="med" len="med"/>
                    </a:lnR>
                    <a:lnT>
                      <a:noFill/>
                    </a:lnT>
                    <a:lnB>
                      <a:noFill/>
                    </a:lnB>
                  </a:tcPr>
                </a:tc>
              </a:tr>
              <a:tr h="159107">
                <a:tc gridSpan="2">
                  <a:txBody>
                    <a:bodyPr/>
                    <a:lstStyle/>
                    <a:p>
                      <a:pPr algn="l" fontAlgn="b"/>
                      <a:r>
                        <a:rPr lang="en-US" sz="1000" b="0" i="0" u="none" strike="noStrike">
                          <a:latin typeface="Verdana"/>
                        </a:rPr>
                        <a:t>   CW on 40 and 15 meters</a:t>
                      </a:r>
                    </a:p>
                  </a:txBody>
                  <a:tcPr marL="8076" marR="8076" marT="8076" marB="0" anchor="b">
                    <a:lnL>
                      <a:noFill/>
                    </a:lnL>
                    <a:lnR>
                      <a:noFill/>
                    </a:lnR>
                    <a:lnT>
                      <a:noFill/>
                    </a:lnT>
                    <a:lnB>
                      <a:noFill/>
                    </a:lnB>
                  </a:tcPr>
                </a:tc>
                <a:tc hMerge="1">
                  <a:txBody>
                    <a:bodyPr/>
                    <a:lstStyle/>
                    <a:p>
                      <a:endParaRPr lang="en-US"/>
                    </a:p>
                  </a:txBody>
                  <a:tcPr/>
                </a:tc>
                <a:tc>
                  <a:txBody>
                    <a:bodyPr/>
                    <a:lstStyle/>
                    <a:p>
                      <a:pPr algn="l" fontAlgn="b"/>
                      <a:r>
                        <a:rPr lang="en-US" sz="1000" b="0" i="0" u="none" strike="noStrike">
                          <a:latin typeface="Verdana"/>
                        </a:rPr>
                        <a:t> </a:t>
                      </a:r>
                    </a:p>
                  </a:txBody>
                  <a:tcPr marL="8076" marR="8076" marT="8076" marB="0" anchor="b">
                    <a:lnL>
                      <a:noFill/>
                    </a:lnL>
                    <a:lnR w="25400" cap="flat" cmpd="dbl" algn="ctr">
                      <a:solidFill>
                        <a:srgbClr val="000000"/>
                      </a:solidFill>
                      <a:prstDash val="solid"/>
                      <a:round/>
                      <a:headEnd type="none" w="med" len="med"/>
                      <a:tailEnd type="none" w="med" len="med"/>
                    </a:lnR>
                    <a:lnT>
                      <a:noFill/>
                    </a:lnT>
                    <a:lnB>
                      <a:noFill/>
                    </a:lnB>
                  </a:tcPr>
                </a:tc>
              </a:tr>
              <a:tr h="159107">
                <a:tc gridSpan="2">
                  <a:txBody>
                    <a:bodyPr/>
                    <a:lstStyle/>
                    <a:p>
                      <a:pPr algn="l" fontAlgn="b"/>
                      <a:r>
                        <a:rPr lang="en-US" sz="1000" b="0" i="0" u="none" strike="noStrike">
                          <a:latin typeface="Verdana"/>
                        </a:rPr>
                        <a:t>Long distance communications</a:t>
                      </a:r>
                    </a:p>
                  </a:txBody>
                  <a:tcPr marL="8076" marR="8076" marT="8076" marB="0" anchor="b">
                    <a:lnL>
                      <a:noFill/>
                    </a:lnL>
                    <a:lnR>
                      <a:noFill/>
                    </a:lnR>
                    <a:lnT>
                      <a:noFill/>
                    </a:lnT>
                    <a:lnB>
                      <a:noFill/>
                    </a:lnB>
                  </a:tcPr>
                </a:tc>
                <a:tc hMerge="1">
                  <a:txBody>
                    <a:bodyPr/>
                    <a:lstStyle/>
                    <a:p>
                      <a:endParaRPr lang="en-US"/>
                    </a:p>
                  </a:txBody>
                  <a:tcPr/>
                </a:tc>
                <a:tc>
                  <a:txBody>
                    <a:bodyPr/>
                    <a:lstStyle/>
                    <a:p>
                      <a:pPr algn="l" fontAlgn="b"/>
                      <a:r>
                        <a:rPr lang="en-US" sz="1000" b="0" i="0" u="none" strike="noStrike">
                          <a:latin typeface="Verdana"/>
                        </a:rPr>
                        <a:t> </a:t>
                      </a:r>
                    </a:p>
                  </a:txBody>
                  <a:tcPr marL="8076" marR="8076" marT="8076" marB="0" anchor="b">
                    <a:lnL>
                      <a:noFill/>
                    </a:lnL>
                    <a:lnR w="25400" cap="flat" cmpd="dbl" algn="ctr">
                      <a:solidFill>
                        <a:srgbClr val="000000"/>
                      </a:solidFill>
                      <a:prstDash val="solid"/>
                      <a:round/>
                      <a:headEnd type="none" w="med" len="med"/>
                      <a:tailEnd type="none" w="med" len="med"/>
                    </a:lnR>
                    <a:lnT>
                      <a:noFill/>
                    </a:lnT>
                    <a:lnB>
                      <a:noFill/>
                    </a:lnB>
                  </a:tcPr>
                </a:tc>
              </a:tr>
              <a:tr h="159107">
                <a:tc>
                  <a:txBody>
                    <a:bodyPr/>
                    <a:lstStyle/>
                    <a:p>
                      <a:pPr algn="l" fontAlgn="b"/>
                      <a:r>
                        <a:rPr lang="en-US" sz="1000" b="0" i="0" u="none" strike="noStrike">
                          <a:latin typeface="Verdana"/>
                        </a:rPr>
                        <a:t>Large antennas.</a:t>
                      </a:r>
                    </a:p>
                  </a:txBody>
                  <a:tcPr marL="8076" marR="8076" marT="8076" marB="0" anchor="b">
                    <a:lnL>
                      <a:noFill/>
                    </a:lnL>
                    <a:lnR>
                      <a:noFill/>
                    </a:lnR>
                    <a:lnT>
                      <a:noFill/>
                    </a:lnT>
                    <a:lnB>
                      <a:noFill/>
                    </a:lnB>
                  </a:tcPr>
                </a:tc>
                <a:tc>
                  <a:txBody>
                    <a:bodyPr/>
                    <a:lstStyle/>
                    <a:p>
                      <a:pPr algn="r" fontAlgn="b"/>
                      <a:endParaRPr lang="en-US" sz="1000" b="0" i="0" u="none" strike="noStrike">
                        <a:latin typeface="Verdana"/>
                      </a:endParaRPr>
                    </a:p>
                  </a:txBody>
                  <a:tcPr marL="8076" marR="8076" marT="8076" marB="0" anchor="b">
                    <a:lnL>
                      <a:noFill/>
                    </a:lnL>
                    <a:lnR>
                      <a:noFill/>
                    </a:lnR>
                    <a:lnT>
                      <a:noFill/>
                    </a:lnT>
                    <a:lnB>
                      <a:noFill/>
                    </a:lnB>
                  </a:tcPr>
                </a:tc>
                <a:tc>
                  <a:txBody>
                    <a:bodyPr/>
                    <a:lstStyle/>
                    <a:p>
                      <a:pPr algn="l" fontAlgn="b"/>
                      <a:r>
                        <a:rPr lang="en-US" sz="1000" b="0" i="0" u="none" strike="noStrike">
                          <a:latin typeface="Verdana"/>
                        </a:rPr>
                        <a:t> </a:t>
                      </a:r>
                    </a:p>
                  </a:txBody>
                  <a:tcPr marL="8076" marR="8076" marT="8076" marB="0" anchor="b">
                    <a:lnL>
                      <a:noFill/>
                    </a:lnL>
                    <a:lnR w="25400" cap="flat" cmpd="dbl" algn="ctr">
                      <a:solidFill>
                        <a:srgbClr val="000000"/>
                      </a:solidFill>
                      <a:prstDash val="solid"/>
                      <a:round/>
                      <a:headEnd type="none" w="med" len="med"/>
                      <a:tailEnd type="none" w="med" len="med"/>
                    </a:lnR>
                    <a:lnT>
                      <a:noFill/>
                    </a:lnT>
                    <a:lnB>
                      <a:noFill/>
                    </a:lnB>
                  </a:tcPr>
                </a:tc>
              </a:tr>
              <a:tr h="159107">
                <a:tc gridSpan="3">
                  <a:txBody>
                    <a:bodyPr/>
                    <a:lstStyle/>
                    <a:p>
                      <a:pPr algn="l" fontAlgn="b"/>
                      <a:r>
                        <a:rPr lang="en-US" sz="1000" b="0" i="0" u="none" strike="noStrike">
                          <a:latin typeface="Verdana"/>
                        </a:rPr>
                        <a:t>Day to night from upper to lower freq.</a:t>
                      </a:r>
                    </a:p>
                  </a:txBody>
                  <a:tcPr marL="8076" marR="8076" marT="8076" marB="0" anchor="b">
                    <a:lnL>
                      <a:noFill/>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r>
              <a:tr h="159107">
                <a:tc gridSpan="3">
                  <a:txBody>
                    <a:bodyPr/>
                    <a:lstStyle/>
                    <a:p>
                      <a:pPr algn="l" fontAlgn="b"/>
                      <a:r>
                        <a:rPr lang="en-US" sz="1000" b="0" i="0" u="none" strike="noStrike" dirty="0">
                          <a:latin typeface="Verdana"/>
                        </a:rPr>
                        <a:t>60 and 30 meter special restrictions</a:t>
                      </a:r>
                    </a:p>
                  </a:txBody>
                  <a:tcPr marL="8076" marR="8076" marT="8076" marB="0" anchor="b">
                    <a:lnL>
                      <a:noFill/>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r>
              <a:tr h="154977">
                <a:tc gridSpan="2">
                  <a:txBody>
                    <a:bodyPr/>
                    <a:lstStyle/>
                    <a:p>
                      <a:pPr algn="l" fontAlgn="b"/>
                      <a:r>
                        <a:rPr lang="en-US" sz="1000" b="0" i="0" u="none" strike="noStrike" dirty="0">
                          <a:latin typeface="Verdana"/>
                        </a:rPr>
                        <a:t>Solar activity critical</a:t>
                      </a:r>
                    </a:p>
                  </a:txBody>
                  <a:tcPr marL="8076" marR="8076" marT="8076"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500" b="0" i="0" u="none" strike="noStrike" dirty="0">
                          <a:latin typeface="Verdana"/>
                        </a:rPr>
                        <a:t> </a:t>
                      </a:r>
                    </a:p>
                  </a:txBody>
                  <a:tcPr marL="8076" marR="8076" marT="8076" marB="0" anchor="b">
                    <a:lnL>
                      <a:noFill/>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cxnSp>
        <p:nvCxnSpPr>
          <p:cNvPr id="7" name="Straight Connector 6"/>
          <p:cNvCxnSpPr/>
          <p:nvPr/>
        </p:nvCxnSpPr>
        <p:spPr>
          <a:xfrm rot="16200000" flipH="1">
            <a:off x="4094638" y="3845650"/>
            <a:ext cx="5580428"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850240" y="3835943"/>
            <a:ext cx="5562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Down Arrow 14"/>
          <p:cNvSpPr/>
          <p:nvPr/>
        </p:nvSpPr>
        <p:spPr>
          <a:xfrm>
            <a:off x="3962400" y="2247900"/>
            <a:ext cx="3048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Up Arrow 15"/>
          <p:cNvSpPr/>
          <p:nvPr/>
        </p:nvSpPr>
        <p:spPr>
          <a:xfrm>
            <a:off x="3962400" y="1447800"/>
            <a:ext cx="228600" cy="4572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381000" y="3134686"/>
            <a:ext cx="5105400" cy="2046914"/>
            <a:chOff x="-381000" y="3820486"/>
            <a:chExt cx="5105400" cy="2046914"/>
          </a:xfrm>
        </p:grpSpPr>
        <p:sp>
          <p:nvSpPr>
            <p:cNvPr id="17" name="Rectangle 16"/>
            <p:cNvSpPr/>
            <p:nvPr/>
          </p:nvSpPr>
          <p:spPr>
            <a:xfrm>
              <a:off x="-381000" y="3820486"/>
              <a:ext cx="3810000" cy="1421928"/>
            </a:xfrm>
            <a:prstGeom prst="rect">
              <a:avLst/>
            </a:prstGeom>
          </p:spPr>
          <p:txBody>
            <a:bodyPr wrap="square">
              <a:spAutoFit/>
            </a:bodyPr>
            <a:lstStyle/>
            <a:p>
              <a:pPr lvl="1">
                <a:lnSpc>
                  <a:spcPct val="80000"/>
                </a:lnSpc>
              </a:pPr>
              <a:r>
                <a:rPr lang="en-US" sz="1200" smtClean="0">
                  <a:solidFill>
                    <a:srgbClr val="FF0000"/>
                  </a:solidFill>
                  <a:latin typeface="Rockwell" pitchFamily="-111" charset="0"/>
                </a:rPr>
                <a:t>T3C10 </a:t>
              </a:r>
              <a:r>
                <a:rPr lang="en-US" sz="1600" smtClean="0">
                  <a:solidFill>
                    <a:srgbClr val="FF0000"/>
                  </a:solidFill>
                  <a:latin typeface="Rockwell" pitchFamily="-111" charset="0"/>
                </a:rPr>
                <a:t> </a:t>
              </a:r>
              <a:r>
                <a:rPr lang="en-US" dirty="0" smtClean="0">
                  <a:latin typeface="Rockwell" pitchFamily="-111" charset="0"/>
                </a:rPr>
                <a:t>During daylight hours and the peak of the solar cycle is generally the best time for long-distance communications on 10 and 6 meter bands. </a:t>
              </a:r>
            </a:p>
          </p:txBody>
        </p:sp>
        <p:cxnSp>
          <p:nvCxnSpPr>
            <p:cNvPr id="19" name="Curved Connector 18"/>
            <p:cNvCxnSpPr/>
            <p:nvPr/>
          </p:nvCxnSpPr>
          <p:spPr>
            <a:xfrm>
              <a:off x="1676400" y="5105400"/>
              <a:ext cx="3048000" cy="7620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1" name="Picture 10"/>
          <p:cNvPicPr>
            <a:picLocks noChangeAspect="1"/>
          </p:cNvPicPr>
          <p:nvPr/>
        </p:nvPicPr>
        <p:blipFill>
          <a:blip r:embed="rId2"/>
          <a:stretch>
            <a:fillRect/>
          </a:stretch>
        </p:blipFill>
        <p:spPr>
          <a:xfrm>
            <a:off x="1295400" y="1524000"/>
            <a:ext cx="1320800" cy="1115102"/>
          </a:xfrm>
          <a:prstGeom prst="rect">
            <a:avLst/>
          </a:prstGeom>
        </p:spPr>
      </p:pic>
      <p:cxnSp>
        <p:nvCxnSpPr>
          <p:cNvPr id="21" name="Straight Arrow Connector 20"/>
          <p:cNvCxnSpPr/>
          <p:nvPr/>
        </p:nvCxnSpPr>
        <p:spPr>
          <a:xfrm rot="16200000" flipH="1">
            <a:off x="2184400" y="2794000"/>
            <a:ext cx="2590800" cy="1727200"/>
          </a:xfrm>
          <a:prstGeom prst="straightConnector1">
            <a:avLst/>
          </a:prstGeom>
          <a:ln>
            <a:solidFill>
              <a:srgbClr val="FFD10C"/>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616200" y="1905000"/>
            <a:ext cx="1727200" cy="457199"/>
          </a:xfrm>
          <a:prstGeom prst="straightConnector1">
            <a:avLst/>
          </a:prstGeom>
          <a:ln>
            <a:solidFill>
              <a:srgbClr val="FFD10C"/>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3"/>
          <a:stretch>
            <a:fillRect/>
          </a:stretch>
        </p:blipFill>
        <p:spPr>
          <a:xfrm>
            <a:off x="7848600" y="825500"/>
            <a:ext cx="736600" cy="877651"/>
          </a:xfrm>
          <a:prstGeom prst="rect">
            <a:avLst/>
          </a:prstGeom>
        </p:spPr>
      </p:pic>
      <p:cxnSp>
        <p:nvCxnSpPr>
          <p:cNvPr id="26" name="Straight Arrow Connector 25"/>
          <p:cNvCxnSpPr/>
          <p:nvPr/>
        </p:nvCxnSpPr>
        <p:spPr>
          <a:xfrm rot="10800000" flipV="1">
            <a:off x="6324600" y="1703150"/>
            <a:ext cx="1524000" cy="1078149"/>
          </a:xfrm>
          <a:prstGeom prst="straightConnector1">
            <a:avLst/>
          </a:prstGeom>
          <a:ln>
            <a:solidFill>
              <a:srgbClr val="FFD10C"/>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0800000">
            <a:off x="6172200" y="1371600"/>
            <a:ext cx="1676400" cy="152400"/>
          </a:xfrm>
          <a:prstGeom prst="straightConnector1">
            <a:avLst/>
          </a:prstGeom>
          <a:ln>
            <a:solidFill>
              <a:srgbClr val="FFD10C"/>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0000" decel="5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304800" y="762000"/>
            <a:ext cx="8988425" cy="838200"/>
          </a:xfrm>
        </p:spPr>
        <p:txBody>
          <a:bodyPr>
            <a:no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11" charset="0"/>
              </a:rPr>
              <a:t>Learn your D, E, F’s</a:t>
            </a:r>
            <a:b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11" charset="0"/>
              </a:rPr>
            </a:b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
        <p:nvSpPr>
          <p:cNvPr id="1311747" name="Rectangle 3"/>
          <p:cNvSpPr>
            <a:spLocks noGrp="1" noChangeArrowheads="1"/>
          </p:cNvSpPr>
          <p:nvPr>
            <p:ph idx="1"/>
          </p:nvPr>
        </p:nvSpPr>
        <p:spPr>
          <a:xfrm>
            <a:off x="0" y="1470025"/>
            <a:ext cx="9144000" cy="5387975"/>
          </a:xfrm>
        </p:spPr>
        <p:txBody>
          <a:bodyPr/>
          <a:lstStyle/>
          <a:p>
            <a:pPr lvl="1"/>
            <a:r>
              <a:rPr lang="en-US" sz="1200" dirty="0" smtClean="0">
                <a:solidFill>
                  <a:srgbClr val="FF0000"/>
                </a:solidFill>
                <a:latin typeface="Rockwell" pitchFamily="-111" charset="0"/>
              </a:rPr>
              <a:t>T3A11</a:t>
            </a:r>
            <a:r>
              <a:rPr lang="en-US" sz="2000" dirty="0" smtClean="0">
                <a:solidFill>
                  <a:srgbClr val="FF0000"/>
                </a:solidFill>
                <a:latin typeface="Rockwell" pitchFamily="-111" charset="0"/>
              </a:rPr>
              <a:t>  </a:t>
            </a:r>
            <a:r>
              <a:rPr lang="en-US" sz="2000" dirty="0" smtClean="0">
                <a:latin typeface="Rockwell" pitchFamily="-111" charset="0"/>
              </a:rPr>
              <a:t>The ionosphere is the part of the atmosphere that enables the propagation of radio signals around the world.</a:t>
            </a:r>
          </a:p>
          <a:p>
            <a:pPr lvl="1"/>
            <a:r>
              <a:rPr lang="en-US" sz="2000" dirty="0" smtClean="0">
                <a:latin typeface="Rockwell" pitchFamily="-111" charset="0"/>
              </a:rPr>
              <a:t>Each reflection is called a hop.</a:t>
            </a:r>
          </a:p>
          <a:p>
            <a:pPr lvl="1">
              <a:buNone/>
            </a:pPr>
            <a:endParaRPr lang="en-US" sz="2000" dirty="0" smtClean="0">
              <a:latin typeface="Rockwell" pitchFamily="-111" charset="0"/>
            </a:endParaRPr>
          </a:p>
        </p:txBody>
      </p:sp>
      <p:sp>
        <p:nvSpPr>
          <p:cNvPr id="162818" name="Slide Number Placeholder 5"/>
          <p:cNvSpPr>
            <a:spLocks noGrp="1"/>
          </p:cNvSpPr>
          <p:nvPr>
            <p:ph type="sldNum" sz="quarter" idx="12"/>
          </p:nvPr>
        </p:nvSpPr>
        <p:spPr>
          <a:ln>
            <a:miter lim="800000"/>
            <a:headEnd/>
            <a:tailEnd/>
          </a:ln>
        </p:spPr>
        <p:txBody>
          <a:bodyPr/>
          <a:lstStyle/>
          <a:p>
            <a:pPr>
              <a:defRPr/>
            </a:pPr>
            <a:fld id="{B43F8083-9A4E-8443-8711-D9A3C947C8C1}" type="slidenum">
              <a:rPr lang="en-US"/>
              <a:pPr>
                <a:defRPr/>
              </a:pPr>
              <a:t>25</a:t>
            </a:fld>
            <a:endParaRPr lang="en-US"/>
          </a:p>
        </p:txBody>
      </p:sp>
      <p:pic>
        <p:nvPicPr>
          <p:cNvPr id="723972" name="Picture 4" descr="Q p96"/>
          <p:cNvPicPr>
            <a:picLocks noChangeAspect="1" noChangeArrowheads="1"/>
          </p:cNvPicPr>
          <p:nvPr/>
        </p:nvPicPr>
        <p:blipFill>
          <a:blip r:embed="rId2"/>
          <a:srcRect/>
          <a:stretch>
            <a:fillRect/>
          </a:stretch>
        </p:blipFill>
        <p:spPr bwMode="auto">
          <a:xfrm>
            <a:off x="1230313" y="3006725"/>
            <a:ext cx="6989762" cy="3203575"/>
          </a:xfrm>
          <a:prstGeom prst="rect">
            <a:avLst/>
          </a:prstGeom>
          <a:noFill/>
          <a:ln w="9525">
            <a:noFill/>
            <a:miter lim="800000"/>
            <a:headEnd/>
            <a:tailEnd/>
          </a:ln>
        </p:spPr>
      </p:pic>
      <p:sp>
        <p:nvSpPr>
          <p:cNvPr id="723973" name="Text Box 5"/>
          <p:cNvSpPr txBox="1">
            <a:spLocks noChangeArrowheads="1"/>
          </p:cNvSpPr>
          <p:nvPr/>
        </p:nvSpPr>
        <p:spPr bwMode="auto">
          <a:xfrm>
            <a:off x="3151188" y="6348413"/>
            <a:ext cx="3455987"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a:solidFill>
                  <a:srgbClr val="FF0000"/>
                </a:solidFill>
                <a:latin typeface="Rockwell" pitchFamily="-111" charset="0"/>
              </a:rPr>
              <a:t>Ionosphere and its layers</a:t>
            </a:r>
          </a:p>
        </p:txBody>
      </p:sp>
      <p:sp>
        <p:nvSpPr>
          <p:cNvPr id="7" name="TextBox 6"/>
          <p:cNvSpPr txBox="1"/>
          <p:nvPr/>
        </p:nvSpPr>
        <p:spPr>
          <a:xfrm>
            <a:off x="838200" y="4875311"/>
            <a:ext cx="1367519" cy="307777"/>
          </a:xfrm>
          <a:prstGeom prst="rect">
            <a:avLst/>
          </a:prstGeom>
          <a:noFill/>
        </p:spPr>
        <p:txBody>
          <a:bodyPr wrap="none" rtlCol="0">
            <a:spAutoFit/>
          </a:bodyPr>
          <a:lstStyle/>
          <a:p>
            <a:r>
              <a:rPr lang="en-US" sz="1400" dirty="0" smtClean="0">
                <a:latin typeface="Cambria"/>
                <a:cs typeface="Cambria"/>
              </a:rPr>
              <a:t>30 to 260 miles</a:t>
            </a:r>
            <a:endParaRPr lang="en-US" sz="1400" dirty="0">
              <a:latin typeface="Cambria"/>
              <a:cs typeface="Cambri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ln>
            <a:miter lim="800000"/>
            <a:headEnd/>
            <a:tailEnd/>
          </a:ln>
        </p:spPr>
        <p:txBody>
          <a:bodyPr/>
          <a:lstStyle/>
          <a:p>
            <a:pPr>
              <a:defRPr/>
            </a:pPr>
            <a:fld id="{8E705701-AA4D-9F46-9DBE-4D41B0D52EF7}" type="slidenum">
              <a:rPr lang="en-US"/>
              <a:pPr>
                <a:defRPr/>
              </a:pPr>
              <a:t>26</a:t>
            </a:fld>
            <a:endParaRPr lang="en-US"/>
          </a:p>
        </p:txBody>
      </p:sp>
      <p:sp>
        <p:nvSpPr>
          <p:cNvPr id="21508" name="Rectangle 2"/>
          <p:cNvSpPr>
            <a:spLocks noGrp="1" noChangeArrowheads="1"/>
          </p:cNvSpPr>
          <p:nvPr>
            <p:ph type="title" idx="4294967295"/>
          </p:nvPr>
        </p:nvSpPr>
        <p:spPr>
          <a:xfrm>
            <a:off x="155575" y="549275"/>
            <a:ext cx="8988425" cy="614363"/>
          </a:xfrm>
        </p:spPr>
        <p:txBody>
          <a:bodyPr/>
          <a:lstStyle/>
          <a:p>
            <a:r>
              <a:rPr lang="en-US" sz="1600" b="1" dirty="0" smtClean="0"/>
              <a:t>	</a:t>
            </a:r>
          </a:p>
        </p:txBody>
      </p:sp>
      <p:sp>
        <p:nvSpPr>
          <p:cNvPr id="726019" name="Rectangle 3"/>
          <p:cNvSpPr>
            <a:spLocks noGrp="1" noChangeArrowheads="1"/>
          </p:cNvSpPr>
          <p:nvPr>
            <p:ph type="body" idx="4294967295"/>
          </p:nvPr>
        </p:nvSpPr>
        <p:spPr>
          <a:xfrm>
            <a:off x="0" y="1474788"/>
            <a:ext cx="8796338" cy="4962525"/>
          </a:xfrm>
        </p:spPr>
        <p:txBody>
          <a:bodyPr/>
          <a:lstStyle/>
          <a:p>
            <a:pPr lvl="1">
              <a:buNone/>
            </a:pPr>
            <a:r>
              <a:rPr lang="en-US" sz="1200" dirty="0" smtClean="0">
                <a:solidFill>
                  <a:srgbClr val="FF0000"/>
                </a:solidFill>
                <a:latin typeface="Rockwell" pitchFamily="-111" charset="0"/>
              </a:rPr>
              <a:t>T3A09</a:t>
            </a:r>
            <a:r>
              <a:rPr lang="en-US" sz="2000" dirty="0" smtClean="0">
                <a:solidFill>
                  <a:srgbClr val="FF0000"/>
                </a:solidFill>
                <a:latin typeface="Rockwell" pitchFamily="-111" charset="0"/>
              </a:rPr>
              <a:t>  </a:t>
            </a:r>
            <a:r>
              <a:rPr lang="en-US" sz="2000" dirty="0" smtClean="0">
                <a:latin typeface="Rockwell" pitchFamily="-111" charset="0"/>
              </a:rPr>
              <a:t>“Skip” signals from the ionosphere become elliptically polarized.</a:t>
            </a:r>
          </a:p>
          <a:p>
            <a:pPr lvl="3">
              <a:buClr>
                <a:schemeClr val="tx1"/>
              </a:buClr>
            </a:pPr>
            <a:r>
              <a:rPr lang="en-US" sz="1600" dirty="0" smtClean="0">
                <a:solidFill>
                  <a:schemeClr val="tx1">
                    <a:lumMod val="65000"/>
                    <a:lumOff val="35000"/>
                  </a:schemeClr>
                </a:solidFill>
                <a:latin typeface="Rockwell" pitchFamily="-111" charset="0"/>
              </a:rPr>
              <a:t>Skip happens when signals refract and reflect off the ionosphere.  </a:t>
            </a:r>
          </a:p>
          <a:p>
            <a:pPr marL="1321308" lvl="3" indent="-342900">
              <a:buClr>
                <a:schemeClr val="tx1"/>
              </a:buClr>
            </a:pPr>
            <a:r>
              <a:rPr lang="en-US" sz="1600" dirty="0" smtClean="0">
                <a:solidFill>
                  <a:schemeClr val="tx1">
                    <a:lumMod val="65000"/>
                    <a:lumOff val="35000"/>
                  </a:schemeClr>
                </a:solidFill>
                <a:latin typeface="Rockwell" pitchFamily="-111" charset="0"/>
              </a:rPr>
              <a:t>DX stations 1000 miles away come booming in.  </a:t>
            </a:r>
          </a:p>
          <a:p>
            <a:pPr lvl="3">
              <a:buClr>
                <a:schemeClr val="tx1"/>
              </a:buClr>
            </a:pPr>
            <a:r>
              <a:rPr lang="en-US" sz="1600" dirty="0" smtClean="0">
                <a:solidFill>
                  <a:schemeClr val="tx1">
                    <a:lumMod val="65000"/>
                    <a:lumOff val="35000"/>
                  </a:schemeClr>
                </a:solidFill>
                <a:latin typeface="Rockwell" pitchFamily="-111" charset="0"/>
              </a:rPr>
              <a:t>Every 30 seconds signal goes from strong to weak and back.  </a:t>
            </a:r>
          </a:p>
          <a:p>
            <a:pPr lvl="3">
              <a:buClr>
                <a:schemeClr val="tx1"/>
              </a:buClr>
            </a:pPr>
            <a:r>
              <a:rPr lang="en-US" sz="1600" dirty="0" smtClean="0">
                <a:solidFill>
                  <a:schemeClr val="tx1">
                    <a:lumMod val="65000"/>
                    <a:lumOff val="35000"/>
                  </a:schemeClr>
                </a:solidFill>
                <a:latin typeface="Rockwell" pitchFamily="-111" charset="0"/>
              </a:rPr>
              <a:t>Caused by random, ever changing polarization of the original signal.</a:t>
            </a:r>
          </a:p>
          <a:p>
            <a:pPr lvl="3">
              <a:buClr>
                <a:schemeClr val="tx1"/>
              </a:buClr>
            </a:pPr>
            <a:r>
              <a:rPr lang="en-US" sz="1800" u="sng" dirty="0" smtClean="0">
                <a:solidFill>
                  <a:schemeClr val="accent1"/>
                </a:solidFill>
                <a:latin typeface="Rockwell" pitchFamily="-111" charset="0"/>
              </a:rPr>
              <a:t>Either vertical or horizontal polarized antennas can be used.</a:t>
            </a:r>
          </a:p>
        </p:txBody>
      </p:sp>
      <p:sp>
        <p:nvSpPr>
          <p:cNvPr id="2150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31589669-EAA8-AA4D-A0BE-7DE14BA306C8}" type="slidenum">
              <a:rPr lang="en-US" sz="1400">
                <a:latin typeface="Times New Roman" pitchFamily="-111" charset="0"/>
              </a:rPr>
              <a:pPr algn="r"/>
              <a:t>26</a:t>
            </a:fld>
            <a:endParaRPr lang="en-US" sz="1400">
              <a:latin typeface="Times New Roman" pitchFamily="-111" charset="0"/>
            </a:endParaRPr>
          </a:p>
        </p:txBody>
      </p:sp>
      <p:pic>
        <p:nvPicPr>
          <p:cNvPr id="726020" name="Picture 4" descr="Q p97"/>
          <p:cNvPicPr>
            <a:picLocks noChangeAspect="1" noChangeArrowheads="1"/>
          </p:cNvPicPr>
          <p:nvPr/>
        </p:nvPicPr>
        <p:blipFill>
          <a:blip r:embed="rId2"/>
          <a:srcRect/>
          <a:stretch>
            <a:fillRect/>
          </a:stretch>
        </p:blipFill>
        <p:spPr bwMode="auto">
          <a:xfrm>
            <a:off x="1230313" y="3775075"/>
            <a:ext cx="6759575" cy="2662238"/>
          </a:xfrm>
          <a:prstGeom prst="rect">
            <a:avLst/>
          </a:prstGeom>
          <a:noFill/>
          <a:ln w="9525">
            <a:noFill/>
            <a:miter lim="800000"/>
            <a:headEnd/>
            <a:tailEnd/>
          </a:ln>
        </p:spPr>
      </p:pic>
      <p:sp>
        <p:nvSpPr>
          <p:cNvPr id="8" name="TextBox 7"/>
          <p:cNvSpPr txBox="1"/>
          <p:nvPr/>
        </p:nvSpPr>
        <p:spPr>
          <a:xfrm>
            <a:off x="457200" y="591234"/>
            <a:ext cx="1144739" cy="646331"/>
          </a:xfrm>
          <a:prstGeom prst="rect">
            <a:avLst/>
          </a:prstGeom>
          <a:noFill/>
        </p:spPr>
        <p:txBody>
          <a:bodyPr wrap="none" rtlCol="0">
            <a:sp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Skip</a:t>
            </a:r>
            <a:endParaRPr lang="en-US"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a:lstStyle/>
          <a:p>
            <a:r>
              <a:rPr lang="en-US" dirty="0" smtClean="0"/>
              <a:t>Ionosphere from space</a:t>
            </a:r>
            <a:endParaRPr lang="en-US" dirty="0"/>
          </a:p>
        </p:txBody>
      </p:sp>
      <p:pic>
        <p:nvPicPr>
          <p:cNvPr id="3" name="Picture 2"/>
          <p:cNvPicPr>
            <a:picLocks noChangeAspect="1"/>
          </p:cNvPicPr>
          <p:nvPr/>
        </p:nvPicPr>
        <p:blipFill>
          <a:blip r:embed="rId2"/>
          <a:stretch>
            <a:fillRect/>
          </a:stretch>
        </p:blipFill>
        <p:spPr>
          <a:xfrm>
            <a:off x="1739900" y="1270000"/>
            <a:ext cx="5664200" cy="431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305800" cy="1143000"/>
          </a:xfrm>
        </p:spPr>
        <p:txBody>
          <a:bodyPr/>
          <a:lstStyle/>
          <a:p>
            <a:r>
              <a:rPr lang="en-US" dirty="0" smtClean="0"/>
              <a:t>Ionosphere</a:t>
            </a:r>
            <a:endParaRPr lang="en-US" dirty="0"/>
          </a:p>
        </p:txBody>
      </p:sp>
      <p:pic>
        <p:nvPicPr>
          <p:cNvPr id="3" name="Picture 2"/>
          <p:cNvPicPr>
            <a:picLocks noChangeAspect="1"/>
          </p:cNvPicPr>
          <p:nvPr/>
        </p:nvPicPr>
        <p:blipFill>
          <a:blip r:embed="rId2"/>
          <a:stretch>
            <a:fillRect/>
          </a:stretch>
        </p:blipFill>
        <p:spPr>
          <a:xfrm>
            <a:off x="381000" y="1447800"/>
            <a:ext cx="8638953" cy="4953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305800" cy="1143000"/>
          </a:xfrm>
        </p:spPr>
        <p:txBody>
          <a:bodyPr/>
          <a:lstStyle/>
          <a:p>
            <a:r>
              <a:rPr lang="en-US" dirty="0" smtClean="0"/>
              <a:t>ISS Image</a:t>
            </a:r>
            <a:endParaRPr lang="en-US" dirty="0"/>
          </a:p>
        </p:txBody>
      </p:sp>
      <p:pic>
        <p:nvPicPr>
          <p:cNvPr id="3" name="Picture 2"/>
          <p:cNvPicPr>
            <a:picLocks noChangeAspect="1"/>
          </p:cNvPicPr>
          <p:nvPr/>
        </p:nvPicPr>
        <p:blipFill>
          <a:blip r:embed="rId3"/>
          <a:stretch>
            <a:fillRect/>
          </a:stretch>
        </p:blipFill>
        <p:spPr>
          <a:xfrm>
            <a:off x="609600" y="1162050"/>
            <a:ext cx="8009431" cy="56959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304800" y="762000"/>
            <a:ext cx="8988425" cy="838200"/>
          </a:xfrm>
        </p:spPr>
        <p:txBody>
          <a:bodyPr>
            <a:no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11" charset="0"/>
              </a:rPr>
              <a:t>Learn your D, E, F’s</a:t>
            </a:r>
            <a:b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11" charset="0"/>
              </a:rPr>
            </a:b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
        <p:nvSpPr>
          <p:cNvPr id="1311747" name="Rectangle 3"/>
          <p:cNvSpPr>
            <a:spLocks noGrp="1" noChangeArrowheads="1"/>
          </p:cNvSpPr>
          <p:nvPr>
            <p:ph idx="1"/>
          </p:nvPr>
        </p:nvSpPr>
        <p:spPr>
          <a:xfrm>
            <a:off x="0" y="1470025"/>
            <a:ext cx="9144000" cy="5387975"/>
          </a:xfrm>
        </p:spPr>
        <p:txBody>
          <a:bodyPr/>
          <a:lstStyle/>
          <a:p>
            <a:pPr lvl="1">
              <a:buNone/>
            </a:pPr>
            <a:r>
              <a:rPr lang="en-US" sz="1200" dirty="0" smtClean="0">
                <a:solidFill>
                  <a:srgbClr val="FF0000"/>
                </a:solidFill>
                <a:latin typeface="Rockwell" pitchFamily="-111" charset="0"/>
              </a:rPr>
              <a:t>T3A11</a:t>
            </a:r>
            <a:r>
              <a:rPr lang="en-US" sz="2000" dirty="0" smtClean="0">
                <a:solidFill>
                  <a:srgbClr val="FF0000"/>
                </a:solidFill>
                <a:latin typeface="Rockwell" pitchFamily="-111" charset="0"/>
              </a:rPr>
              <a:t>  </a:t>
            </a:r>
            <a:r>
              <a:rPr lang="en-US" sz="2000" dirty="0" smtClean="0">
                <a:latin typeface="Rockwell" pitchFamily="-111" charset="0"/>
              </a:rPr>
              <a:t>The ionosphere is the part of the atmosphere that enables the propagation of radio signals around the world.</a:t>
            </a:r>
          </a:p>
          <a:p>
            <a:pPr lvl="1"/>
            <a:r>
              <a:rPr lang="en-US" sz="2000" dirty="0" smtClean="0">
                <a:latin typeface="Rockwell" pitchFamily="-111" charset="0"/>
              </a:rPr>
              <a:t>Each reflection is called a hop.</a:t>
            </a:r>
          </a:p>
          <a:p>
            <a:pPr lvl="1">
              <a:buNone/>
            </a:pPr>
            <a:endParaRPr lang="en-US" sz="2000" dirty="0" smtClean="0">
              <a:latin typeface="Rockwell" pitchFamily="-111" charset="0"/>
            </a:endParaRPr>
          </a:p>
        </p:txBody>
      </p:sp>
      <p:sp>
        <p:nvSpPr>
          <p:cNvPr id="162818" name="Slide Number Placeholder 5"/>
          <p:cNvSpPr>
            <a:spLocks noGrp="1"/>
          </p:cNvSpPr>
          <p:nvPr>
            <p:ph type="sldNum" sz="quarter" idx="12"/>
          </p:nvPr>
        </p:nvSpPr>
        <p:spPr>
          <a:ln>
            <a:miter lim="800000"/>
            <a:headEnd/>
            <a:tailEnd/>
          </a:ln>
        </p:spPr>
        <p:txBody>
          <a:bodyPr/>
          <a:lstStyle/>
          <a:p>
            <a:pPr>
              <a:defRPr/>
            </a:pPr>
            <a:fld id="{B43F8083-9A4E-8443-8711-D9A3C947C8C1}" type="slidenum">
              <a:rPr lang="en-US"/>
              <a:pPr>
                <a:defRPr/>
              </a:pPr>
              <a:t>3</a:t>
            </a:fld>
            <a:endParaRPr lang="en-US"/>
          </a:p>
        </p:txBody>
      </p:sp>
      <p:sp>
        <p:nvSpPr>
          <p:cNvPr id="723973" name="Text Box 5"/>
          <p:cNvSpPr txBox="1">
            <a:spLocks noChangeArrowheads="1"/>
          </p:cNvSpPr>
          <p:nvPr/>
        </p:nvSpPr>
        <p:spPr bwMode="auto">
          <a:xfrm>
            <a:off x="3151188" y="6348413"/>
            <a:ext cx="3455987"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a:solidFill>
                  <a:srgbClr val="FF0000"/>
                </a:solidFill>
                <a:latin typeface="Rockwell" pitchFamily="-111" charset="0"/>
              </a:rPr>
              <a:t>Ionosphere and its layers</a:t>
            </a:r>
          </a:p>
        </p:txBody>
      </p:sp>
      <p:grpSp>
        <p:nvGrpSpPr>
          <p:cNvPr id="8" name="Group 7"/>
          <p:cNvGrpSpPr/>
          <p:nvPr/>
        </p:nvGrpSpPr>
        <p:grpSpPr>
          <a:xfrm>
            <a:off x="838200" y="3006725"/>
            <a:ext cx="7381875" cy="3203575"/>
            <a:chOff x="838200" y="3006725"/>
            <a:chExt cx="7381875" cy="3203575"/>
          </a:xfrm>
        </p:grpSpPr>
        <p:pic>
          <p:nvPicPr>
            <p:cNvPr id="723972" name="Picture 4" descr="Q p96"/>
            <p:cNvPicPr>
              <a:picLocks noChangeAspect="1" noChangeArrowheads="1"/>
            </p:cNvPicPr>
            <p:nvPr/>
          </p:nvPicPr>
          <p:blipFill>
            <a:blip r:embed="rId2"/>
            <a:srcRect/>
            <a:stretch>
              <a:fillRect/>
            </a:stretch>
          </p:blipFill>
          <p:spPr bwMode="auto">
            <a:xfrm>
              <a:off x="1230313" y="3006725"/>
              <a:ext cx="6989762" cy="3203575"/>
            </a:xfrm>
            <a:prstGeom prst="rect">
              <a:avLst/>
            </a:prstGeom>
            <a:noFill/>
            <a:ln w="9525">
              <a:noFill/>
              <a:miter lim="800000"/>
              <a:headEnd/>
              <a:tailEnd/>
            </a:ln>
          </p:spPr>
        </p:pic>
        <p:sp>
          <p:nvSpPr>
            <p:cNvPr id="7" name="TextBox 6"/>
            <p:cNvSpPr txBox="1"/>
            <p:nvPr/>
          </p:nvSpPr>
          <p:spPr>
            <a:xfrm>
              <a:off x="838200" y="4875311"/>
              <a:ext cx="1402234" cy="307777"/>
            </a:xfrm>
            <a:prstGeom prst="rect">
              <a:avLst/>
            </a:prstGeom>
            <a:noFill/>
          </p:spPr>
          <p:txBody>
            <a:bodyPr wrap="none" rtlCol="0">
              <a:spAutoFit/>
            </a:bodyPr>
            <a:lstStyle/>
            <a:p>
              <a:r>
                <a:rPr lang="en-US" sz="1400" dirty="0" smtClean="0">
                  <a:solidFill>
                    <a:schemeClr val="tx1">
                      <a:lumMod val="75000"/>
                      <a:lumOff val="25000"/>
                    </a:schemeClr>
                  </a:solidFill>
                  <a:latin typeface="Arial"/>
                  <a:cs typeface="Arial"/>
                </a:rPr>
                <a:t>30 to 260 miles</a:t>
              </a:r>
              <a:endParaRPr lang="en-US" sz="1400" dirty="0">
                <a:solidFill>
                  <a:schemeClr val="tx1">
                    <a:lumMod val="75000"/>
                    <a:lumOff val="25000"/>
                  </a:schemeClr>
                </a:solidFill>
                <a:latin typeface="Arial"/>
                <a:cs typeface="Arial"/>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305800" cy="1143000"/>
          </a:xfrm>
        </p:spPr>
        <p:txBody>
          <a:bodyPr>
            <a:normAutofit fontScale="90000"/>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is the greatest influence on HF propagation?</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8" name="Group 7"/>
          <p:cNvGrpSpPr/>
          <p:nvPr/>
        </p:nvGrpSpPr>
        <p:grpSpPr>
          <a:xfrm>
            <a:off x="914400" y="2133600"/>
            <a:ext cx="5667742" cy="4244659"/>
            <a:chOff x="914400" y="2133600"/>
            <a:chExt cx="5667742" cy="4244659"/>
          </a:xfrm>
        </p:grpSpPr>
        <p:pic>
          <p:nvPicPr>
            <p:cNvPr id="3" name="Picture 2"/>
            <p:cNvPicPr>
              <a:picLocks noChangeAspect="1"/>
            </p:cNvPicPr>
            <p:nvPr/>
          </p:nvPicPr>
          <p:blipFill>
            <a:blip r:embed="rId2"/>
            <a:stretch>
              <a:fillRect/>
            </a:stretch>
          </p:blipFill>
          <p:spPr>
            <a:xfrm>
              <a:off x="1066800" y="2133600"/>
              <a:ext cx="5410200" cy="4244659"/>
            </a:xfrm>
            <a:prstGeom prst="rect">
              <a:avLst/>
            </a:prstGeom>
            <a:solidFill>
              <a:schemeClr val="tx2">
                <a:lumMod val="60000"/>
                <a:lumOff val="40000"/>
              </a:schemeClr>
            </a:solidFill>
          </p:spPr>
        </p:pic>
        <p:sp>
          <p:nvSpPr>
            <p:cNvPr id="5" name="TextBox 4"/>
            <p:cNvSpPr txBox="1"/>
            <p:nvPr/>
          </p:nvSpPr>
          <p:spPr>
            <a:xfrm>
              <a:off x="914400" y="3048000"/>
              <a:ext cx="2210862" cy="369332"/>
            </a:xfrm>
            <a:prstGeom prst="rect">
              <a:avLst/>
            </a:prstGeom>
            <a:solidFill>
              <a:srgbClr val="5FF3CA"/>
            </a:solidFill>
            <a:ln>
              <a:solidFill>
                <a:srgbClr val="0000FF"/>
              </a:solidFill>
            </a:ln>
          </p:spPr>
          <p:txBody>
            <a:bodyPr wrap="square" rtlCol="0">
              <a:spAutoFit/>
            </a:bodyPr>
            <a:lstStyle/>
            <a:p>
              <a:r>
                <a:rPr lang="en-US" dirty="0" smtClean="0"/>
                <a:t>Charged ionosphere</a:t>
              </a:r>
              <a:endParaRPr lang="en-US" dirty="0"/>
            </a:p>
          </p:txBody>
        </p:sp>
        <p:sp>
          <p:nvSpPr>
            <p:cNvPr id="6" name="TextBox 5"/>
            <p:cNvSpPr txBox="1"/>
            <p:nvPr/>
          </p:nvSpPr>
          <p:spPr>
            <a:xfrm>
              <a:off x="2590800" y="2514600"/>
              <a:ext cx="1672253" cy="369332"/>
            </a:xfrm>
            <a:prstGeom prst="rect">
              <a:avLst/>
            </a:prstGeom>
            <a:solidFill>
              <a:srgbClr val="5FF3CA"/>
            </a:solidFill>
            <a:ln>
              <a:solidFill>
                <a:srgbClr val="0000FF"/>
              </a:solidFill>
            </a:ln>
          </p:spPr>
          <p:txBody>
            <a:bodyPr wrap="none" rtlCol="0">
              <a:spAutoFit/>
            </a:bodyPr>
            <a:lstStyle/>
            <a:p>
              <a:r>
                <a:rPr lang="en-US" dirty="0" smtClean="0"/>
                <a:t>Solar radiation</a:t>
              </a:r>
              <a:endParaRPr lang="en-US" dirty="0"/>
            </a:p>
          </p:txBody>
        </p:sp>
        <p:sp>
          <p:nvSpPr>
            <p:cNvPr id="7" name="TextBox 6"/>
            <p:cNvSpPr txBox="1"/>
            <p:nvPr/>
          </p:nvSpPr>
          <p:spPr>
            <a:xfrm>
              <a:off x="4114800" y="5758934"/>
              <a:ext cx="2467342" cy="369332"/>
            </a:xfrm>
            <a:prstGeom prst="rect">
              <a:avLst/>
            </a:prstGeom>
            <a:solidFill>
              <a:schemeClr val="accent4">
                <a:lumMod val="60000"/>
                <a:lumOff val="40000"/>
              </a:schemeClr>
            </a:solidFill>
            <a:ln>
              <a:solidFill>
                <a:srgbClr val="0000FF"/>
              </a:solidFill>
            </a:ln>
          </p:spPr>
          <p:txBody>
            <a:bodyPr wrap="none" rtlCol="0">
              <a:spAutoFit/>
            </a:bodyPr>
            <a:lstStyle/>
            <a:p>
              <a:r>
                <a:rPr lang="en-US" dirty="0" smtClean="0"/>
                <a:t>Uncharged ionosphere</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0"/>
            <a:ext cx="8305800" cy="1143000"/>
          </a:xfrm>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Solar indices</a:t>
            </a:r>
            <a:endParaRPr lang="en-US" dirty="0"/>
          </a:p>
        </p:txBody>
      </p:sp>
      <p:pic>
        <p:nvPicPr>
          <p:cNvPr id="3" name="Picture 2"/>
          <p:cNvPicPr>
            <a:picLocks noChangeAspect="1"/>
          </p:cNvPicPr>
          <p:nvPr/>
        </p:nvPicPr>
        <p:blipFill>
          <a:blip r:embed="rId3"/>
          <a:stretch>
            <a:fillRect/>
          </a:stretch>
        </p:blipFill>
        <p:spPr>
          <a:xfrm>
            <a:off x="4525076" y="1143000"/>
            <a:ext cx="3895211" cy="3124200"/>
          </a:xfrm>
          <a:prstGeom prst="rect">
            <a:avLst/>
          </a:prstGeom>
        </p:spPr>
      </p:pic>
      <p:sp>
        <p:nvSpPr>
          <p:cNvPr id="4" name="Rectangle 3"/>
          <p:cNvSpPr/>
          <p:nvPr/>
        </p:nvSpPr>
        <p:spPr>
          <a:xfrm>
            <a:off x="5181600" y="3200400"/>
            <a:ext cx="3238687" cy="369332"/>
          </a:xfrm>
          <a:prstGeom prst="rect">
            <a:avLst/>
          </a:prstGeom>
        </p:spPr>
        <p:txBody>
          <a:bodyPr wrap="none">
            <a:spAutoFit/>
          </a:bodyPr>
          <a:lstStyle/>
          <a:p>
            <a:r>
              <a:rPr lang="en-US" dirty="0"/>
              <a:t>Coronal Mass Ejections (CME)</a:t>
            </a:r>
          </a:p>
        </p:txBody>
      </p:sp>
      <p:pic>
        <p:nvPicPr>
          <p:cNvPr id="8" name="Picture 7"/>
          <p:cNvPicPr>
            <a:picLocks noChangeAspect="1"/>
          </p:cNvPicPr>
          <p:nvPr/>
        </p:nvPicPr>
        <p:blipFill>
          <a:blip r:embed="rId4"/>
          <a:stretch>
            <a:fillRect/>
          </a:stretch>
        </p:blipFill>
        <p:spPr>
          <a:xfrm>
            <a:off x="527050" y="1143000"/>
            <a:ext cx="3276600" cy="3276600"/>
          </a:xfrm>
          <a:prstGeom prst="rect">
            <a:avLst/>
          </a:prstGeom>
        </p:spPr>
      </p:pic>
      <p:sp>
        <p:nvSpPr>
          <p:cNvPr id="9" name="TextBox 8"/>
          <p:cNvSpPr txBox="1"/>
          <p:nvPr/>
        </p:nvSpPr>
        <p:spPr>
          <a:xfrm>
            <a:off x="304800" y="4692134"/>
            <a:ext cx="4570482" cy="369332"/>
          </a:xfrm>
          <a:prstGeom prst="rect">
            <a:avLst/>
          </a:prstGeom>
          <a:noFill/>
        </p:spPr>
        <p:txBody>
          <a:bodyPr wrap="none" rtlCol="0">
            <a:spAutoFit/>
          </a:bodyPr>
          <a:lstStyle/>
          <a:p>
            <a:r>
              <a:rPr lang="en-US" dirty="0" smtClean="0"/>
              <a:t>Sun Spot activity - approximate 11 year cycle</a:t>
            </a:r>
            <a:endParaRPr lang="en-US" dirty="0"/>
          </a:p>
        </p:txBody>
      </p:sp>
      <p:sp>
        <p:nvSpPr>
          <p:cNvPr id="10" name="TextBox 9"/>
          <p:cNvSpPr txBox="1"/>
          <p:nvPr/>
        </p:nvSpPr>
        <p:spPr>
          <a:xfrm>
            <a:off x="304800" y="5181600"/>
            <a:ext cx="7237879" cy="646331"/>
          </a:xfrm>
          <a:prstGeom prst="rect">
            <a:avLst/>
          </a:prstGeom>
          <a:noFill/>
        </p:spPr>
        <p:txBody>
          <a:bodyPr wrap="none" rtlCol="0">
            <a:spAutoFit/>
          </a:bodyPr>
          <a:lstStyle/>
          <a:p>
            <a:r>
              <a:rPr lang="en-US" b="1" dirty="0"/>
              <a:t>Solar </a:t>
            </a:r>
            <a:r>
              <a:rPr lang="en-US" b="1" dirty="0" smtClean="0"/>
              <a:t>Flux, (</a:t>
            </a:r>
            <a:r>
              <a:rPr lang="en-US" b="1" dirty="0"/>
              <a:t>Index</a:t>
            </a:r>
            <a:r>
              <a:rPr lang="en-US" b="1" dirty="0" smtClean="0"/>
              <a:t>) SFI : </a:t>
            </a:r>
            <a:r>
              <a:rPr lang="en-US" b="1" dirty="0"/>
              <a:t>is a measure of the radio</a:t>
            </a:r>
          </a:p>
          <a:p>
            <a:r>
              <a:rPr lang="en-US" dirty="0"/>
              <a:t>energy emitted from the sun</a:t>
            </a:r>
            <a:r>
              <a:rPr lang="en-US" dirty="0" smtClean="0"/>
              <a:t>. </a:t>
            </a:r>
            <a:r>
              <a:rPr lang="en-US" dirty="0" smtClean="0">
                <a:solidFill>
                  <a:srgbClr val="0000FF"/>
                </a:solidFill>
              </a:rPr>
              <a:t>Values 50 to 300</a:t>
            </a:r>
            <a:r>
              <a:rPr lang="en-US" dirty="0" smtClean="0"/>
              <a:t>.  //the higher the better</a:t>
            </a:r>
            <a:endParaRPr lang="en-US" dirty="0"/>
          </a:p>
        </p:txBody>
      </p:sp>
      <p:sp>
        <p:nvSpPr>
          <p:cNvPr id="11" name="TextBox 10"/>
          <p:cNvSpPr txBox="1"/>
          <p:nvPr/>
        </p:nvSpPr>
        <p:spPr>
          <a:xfrm>
            <a:off x="304800" y="6280666"/>
            <a:ext cx="5451745" cy="369332"/>
          </a:xfrm>
          <a:prstGeom prst="rect">
            <a:avLst/>
          </a:prstGeom>
          <a:noFill/>
        </p:spPr>
        <p:txBody>
          <a:bodyPr wrap="none" rtlCol="0">
            <a:spAutoFit/>
          </a:bodyPr>
          <a:lstStyle/>
          <a:p>
            <a:r>
              <a:rPr lang="en-US" dirty="0" smtClean="0"/>
              <a:t>A index, related to K in an averaging, values </a:t>
            </a:r>
            <a:r>
              <a:rPr lang="en-US" dirty="0" smtClean="0">
                <a:solidFill>
                  <a:srgbClr val="0000FF"/>
                </a:solidFill>
              </a:rPr>
              <a:t>0 t0 400 </a:t>
            </a:r>
            <a:endParaRPr lang="en-US" dirty="0">
              <a:solidFill>
                <a:srgbClr val="0000FF"/>
              </a:solidFill>
            </a:endParaRPr>
          </a:p>
        </p:txBody>
      </p:sp>
      <p:sp>
        <p:nvSpPr>
          <p:cNvPr id="12" name="TextBox 11"/>
          <p:cNvSpPr txBox="1"/>
          <p:nvPr/>
        </p:nvSpPr>
        <p:spPr>
          <a:xfrm>
            <a:off x="304800" y="5911334"/>
            <a:ext cx="8117727" cy="338554"/>
          </a:xfrm>
          <a:prstGeom prst="rect">
            <a:avLst/>
          </a:prstGeom>
          <a:noFill/>
        </p:spPr>
        <p:txBody>
          <a:bodyPr wrap="none" rtlCol="0">
            <a:spAutoFit/>
          </a:bodyPr>
          <a:lstStyle/>
          <a:p>
            <a:r>
              <a:rPr lang="en-US" sz="1600" dirty="0" smtClean="0">
                <a:solidFill>
                  <a:srgbClr val="000000"/>
                </a:solidFill>
              </a:rPr>
              <a:t>K index, disturbances in the horizontal component of earths magnetic field. Values </a:t>
            </a:r>
            <a:r>
              <a:rPr lang="en-US" sz="1600" dirty="0" smtClean="0">
                <a:solidFill>
                  <a:srgbClr val="0000FF"/>
                </a:solidFill>
              </a:rPr>
              <a:t>0 to 9</a:t>
            </a:r>
            <a:endParaRPr lang="en-US" sz="1600" dirty="0">
              <a:solidFill>
                <a:srgbClr val="0000FF"/>
              </a:solidFill>
            </a:endParaRPr>
          </a:p>
        </p:txBody>
      </p:sp>
      <p:sp>
        <p:nvSpPr>
          <p:cNvPr id="13" name="TextBox 12"/>
          <p:cNvSpPr txBox="1"/>
          <p:nvPr/>
        </p:nvSpPr>
        <p:spPr>
          <a:xfrm>
            <a:off x="5181600" y="333346"/>
            <a:ext cx="3651250" cy="400110"/>
          </a:xfrm>
          <a:prstGeom prst="rect">
            <a:avLst/>
          </a:prstGeom>
          <a:noFill/>
        </p:spPr>
        <p:txBody>
          <a:bodyPr wrap="square" rtlCol="0">
            <a:spAutoFit/>
          </a:bodyPr>
          <a:lstStyle/>
          <a:p>
            <a:r>
              <a:rPr lang="en-US" sz="2000" dirty="0" smtClean="0">
                <a:solidFill>
                  <a:srgbClr val="0000FF"/>
                </a:solidFill>
              </a:rPr>
              <a:t>http://</a:t>
            </a:r>
            <a:r>
              <a:rPr lang="en-US" sz="2000" dirty="0" err="1" smtClean="0">
                <a:solidFill>
                  <a:srgbClr val="0000FF"/>
                </a:solidFill>
              </a:rPr>
              <a:t>dx.qsl.net</a:t>
            </a:r>
            <a:r>
              <a:rPr lang="en-US" sz="2000" dirty="0" smtClean="0">
                <a:solidFill>
                  <a:srgbClr val="0000FF"/>
                </a:solidFill>
              </a:rPr>
              <a:t>/propagation/</a:t>
            </a:r>
            <a:endParaRPr lang="en-US" sz="2000" dirty="0">
              <a:solidFill>
                <a:srgbClr val="0000FF"/>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305800" cy="838200"/>
          </a:xfrm>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Today’s SFI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Rectangle 3"/>
          <p:cNvSpPr/>
          <p:nvPr/>
        </p:nvSpPr>
        <p:spPr>
          <a:xfrm>
            <a:off x="304800" y="3669268"/>
            <a:ext cx="8001000" cy="2308324"/>
          </a:xfrm>
          <a:prstGeom prst="rect">
            <a:avLst/>
          </a:prstGeom>
        </p:spPr>
        <p:txBody>
          <a:bodyPr wrap="square">
            <a:spAutoFit/>
          </a:bodyPr>
          <a:lstStyle/>
          <a:p>
            <a:r>
              <a:rPr lang="en-US" dirty="0" smtClean="0"/>
              <a:t/>
            </a:r>
            <a:br>
              <a:rPr lang="en-US" dirty="0" smtClean="0"/>
            </a:br>
            <a:r>
              <a:rPr lang="en-US" b="1" dirty="0" smtClean="0"/>
              <a:t>Highs for Cycle 24</a:t>
            </a:r>
            <a:r>
              <a:rPr lang="en-US" dirty="0" smtClean="0"/>
              <a:t> </a:t>
            </a:r>
            <a:br>
              <a:rPr lang="en-US" dirty="0" smtClean="0"/>
            </a:br>
            <a:r>
              <a:rPr lang="en-US" b="1" dirty="0" smtClean="0"/>
              <a:t>Flux: 190 - 24 Sep 2011 </a:t>
            </a:r>
            <a:br>
              <a:rPr lang="en-US" b="1" dirty="0" smtClean="0"/>
            </a:br>
            <a:r>
              <a:rPr lang="en-US" b="1" dirty="0" smtClean="0"/>
              <a:t>Sunspots: 208 - 9 Nov 2011 </a:t>
            </a:r>
            <a:br>
              <a:rPr lang="en-US" b="1" dirty="0" smtClean="0"/>
            </a:br>
            <a:endParaRPr lang="en-US" b="1" dirty="0" smtClean="0"/>
          </a:p>
          <a:p>
            <a:r>
              <a:rPr lang="en-US" dirty="0" smtClean="0"/>
              <a:t/>
            </a:r>
            <a:br>
              <a:rPr lang="en-US" dirty="0" smtClean="0"/>
            </a:br>
            <a:r>
              <a:rPr lang="en-US" b="1" dirty="0" smtClean="0"/>
              <a:t>Summary for the past 24 hours:</a:t>
            </a:r>
            <a:r>
              <a:rPr lang="en-US" dirty="0" smtClean="0"/>
              <a:t/>
            </a:r>
            <a:br>
              <a:rPr lang="en-US" dirty="0" smtClean="0"/>
            </a:br>
            <a:r>
              <a:rPr lang="en-US" dirty="0" smtClean="0"/>
              <a:t>No space weather storms were observed for the past 24 hours.</a:t>
            </a:r>
            <a:endParaRPr lang="en-US" dirty="0">
              <a:solidFill>
                <a:srgbClr val="0000FF"/>
              </a:solidFill>
            </a:endParaRPr>
          </a:p>
        </p:txBody>
      </p:sp>
      <p:pic>
        <p:nvPicPr>
          <p:cNvPr id="5" name="Picture 4"/>
          <p:cNvPicPr>
            <a:picLocks noChangeAspect="1"/>
          </p:cNvPicPr>
          <p:nvPr/>
        </p:nvPicPr>
        <p:blipFill>
          <a:blip r:embed="rId2"/>
          <a:stretch>
            <a:fillRect/>
          </a:stretch>
        </p:blipFill>
        <p:spPr>
          <a:xfrm>
            <a:off x="6477000" y="609600"/>
            <a:ext cx="2286000" cy="2286000"/>
          </a:xfrm>
          <a:prstGeom prst="rect">
            <a:avLst/>
          </a:prstGeom>
        </p:spPr>
      </p:pic>
      <p:sp>
        <p:nvSpPr>
          <p:cNvPr id="9" name="TextBox 8"/>
          <p:cNvSpPr txBox="1"/>
          <p:nvPr/>
        </p:nvSpPr>
        <p:spPr>
          <a:xfrm>
            <a:off x="2315589" y="3669268"/>
            <a:ext cx="4665222"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b="1" i="1" u="sng" dirty="0" smtClean="0"/>
              <a:t>Lower A index means better propagation.</a:t>
            </a:r>
            <a:endParaRPr lang="en-US" dirty="0"/>
          </a:p>
        </p:txBody>
      </p:sp>
      <p:sp>
        <p:nvSpPr>
          <p:cNvPr id="10" name="TextBox 9"/>
          <p:cNvSpPr txBox="1"/>
          <p:nvPr/>
        </p:nvSpPr>
        <p:spPr>
          <a:xfrm>
            <a:off x="4800600" y="4267200"/>
            <a:ext cx="39624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i="1" dirty="0" smtClean="0"/>
              <a:t>K-Index - </a:t>
            </a:r>
            <a:r>
              <a:rPr lang="en-US" b="1" i="1" u="sng" dirty="0" smtClean="0"/>
              <a:t>Falling numbers mean improving conditions and better propagation</a:t>
            </a:r>
            <a:endParaRPr lang="en-US" dirty="0"/>
          </a:p>
        </p:txBody>
      </p:sp>
      <p:sp>
        <p:nvSpPr>
          <p:cNvPr id="11" name="TextBox 10"/>
          <p:cNvSpPr txBox="1"/>
          <p:nvPr/>
        </p:nvSpPr>
        <p:spPr>
          <a:xfrm>
            <a:off x="457200" y="3103602"/>
            <a:ext cx="7320471"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b="1" i="1" dirty="0" smtClean="0"/>
              <a:t>Solar Flux Index (SFI) - </a:t>
            </a:r>
            <a:r>
              <a:rPr lang="en-US" b="1" i="1" u="sng" dirty="0" smtClean="0"/>
              <a:t>Higher numbers mean</a:t>
            </a:r>
            <a:r>
              <a:rPr lang="en-US" b="1" i="1" dirty="0" smtClean="0"/>
              <a:t> </a:t>
            </a:r>
            <a:r>
              <a:rPr lang="en-US" b="1" i="1" u="sng" dirty="0" smtClean="0"/>
              <a:t>better propagation</a:t>
            </a:r>
            <a:r>
              <a:rPr lang="en-US" b="1" i="1" dirty="0" smtClean="0"/>
              <a:t>.</a:t>
            </a:r>
            <a:endParaRPr lang="en-US" dirty="0"/>
          </a:p>
        </p:txBody>
      </p:sp>
      <p:pic>
        <p:nvPicPr>
          <p:cNvPr id="13" name="Picture 12" descr="Screen Shot 2015-05-26 at 12.31.44 PM.png"/>
          <p:cNvPicPr>
            <a:picLocks noChangeAspect="1"/>
          </p:cNvPicPr>
          <p:nvPr/>
        </p:nvPicPr>
        <p:blipFill>
          <a:blip r:embed="rId3"/>
          <a:stretch>
            <a:fillRect/>
          </a:stretch>
        </p:blipFill>
        <p:spPr>
          <a:xfrm>
            <a:off x="301592" y="939082"/>
            <a:ext cx="6127211" cy="2045620"/>
          </a:xfrm>
          <a:prstGeom prst="rect">
            <a:avLst/>
          </a:prstGeom>
        </p:spPr>
      </p:pic>
      <p:pic>
        <p:nvPicPr>
          <p:cNvPr id="12" name="Picture 11" descr="Screen Shot 2017-01-30 at 10.40.54 AM.png"/>
          <p:cNvPicPr>
            <a:picLocks noChangeAspect="1"/>
          </p:cNvPicPr>
          <p:nvPr/>
        </p:nvPicPr>
        <p:blipFill>
          <a:blip r:embed="rId4"/>
          <a:stretch>
            <a:fillRect/>
          </a:stretch>
        </p:blipFill>
        <p:spPr>
          <a:xfrm>
            <a:off x="304799" y="878880"/>
            <a:ext cx="6124003" cy="212072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91" y="863981"/>
            <a:ext cx="6127211" cy="2069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Number Placeholder 3"/>
          <p:cNvSpPr>
            <a:spLocks noGrp="1"/>
          </p:cNvSpPr>
          <p:nvPr>
            <p:ph type="sldNum" sz="quarter" idx="12"/>
          </p:nvPr>
        </p:nvSpPr>
        <p:spPr>
          <a:ln>
            <a:miter lim="800000"/>
            <a:headEnd/>
            <a:tailEnd/>
          </a:ln>
        </p:spPr>
        <p:txBody>
          <a:bodyPr/>
          <a:lstStyle/>
          <a:p>
            <a:pPr>
              <a:defRPr/>
            </a:pPr>
            <a:fld id="{021C02FC-C691-E049-A0AB-B6C3575DAD9A}" type="slidenum">
              <a:rPr lang="en-US"/>
              <a:pPr>
                <a:defRPr/>
              </a:pPr>
              <a:t>33</a:t>
            </a:fld>
            <a:endParaRPr lang="en-US" dirty="0"/>
          </a:p>
        </p:txBody>
      </p:sp>
      <p:sp>
        <p:nvSpPr>
          <p:cNvPr id="561156" name="Rectangle 2"/>
          <p:cNvSpPr>
            <a:spLocks noGrp="1" noChangeArrowheads="1"/>
          </p:cNvSpPr>
          <p:nvPr>
            <p:ph type="title" idx="4294967295"/>
          </p:nvPr>
        </p:nvSpPr>
        <p:spPr>
          <a:xfrm>
            <a:off x="541338" y="395288"/>
            <a:ext cx="8602662" cy="614362"/>
          </a:xfrm>
        </p:spPr>
        <p:txBody>
          <a:bodyPr rtlCol="0">
            <a:normAutofit/>
          </a:bodyPr>
          <a:lstStyle/>
          <a:p>
            <a:pPr fontAlgn="auto">
              <a:spcAft>
                <a:spcPts val="0"/>
              </a:spcAft>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07" charset="0"/>
                <a:ea typeface="+mj-ea"/>
                <a:cs typeface="+mj-cs"/>
              </a:rPr>
              <a:t>Antennas</a:t>
            </a:r>
            <a:endParaRPr lang="en-US" sz="3600" b="1" dirty="0" smtClean="0">
              <a:ea typeface="+mj-ea"/>
              <a:cs typeface="+mj-cs"/>
            </a:endParaRPr>
          </a:p>
        </p:txBody>
      </p:sp>
      <p:sp>
        <p:nvSpPr>
          <p:cNvPr id="1030147" name="Rectangle 3"/>
          <p:cNvSpPr>
            <a:spLocks noGrp="1" noChangeArrowheads="1"/>
          </p:cNvSpPr>
          <p:nvPr>
            <p:ph type="body" idx="4294967295"/>
          </p:nvPr>
        </p:nvSpPr>
        <p:spPr>
          <a:xfrm>
            <a:off x="0" y="1700213"/>
            <a:ext cx="8642350" cy="4962525"/>
          </a:xfrm>
        </p:spPr>
        <p:txBody>
          <a:bodyPr/>
          <a:lstStyle/>
          <a:p>
            <a:pPr lvl="1">
              <a:buNone/>
            </a:pPr>
            <a:r>
              <a:rPr lang="en-US" sz="1200" dirty="0" smtClean="0">
                <a:solidFill>
                  <a:srgbClr val="FF0000"/>
                </a:solidFill>
                <a:latin typeface="Rockwell" pitchFamily="-111" charset="0"/>
              </a:rPr>
              <a:t>T9A03</a:t>
            </a:r>
            <a:r>
              <a:rPr lang="en-US" sz="2000" dirty="0" smtClean="0">
                <a:solidFill>
                  <a:srgbClr val="FF0000"/>
                </a:solidFill>
                <a:latin typeface="Rockwell" pitchFamily="-111" charset="0"/>
              </a:rPr>
              <a:t>  </a:t>
            </a:r>
            <a:r>
              <a:rPr lang="en-US" sz="2000" dirty="0" smtClean="0">
                <a:latin typeface="Rockwell" pitchFamily="-111" charset="0"/>
              </a:rPr>
              <a:t>A simple dipole mounted so the conductor is parallel to the Earth's surface is a </a:t>
            </a:r>
            <a:r>
              <a:rPr lang="en-US" sz="2000" u="sng" dirty="0" smtClean="0">
                <a:latin typeface="Rockwell" pitchFamily="-111" charset="0"/>
              </a:rPr>
              <a:t>horizontally polarized </a:t>
            </a:r>
            <a:r>
              <a:rPr lang="en-US" sz="2000" dirty="0" smtClean="0">
                <a:latin typeface="Rockwell" pitchFamily="-111" charset="0"/>
              </a:rPr>
              <a:t>antenna.</a:t>
            </a:r>
          </a:p>
          <a:p>
            <a:pPr lvl="1"/>
            <a:endParaRPr lang="en-US" sz="2000" dirty="0" smtClean="0">
              <a:latin typeface="Rockwell" pitchFamily="-111" charset="0"/>
            </a:endParaRPr>
          </a:p>
        </p:txBody>
      </p:sp>
      <p:sp>
        <p:nvSpPr>
          <p:cNvPr id="2457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285BFDF0-4BF3-104C-9A81-A0D1BEC07D7F}" type="slidenum">
              <a:rPr lang="en-US" sz="1400">
                <a:latin typeface="Times New Roman" pitchFamily="-111" charset="0"/>
              </a:rPr>
              <a:pPr algn="r"/>
              <a:t>33</a:t>
            </a:fld>
            <a:endParaRPr lang="en-US" sz="1400">
              <a:latin typeface="Times New Roman" pitchFamily="-111" charset="0"/>
            </a:endParaRPr>
          </a:p>
        </p:txBody>
      </p:sp>
      <p:sp>
        <p:nvSpPr>
          <p:cNvPr id="1030149" name="Text Box 5"/>
          <p:cNvSpPr txBox="1">
            <a:spLocks noChangeArrowheads="1"/>
          </p:cNvSpPr>
          <p:nvPr/>
        </p:nvSpPr>
        <p:spPr bwMode="auto">
          <a:xfrm>
            <a:off x="5302250" y="5772150"/>
            <a:ext cx="2649538"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dirty="0">
                <a:solidFill>
                  <a:srgbClr val="595959"/>
                </a:solidFill>
                <a:latin typeface="Rockwell" pitchFamily="-111" charset="0"/>
              </a:rPr>
              <a:t>Three element beam </a:t>
            </a:r>
          </a:p>
        </p:txBody>
      </p:sp>
      <p:pic>
        <p:nvPicPr>
          <p:cNvPr id="1030150" name="Picture 6" descr="Q p151a"/>
          <p:cNvPicPr>
            <a:picLocks noChangeAspect="1" noChangeArrowheads="1"/>
          </p:cNvPicPr>
          <p:nvPr/>
        </p:nvPicPr>
        <p:blipFill>
          <a:blip r:embed="rId2"/>
          <a:srcRect/>
          <a:stretch>
            <a:fillRect/>
          </a:stretch>
        </p:blipFill>
        <p:spPr bwMode="auto">
          <a:xfrm>
            <a:off x="769938" y="2738438"/>
            <a:ext cx="3224212" cy="2995612"/>
          </a:xfrm>
          <a:prstGeom prst="rect">
            <a:avLst/>
          </a:prstGeom>
          <a:noFill/>
          <a:ln w="9525">
            <a:noFill/>
            <a:miter lim="800000"/>
            <a:headEnd/>
            <a:tailEnd/>
          </a:ln>
        </p:spPr>
      </p:pic>
      <p:sp>
        <p:nvSpPr>
          <p:cNvPr id="1030151" name="Text Box 7"/>
          <p:cNvSpPr txBox="1">
            <a:spLocks noChangeArrowheads="1"/>
          </p:cNvSpPr>
          <p:nvPr/>
        </p:nvSpPr>
        <p:spPr bwMode="auto">
          <a:xfrm>
            <a:off x="1652588" y="5810250"/>
            <a:ext cx="1612900"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dirty="0">
                <a:solidFill>
                  <a:schemeClr val="tx1">
                    <a:lumMod val="65000"/>
                    <a:lumOff val="35000"/>
                  </a:schemeClr>
                </a:solidFill>
                <a:latin typeface="Rockwell" pitchFamily="-111" charset="0"/>
              </a:rPr>
              <a:t>Simple Dipole</a:t>
            </a:r>
          </a:p>
        </p:txBody>
      </p:sp>
      <p:pic>
        <p:nvPicPr>
          <p:cNvPr id="1723400" name="Picture 8" descr="IMG_3761"/>
          <p:cNvPicPr>
            <a:picLocks noChangeAspect="1" noChangeArrowheads="1"/>
          </p:cNvPicPr>
          <p:nvPr/>
        </p:nvPicPr>
        <p:blipFill>
          <a:blip r:embed="rId3"/>
          <a:srcRect/>
          <a:stretch>
            <a:fillRect/>
          </a:stretch>
        </p:blipFill>
        <p:spPr bwMode="auto">
          <a:xfrm>
            <a:off x="4303713" y="2776538"/>
            <a:ext cx="3954462" cy="2965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30150"/>
                                        </p:tgtEl>
                                        <p:attrNameLst>
                                          <p:attrName>style.visibility</p:attrName>
                                        </p:attrNameLst>
                                      </p:cBhvr>
                                      <p:to>
                                        <p:strVal val="visible"/>
                                      </p:to>
                                    </p:set>
                                    <p:animEffect transition="in" filter="wipe(left)">
                                      <p:cBhvr>
                                        <p:cTn id="7" dur="500"/>
                                        <p:tgtEl>
                                          <p:spTgt spid="1030150"/>
                                        </p:tgtEl>
                                      </p:cBhvr>
                                    </p:animEffect>
                                  </p:childTnLst>
                                </p:cTn>
                              </p:par>
                              <p:par>
                                <p:cTn id="8" presetID="22" presetClass="entr" presetSubtype="8" fill="hold" nodeType="withEffect">
                                  <p:stCondLst>
                                    <p:cond delay="0"/>
                                  </p:stCondLst>
                                  <p:childTnLst>
                                    <p:set>
                                      <p:cBhvr>
                                        <p:cTn id="9" dur="1" fill="hold">
                                          <p:stCondLst>
                                            <p:cond delay="0"/>
                                          </p:stCondLst>
                                        </p:cTn>
                                        <p:tgtEl>
                                          <p:spTgt spid="1030151">
                                            <p:txEl>
                                              <p:pRg st="0" end="0"/>
                                            </p:txEl>
                                          </p:spTgt>
                                        </p:tgtEl>
                                        <p:attrNameLst>
                                          <p:attrName>style.visibility</p:attrName>
                                        </p:attrNameLst>
                                      </p:cBhvr>
                                      <p:to>
                                        <p:strVal val="visible"/>
                                      </p:to>
                                    </p:set>
                                    <p:animEffect transition="in" filter="wipe(left)">
                                      <p:cBhvr>
                                        <p:cTn id="10" dur="500"/>
                                        <p:tgtEl>
                                          <p:spTgt spid="1030151">
                                            <p:txEl>
                                              <p:pRg st="0" end="0"/>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723400"/>
                                        </p:tgtEl>
                                        <p:attrNameLst>
                                          <p:attrName>style.visibility</p:attrName>
                                        </p:attrNameLst>
                                      </p:cBhvr>
                                      <p:to>
                                        <p:strVal val="visible"/>
                                      </p:to>
                                    </p:set>
                                    <p:animEffect transition="in" filter="wipe(down)">
                                      <p:cBhvr>
                                        <p:cTn id="14" dur="500"/>
                                        <p:tgtEl>
                                          <p:spTgt spid="172340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30149"/>
                                        </p:tgtEl>
                                        <p:attrNameLst>
                                          <p:attrName>style.visibility</p:attrName>
                                        </p:attrNameLst>
                                      </p:cBhvr>
                                      <p:to>
                                        <p:strVal val="visible"/>
                                      </p:to>
                                    </p:set>
                                    <p:animEffect transition="in" filter="wipe(down)">
                                      <p:cBhvr>
                                        <p:cTn id="17" dur="500"/>
                                        <p:tgtEl>
                                          <p:spTgt spid="10301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30147">
                                            <p:txEl>
                                              <p:pRg st="0" end="0"/>
                                            </p:txEl>
                                          </p:spTgt>
                                        </p:tgtEl>
                                        <p:attrNameLst>
                                          <p:attrName>style.visibility</p:attrName>
                                        </p:attrNameLst>
                                      </p:cBhvr>
                                      <p:to>
                                        <p:strVal val="visible"/>
                                      </p:to>
                                    </p:set>
                                    <p:animEffect transition="in" filter="wipe(up)">
                                      <p:cBhvr>
                                        <p:cTn id="22" dur="500"/>
                                        <p:tgtEl>
                                          <p:spTgt spid="1030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Number Placeholder 3"/>
          <p:cNvSpPr>
            <a:spLocks noGrp="1"/>
          </p:cNvSpPr>
          <p:nvPr>
            <p:ph type="sldNum" sz="quarter" idx="12"/>
          </p:nvPr>
        </p:nvSpPr>
        <p:spPr>
          <a:ln>
            <a:miter lim="800000"/>
            <a:headEnd/>
            <a:tailEnd/>
          </a:ln>
        </p:spPr>
        <p:txBody>
          <a:bodyPr/>
          <a:lstStyle/>
          <a:p>
            <a:pPr>
              <a:defRPr/>
            </a:pPr>
            <a:fld id="{311B0302-D5B5-1D4F-BFDA-099594FEB848}" type="slidenum">
              <a:rPr lang="en-US"/>
              <a:pPr>
                <a:defRPr/>
              </a:pPr>
              <a:t>34</a:t>
            </a:fld>
            <a:endParaRPr lang="en-US"/>
          </a:p>
        </p:txBody>
      </p:sp>
      <p:sp>
        <p:nvSpPr>
          <p:cNvPr id="565252" name="Rectangle 2"/>
          <p:cNvSpPr>
            <a:spLocks noGrp="1" noChangeArrowheads="1"/>
          </p:cNvSpPr>
          <p:nvPr>
            <p:ph type="title" idx="4294967295"/>
          </p:nvPr>
        </p:nvSpPr>
        <p:spPr>
          <a:xfrm>
            <a:off x="501650" y="395288"/>
            <a:ext cx="8642350" cy="614362"/>
          </a:xfrm>
        </p:spPr>
        <p:txBody>
          <a:bodyPr rtlCol="0">
            <a:normAutofit/>
          </a:bodyPr>
          <a:lstStyle/>
          <a:p>
            <a:pPr fontAlgn="auto">
              <a:spcAft>
                <a:spcPts val="0"/>
              </a:spcAft>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07" charset="0"/>
                <a:ea typeface="+mj-ea"/>
                <a:cs typeface="+mj-cs"/>
              </a:rPr>
              <a:t>Size Matters</a:t>
            </a: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endParaRPr>
          </a:p>
        </p:txBody>
      </p:sp>
      <p:sp>
        <p:nvSpPr>
          <p:cNvPr id="1031171" name="Rectangle 3"/>
          <p:cNvSpPr>
            <a:spLocks noGrp="1" noChangeArrowheads="1"/>
          </p:cNvSpPr>
          <p:nvPr>
            <p:ph type="body" idx="4294967295"/>
          </p:nvPr>
        </p:nvSpPr>
        <p:spPr>
          <a:xfrm>
            <a:off x="0" y="1585914"/>
            <a:ext cx="8642350" cy="5043486"/>
          </a:xfrm>
        </p:spPr>
        <p:txBody>
          <a:bodyPr>
            <a:normAutofit/>
          </a:bodyPr>
          <a:lstStyle/>
          <a:p>
            <a:pPr lvl="1">
              <a:lnSpc>
                <a:spcPct val="80000"/>
              </a:lnSpc>
            </a:pPr>
            <a:endParaRPr lang="en-US" sz="1200" dirty="0" smtClean="0">
              <a:latin typeface="Rockwell" pitchFamily="-111" charset="0"/>
            </a:endParaRPr>
          </a:p>
          <a:p>
            <a:pPr lvl="1">
              <a:lnSpc>
                <a:spcPct val="80000"/>
              </a:lnSpc>
              <a:buNone/>
            </a:pPr>
            <a:r>
              <a:rPr lang="en-US" sz="1200" dirty="0" smtClean="0">
                <a:solidFill>
                  <a:srgbClr val="FF0000"/>
                </a:solidFill>
                <a:latin typeface="Rockwell" pitchFamily="-111" charset="0"/>
              </a:rPr>
              <a:t>T9A09</a:t>
            </a:r>
            <a:r>
              <a:rPr lang="en-US" sz="2400" dirty="0" smtClean="0">
                <a:solidFill>
                  <a:srgbClr val="FF0000"/>
                </a:solidFill>
                <a:latin typeface="Rockwell" pitchFamily="-111" charset="0"/>
              </a:rPr>
              <a:t>  </a:t>
            </a:r>
            <a:r>
              <a:rPr lang="en-US" sz="2000" dirty="0" smtClean="0">
                <a:latin typeface="Rockwell" pitchFamily="-111" charset="0"/>
              </a:rPr>
              <a:t>The approximate length of a 6 meter 1/2-wavelength wire dipole antenna in </a:t>
            </a:r>
            <a:r>
              <a:rPr lang="en-US" sz="2000" b="1" dirty="0" smtClean="0">
                <a:solidFill>
                  <a:srgbClr val="0000FF"/>
                </a:solidFill>
                <a:latin typeface="Rockwell" pitchFamily="-111" charset="0"/>
              </a:rPr>
              <a:t>inches </a:t>
            </a:r>
            <a:r>
              <a:rPr lang="en-US" sz="2000" dirty="0" smtClean="0">
                <a:latin typeface="Rockwell" pitchFamily="-111" charset="0"/>
              </a:rPr>
              <a:t>is ?</a:t>
            </a:r>
          </a:p>
          <a:p>
            <a:pPr lvl="1">
              <a:lnSpc>
                <a:spcPct val="80000"/>
              </a:lnSpc>
            </a:pPr>
            <a:endParaRPr lang="en-US" sz="20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400" dirty="0" smtClean="0">
              <a:latin typeface="Rockwell" pitchFamily="-111" charset="0"/>
            </a:endParaRPr>
          </a:p>
          <a:p>
            <a:pPr lvl="1">
              <a:lnSpc>
                <a:spcPct val="80000"/>
              </a:lnSpc>
            </a:pPr>
            <a:endParaRPr lang="en-US" sz="2400" dirty="0" smtClean="0">
              <a:latin typeface="Rockwell" pitchFamily="-111" charset="0"/>
            </a:endParaRPr>
          </a:p>
          <a:p>
            <a:pPr lvl="1">
              <a:lnSpc>
                <a:spcPct val="80000"/>
              </a:lnSpc>
              <a:buFontTx/>
              <a:buNone/>
            </a:pPr>
            <a:endParaRPr lang="en-US" sz="1200" dirty="0" smtClean="0">
              <a:latin typeface="Rockwell" pitchFamily="-111" charset="0"/>
            </a:endParaRPr>
          </a:p>
        </p:txBody>
      </p:sp>
      <p:sp>
        <p:nvSpPr>
          <p:cNvPr id="2560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DB16105C-AB52-7640-A2EB-1BAB9228FD9E}" type="slidenum">
              <a:rPr lang="en-US" sz="1400">
                <a:latin typeface="Times New Roman" pitchFamily="-111" charset="0"/>
              </a:rPr>
              <a:pPr algn="r"/>
              <a:t>34</a:t>
            </a:fld>
            <a:endParaRPr lang="en-US" sz="1400">
              <a:latin typeface="Times New Roman" pitchFamily="-111" charset="0"/>
            </a:endParaRPr>
          </a:p>
        </p:txBody>
      </p:sp>
      <p:pic>
        <p:nvPicPr>
          <p:cNvPr id="1031172" name="Picture 4" descr="Half-wave dipole"/>
          <p:cNvPicPr>
            <a:picLocks noChangeAspect="1" noChangeArrowheads="1"/>
          </p:cNvPicPr>
          <p:nvPr/>
        </p:nvPicPr>
        <p:blipFill>
          <a:blip r:embed="rId2"/>
          <a:srcRect/>
          <a:stretch>
            <a:fillRect/>
          </a:stretch>
        </p:blipFill>
        <p:spPr bwMode="auto">
          <a:xfrm>
            <a:off x="615950" y="2968625"/>
            <a:ext cx="4608513" cy="2305050"/>
          </a:xfrm>
          <a:prstGeom prst="rect">
            <a:avLst/>
          </a:prstGeom>
          <a:noFill/>
          <a:ln w="9525">
            <a:noFill/>
            <a:miter lim="800000"/>
            <a:headEnd/>
            <a:tailEnd/>
          </a:ln>
        </p:spPr>
      </p:pic>
      <p:sp>
        <p:nvSpPr>
          <p:cNvPr id="1031181" name="Text Box 13"/>
          <p:cNvSpPr txBox="1">
            <a:spLocks noChangeArrowheads="1"/>
          </p:cNvSpPr>
          <p:nvPr/>
        </p:nvSpPr>
        <p:spPr bwMode="auto">
          <a:xfrm>
            <a:off x="1500188" y="5233988"/>
            <a:ext cx="3495675"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dirty="0">
                <a:solidFill>
                  <a:schemeClr val="accent1"/>
                </a:solidFill>
                <a:latin typeface="Rockwell" pitchFamily="-111" charset="0"/>
              </a:rPr>
              <a:t>Six Meter ½ Wavelength Dipole</a:t>
            </a:r>
          </a:p>
        </p:txBody>
      </p:sp>
      <p:sp>
        <p:nvSpPr>
          <p:cNvPr id="18" name="TextBox 17"/>
          <p:cNvSpPr txBox="1"/>
          <p:nvPr/>
        </p:nvSpPr>
        <p:spPr>
          <a:xfrm>
            <a:off x="1143000" y="5582960"/>
            <a:ext cx="7322312" cy="1046440"/>
          </a:xfrm>
          <a:prstGeom prst="rect">
            <a:avLst/>
          </a:prstGeom>
          <a:noFill/>
        </p:spPr>
        <p:txBody>
          <a:bodyPr wrap="square" rtlCol="0">
            <a:spAutoFit/>
          </a:bodyPr>
          <a:lstStyle/>
          <a:p>
            <a:pPr marL="0" lvl="1"/>
            <a:r>
              <a:rPr lang="en-US" sz="1200" dirty="0" smtClean="0">
                <a:solidFill>
                  <a:srgbClr val="FF0000"/>
                </a:solidFill>
                <a:latin typeface="Rockwell" pitchFamily="-111" charset="0"/>
              </a:rPr>
              <a:t>T9A10</a:t>
            </a:r>
            <a:r>
              <a:rPr lang="en-US" sz="2400" dirty="0" smtClean="0">
                <a:solidFill>
                  <a:srgbClr val="FF0000"/>
                </a:solidFill>
                <a:latin typeface="Rockwell" pitchFamily="-111" charset="0"/>
              </a:rPr>
              <a:t>  </a:t>
            </a:r>
            <a:r>
              <a:rPr lang="en-US" sz="2000" dirty="0" smtClean="0">
                <a:latin typeface="Rockwell" pitchFamily="-111" charset="0"/>
              </a:rPr>
              <a:t>The strongest radiation from a half-wave dipole antenna </a:t>
            </a:r>
          </a:p>
          <a:p>
            <a:pPr marL="0" lvl="1"/>
            <a:r>
              <a:rPr lang="en-US" sz="2000" dirty="0" smtClean="0">
                <a:latin typeface="Rockwell" pitchFamily="-111" charset="0"/>
              </a:rPr>
              <a:t>in free space is broadside to the antenna.</a:t>
            </a:r>
          </a:p>
          <a:p>
            <a:endParaRPr lang="en-US" dirty="0"/>
          </a:p>
        </p:txBody>
      </p:sp>
      <p:sp>
        <p:nvSpPr>
          <p:cNvPr id="23" name="TextBox 22"/>
          <p:cNvSpPr txBox="1"/>
          <p:nvPr/>
        </p:nvSpPr>
        <p:spPr>
          <a:xfrm>
            <a:off x="5748138" y="2322294"/>
            <a:ext cx="1994131" cy="369332"/>
          </a:xfrm>
          <a:prstGeom prst="rect">
            <a:avLst/>
          </a:prstGeom>
          <a:noFill/>
        </p:spPr>
        <p:txBody>
          <a:bodyPr wrap="none" rtlCol="0">
            <a:spAutoFit/>
          </a:bodyPr>
          <a:lstStyle/>
          <a:p>
            <a:pPr algn="ctr"/>
            <a:r>
              <a:rPr lang="en-US" dirty="0" smtClean="0">
                <a:latin typeface="Cambria"/>
                <a:cs typeface="Cambria"/>
              </a:rPr>
              <a:t>6 meters / 2 = 3 </a:t>
            </a:r>
            <a:r>
              <a:rPr lang="en-US" dirty="0" err="1" smtClean="0">
                <a:latin typeface="Cambria"/>
                <a:cs typeface="Cambria"/>
              </a:rPr>
              <a:t>m</a:t>
            </a:r>
            <a:endParaRPr lang="en-US" dirty="0">
              <a:latin typeface="Cambria"/>
              <a:cs typeface="Cambria"/>
            </a:endParaRPr>
          </a:p>
        </p:txBody>
      </p:sp>
      <p:sp>
        <p:nvSpPr>
          <p:cNvPr id="24" name="TextBox 23"/>
          <p:cNvSpPr txBox="1"/>
          <p:nvPr/>
        </p:nvSpPr>
        <p:spPr>
          <a:xfrm>
            <a:off x="5715000" y="2962870"/>
            <a:ext cx="2464474" cy="923330"/>
          </a:xfrm>
          <a:prstGeom prst="rect">
            <a:avLst/>
          </a:prstGeom>
          <a:noFill/>
        </p:spPr>
        <p:txBody>
          <a:bodyPr wrap="none" rtlCol="0">
            <a:spAutoFit/>
          </a:bodyPr>
          <a:lstStyle/>
          <a:p>
            <a:r>
              <a:rPr lang="en-US" dirty="0" smtClean="0">
                <a:latin typeface="Cambria"/>
                <a:cs typeface="Cambria"/>
              </a:rPr>
              <a:t>(1 meter </a:t>
            </a:r>
            <a:r>
              <a:rPr lang="en-US" dirty="0" smtClean="0">
                <a:latin typeface="Cambria"/>
                <a:ea typeface="ＭＳ ゴシック"/>
                <a:cs typeface="Cambria"/>
              </a:rPr>
              <a:t>≅</a:t>
            </a:r>
            <a:r>
              <a:rPr lang="en-US" dirty="0" smtClean="0">
                <a:latin typeface="Cambria"/>
                <a:cs typeface="Cambria"/>
              </a:rPr>
              <a:t> &lt; 40 inches)</a:t>
            </a:r>
          </a:p>
          <a:p>
            <a:endParaRPr lang="en-US" dirty="0" smtClean="0">
              <a:latin typeface="Cambria"/>
              <a:cs typeface="Cambria"/>
            </a:endParaRPr>
          </a:p>
          <a:p>
            <a:r>
              <a:rPr lang="en-US" dirty="0" smtClean="0">
                <a:latin typeface="Cambria"/>
                <a:cs typeface="Cambria"/>
              </a:rPr>
              <a:t>40 inches X 3</a:t>
            </a:r>
            <a:endParaRPr lang="en-US" dirty="0">
              <a:latin typeface="Cambria"/>
              <a:cs typeface="Cambria"/>
            </a:endParaRPr>
          </a:p>
        </p:txBody>
      </p:sp>
      <p:sp>
        <p:nvSpPr>
          <p:cNvPr id="25" name="TextBox 24"/>
          <p:cNvSpPr txBox="1"/>
          <p:nvPr/>
        </p:nvSpPr>
        <p:spPr>
          <a:xfrm>
            <a:off x="5748138" y="4255532"/>
            <a:ext cx="161012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latin typeface="Cambria"/>
                <a:cs typeface="Cambria"/>
              </a:rPr>
              <a:t>= &lt; 120 inches</a:t>
            </a:r>
            <a:endParaRPr lang="en-US" dirty="0">
              <a:latin typeface="Cambria"/>
              <a:cs typeface="Cambria"/>
            </a:endParaRPr>
          </a:p>
        </p:txBody>
      </p:sp>
      <p:grpSp>
        <p:nvGrpSpPr>
          <p:cNvPr id="12" name="Group 11"/>
          <p:cNvGrpSpPr/>
          <p:nvPr/>
        </p:nvGrpSpPr>
        <p:grpSpPr>
          <a:xfrm>
            <a:off x="1268413" y="2314575"/>
            <a:ext cx="1690687" cy="768350"/>
            <a:chOff x="1268413" y="2314575"/>
            <a:chExt cx="1690687" cy="768350"/>
          </a:xfrm>
        </p:grpSpPr>
        <p:sp>
          <p:nvSpPr>
            <p:cNvPr id="13" name="Text Box 11"/>
            <p:cNvSpPr txBox="1">
              <a:spLocks noChangeArrowheads="1"/>
            </p:cNvSpPr>
            <p:nvPr/>
          </p:nvSpPr>
          <p:spPr bwMode="auto">
            <a:xfrm>
              <a:off x="1268413" y="2314575"/>
              <a:ext cx="1266825"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dirty="0">
                  <a:solidFill>
                    <a:schemeClr val="accent1"/>
                  </a:solidFill>
                  <a:latin typeface="Rockwell" pitchFamily="-111" charset="0"/>
                </a:rPr>
                <a:t>112 inches</a:t>
              </a:r>
            </a:p>
          </p:txBody>
        </p:sp>
        <p:sp>
          <p:nvSpPr>
            <p:cNvPr id="14" name="Line 12"/>
            <p:cNvSpPr>
              <a:spLocks noChangeShapeType="1"/>
            </p:cNvSpPr>
            <p:nvPr/>
          </p:nvSpPr>
          <p:spPr bwMode="auto">
            <a:xfrm>
              <a:off x="2266950" y="2660650"/>
              <a:ext cx="692150" cy="422275"/>
            </a:xfrm>
            <a:prstGeom prst="line">
              <a:avLst/>
            </a:prstGeom>
            <a:noFill/>
            <a:ln w="38100" cap="sq">
              <a:solidFill>
                <a:srgbClr val="FF0000"/>
              </a:solidFill>
              <a:round/>
              <a:headEnd type="none" w="sm" len="sm"/>
              <a:tailEnd type="triangle" w="sm" len="sm"/>
            </a:ln>
          </p:spPr>
          <p:txBody>
            <a:bodyPr wrap="none">
              <a:prstTxWarp prst="textNoShape">
                <a:avLst/>
              </a:prstTxWarp>
            </a:bodyPr>
            <a:lstStyle/>
            <a:p>
              <a:endParaRPr lang="en-US"/>
            </a:p>
          </p:txBody>
        </p:sp>
      </p:grpSp>
      <p:grpSp>
        <p:nvGrpSpPr>
          <p:cNvPr id="17" name="Group 16"/>
          <p:cNvGrpSpPr/>
          <p:nvPr/>
        </p:nvGrpSpPr>
        <p:grpSpPr>
          <a:xfrm>
            <a:off x="4995863" y="409485"/>
            <a:ext cx="1557337" cy="1200329"/>
            <a:chOff x="4995863" y="409485"/>
            <a:chExt cx="1557337" cy="1200329"/>
          </a:xfrm>
        </p:grpSpPr>
        <p:sp>
          <p:nvSpPr>
            <p:cNvPr id="15" name="TextBox 14"/>
            <p:cNvSpPr txBox="1"/>
            <p:nvPr/>
          </p:nvSpPr>
          <p:spPr>
            <a:xfrm>
              <a:off x="4995863" y="409485"/>
              <a:ext cx="526744" cy="1200329"/>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6</a:t>
              </a:r>
            </a:p>
            <a:p>
              <a:r>
                <a:rPr lang="en-US" dirty="0" smtClean="0"/>
                <a:t>50</a:t>
              </a:r>
            </a:p>
            <a:p>
              <a:r>
                <a:rPr lang="en-US" dirty="0" smtClean="0"/>
                <a:t>112</a:t>
              </a:r>
            </a:p>
            <a:p>
              <a:r>
                <a:rPr lang="en-US" dirty="0" smtClean="0"/>
                <a:t>236</a:t>
              </a:r>
              <a:endParaRPr lang="en-US" dirty="0"/>
            </a:p>
          </p:txBody>
        </p:sp>
        <p:sp>
          <p:nvSpPr>
            <p:cNvPr id="16" name="TextBox 15"/>
            <p:cNvSpPr txBox="1"/>
            <p:nvPr/>
          </p:nvSpPr>
          <p:spPr>
            <a:xfrm>
              <a:off x="5694747" y="824984"/>
              <a:ext cx="85845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latin typeface="Cambria"/>
                  <a:cs typeface="Cambria"/>
                </a:rPr>
                <a:t>T9A09</a:t>
              </a:r>
              <a:endParaRPr lang="en-US" dirty="0">
                <a:latin typeface="Cambria"/>
                <a:cs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Left)">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lide Number Placeholder 3"/>
          <p:cNvSpPr>
            <a:spLocks noGrp="1"/>
          </p:cNvSpPr>
          <p:nvPr>
            <p:ph type="sldNum" sz="quarter" idx="12"/>
          </p:nvPr>
        </p:nvSpPr>
        <p:spPr>
          <a:ln>
            <a:miter lim="800000"/>
            <a:headEnd/>
            <a:tailEnd/>
          </a:ln>
        </p:spPr>
        <p:txBody>
          <a:bodyPr/>
          <a:lstStyle/>
          <a:p>
            <a:pPr>
              <a:defRPr/>
            </a:pPr>
            <a:fld id="{CD97F1A2-5B15-B949-A538-964C8158983D}" type="slidenum">
              <a:rPr lang="en-US"/>
              <a:pPr>
                <a:defRPr/>
              </a:pPr>
              <a:t>35</a:t>
            </a:fld>
            <a:endParaRPr lang="en-US"/>
          </a:p>
        </p:txBody>
      </p:sp>
      <p:sp>
        <p:nvSpPr>
          <p:cNvPr id="1033219" name="Rectangle 3"/>
          <p:cNvSpPr>
            <a:spLocks noGrp="1" noChangeArrowheads="1"/>
          </p:cNvSpPr>
          <p:nvPr>
            <p:ph type="body" idx="4294967295"/>
          </p:nvPr>
        </p:nvSpPr>
        <p:spPr>
          <a:xfrm>
            <a:off x="77788" y="1676400"/>
            <a:ext cx="8642350" cy="4679950"/>
          </a:xfrm>
        </p:spPr>
        <p:txBody>
          <a:bodyPr/>
          <a:lstStyle/>
          <a:p>
            <a:pPr lvl="1">
              <a:buNone/>
            </a:pPr>
            <a:r>
              <a:rPr lang="en-US" sz="1200" dirty="0" smtClean="0">
                <a:solidFill>
                  <a:srgbClr val="FF0000"/>
                </a:solidFill>
                <a:latin typeface="Rockwell" pitchFamily="-111" charset="0"/>
              </a:rPr>
              <a:t>T9A08</a:t>
            </a:r>
            <a:r>
              <a:rPr lang="en-US" sz="2000" dirty="0" smtClean="0">
                <a:solidFill>
                  <a:srgbClr val="FF0000"/>
                </a:solidFill>
                <a:latin typeface="Rockwell" pitchFamily="-111" charset="0"/>
              </a:rPr>
              <a:t>  </a:t>
            </a:r>
            <a:r>
              <a:rPr lang="en-US" sz="2000" dirty="0" smtClean="0">
                <a:latin typeface="Rockwell" pitchFamily="-111" charset="0"/>
              </a:rPr>
              <a:t>The approximate length of a quarter-wavelength vertical antenna for 146 MHz in </a:t>
            </a:r>
            <a:r>
              <a:rPr lang="en-US" sz="2000" b="1" dirty="0" smtClean="0">
                <a:solidFill>
                  <a:srgbClr val="0000FF"/>
                </a:solidFill>
                <a:latin typeface="Rockwell" pitchFamily="-111" charset="0"/>
              </a:rPr>
              <a:t>inches </a:t>
            </a:r>
            <a:r>
              <a:rPr lang="en-US" sz="2000" dirty="0" smtClean="0">
                <a:latin typeface="Rockwell" pitchFamily="-111" charset="0"/>
              </a:rPr>
              <a:t>is?</a:t>
            </a:r>
          </a:p>
          <a:p>
            <a:pPr lvl="1"/>
            <a:endParaRPr lang="en-US" sz="2000" dirty="0" smtClean="0">
              <a:latin typeface="Rockwell" pitchFamily="-111" charset="0"/>
            </a:endParaRPr>
          </a:p>
        </p:txBody>
      </p:sp>
      <p:sp>
        <p:nvSpPr>
          <p:cNvPr id="2662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AF44C730-EA5E-7C4B-BB58-EF912B498B3F}" type="slidenum">
              <a:rPr lang="en-US" sz="1400">
                <a:latin typeface="Times New Roman" pitchFamily="-111" charset="0"/>
              </a:rPr>
              <a:pPr algn="r"/>
              <a:t>35</a:t>
            </a:fld>
            <a:endParaRPr lang="en-US" sz="1400">
              <a:latin typeface="Times New Roman" pitchFamily="-111" charset="0"/>
            </a:endParaRPr>
          </a:p>
        </p:txBody>
      </p:sp>
      <p:pic>
        <p:nvPicPr>
          <p:cNvPr id="1033220" name="Picture 4" descr="Q p153b"/>
          <p:cNvPicPr>
            <a:picLocks noChangeAspect="1" noChangeArrowheads="1"/>
          </p:cNvPicPr>
          <p:nvPr/>
        </p:nvPicPr>
        <p:blipFill>
          <a:blip r:embed="rId2"/>
          <a:srcRect/>
          <a:stretch>
            <a:fillRect/>
          </a:stretch>
        </p:blipFill>
        <p:spPr bwMode="auto">
          <a:xfrm>
            <a:off x="733294" y="3530599"/>
            <a:ext cx="2414587" cy="2027238"/>
          </a:xfrm>
          <a:prstGeom prst="rect">
            <a:avLst/>
          </a:prstGeom>
          <a:noFill/>
          <a:ln w="9525">
            <a:noFill/>
            <a:miter lim="800000"/>
            <a:headEnd/>
            <a:tailEnd/>
          </a:ln>
        </p:spPr>
      </p:pic>
      <p:pic>
        <p:nvPicPr>
          <p:cNvPr id="1033221" name="Picture 5" descr="Q p153c"/>
          <p:cNvPicPr>
            <a:picLocks noChangeAspect="1" noChangeArrowheads="1"/>
          </p:cNvPicPr>
          <p:nvPr/>
        </p:nvPicPr>
        <p:blipFill>
          <a:blip r:embed="rId3"/>
          <a:srcRect/>
          <a:stretch>
            <a:fillRect/>
          </a:stretch>
        </p:blipFill>
        <p:spPr bwMode="auto">
          <a:xfrm>
            <a:off x="3381375" y="3522662"/>
            <a:ext cx="5338763" cy="2035175"/>
          </a:xfrm>
          <a:prstGeom prst="rect">
            <a:avLst/>
          </a:prstGeom>
          <a:noFill/>
          <a:ln w="9525">
            <a:noFill/>
            <a:miter lim="800000"/>
            <a:headEnd/>
            <a:tailEnd/>
          </a:ln>
        </p:spPr>
      </p:pic>
      <p:grpSp>
        <p:nvGrpSpPr>
          <p:cNvPr id="25" name="Group 24"/>
          <p:cNvGrpSpPr/>
          <p:nvPr/>
        </p:nvGrpSpPr>
        <p:grpSpPr>
          <a:xfrm>
            <a:off x="854035" y="3540124"/>
            <a:ext cx="1074738" cy="1038225"/>
            <a:chOff x="885825" y="3886200"/>
            <a:chExt cx="1074738" cy="1038225"/>
          </a:xfrm>
        </p:grpSpPr>
        <p:sp>
          <p:nvSpPr>
            <p:cNvPr id="1033232" name="Line 16"/>
            <p:cNvSpPr>
              <a:spLocks noChangeShapeType="1"/>
            </p:cNvSpPr>
            <p:nvPr/>
          </p:nvSpPr>
          <p:spPr bwMode="auto">
            <a:xfrm>
              <a:off x="1384300" y="4540250"/>
              <a:ext cx="0" cy="384175"/>
            </a:xfrm>
            <a:prstGeom prst="line">
              <a:avLst/>
            </a:prstGeom>
            <a:noFill/>
            <a:ln w="12700" cap="sq">
              <a:solidFill>
                <a:schemeClr val="tx1"/>
              </a:solidFill>
              <a:round/>
              <a:headEnd type="none" w="sm" len="sm"/>
              <a:tailEnd type="triangle" w="sm" len="sm"/>
            </a:ln>
          </p:spPr>
          <p:txBody>
            <a:bodyPr wrap="none">
              <a:prstTxWarp prst="textNoShape">
                <a:avLst/>
              </a:prstTxWarp>
            </a:bodyPr>
            <a:lstStyle/>
            <a:p>
              <a:endParaRPr lang="en-US"/>
            </a:p>
          </p:txBody>
        </p:sp>
        <p:grpSp>
          <p:nvGrpSpPr>
            <p:cNvPr id="24" name="Group 23"/>
            <p:cNvGrpSpPr/>
            <p:nvPr/>
          </p:nvGrpSpPr>
          <p:grpSpPr>
            <a:xfrm>
              <a:off x="885825" y="3886200"/>
              <a:ext cx="1074738" cy="1038225"/>
              <a:chOff x="923925" y="4311650"/>
              <a:chExt cx="1074738" cy="1038225"/>
            </a:xfrm>
          </p:grpSpPr>
          <p:sp>
            <p:nvSpPr>
              <p:cNvPr id="1033229" name="Line 13"/>
              <p:cNvSpPr>
                <a:spLocks noChangeShapeType="1"/>
              </p:cNvSpPr>
              <p:nvPr/>
            </p:nvSpPr>
            <p:spPr bwMode="auto">
              <a:xfrm>
                <a:off x="923925" y="4311650"/>
                <a:ext cx="1036638" cy="0"/>
              </a:xfrm>
              <a:prstGeom prst="line">
                <a:avLst/>
              </a:prstGeom>
              <a:noFill/>
              <a:ln w="12700" cap="sq">
                <a:solidFill>
                  <a:schemeClr val="tx1"/>
                </a:solidFill>
                <a:round/>
                <a:headEnd type="none" w="sm" len="sm"/>
                <a:tailEnd type="triangle" w="sm" len="sm"/>
              </a:ln>
            </p:spPr>
            <p:txBody>
              <a:bodyPr wrap="none">
                <a:prstTxWarp prst="textNoShape">
                  <a:avLst/>
                </a:prstTxWarp>
              </a:bodyPr>
              <a:lstStyle/>
              <a:p>
                <a:endParaRPr lang="en-US"/>
              </a:p>
            </p:txBody>
          </p:sp>
          <p:sp>
            <p:nvSpPr>
              <p:cNvPr id="1033230" name="Line 14"/>
              <p:cNvSpPr>
                <a:spLocks noChangeShapeType="1"/>
              </p:cNvSpPr>
              <p:nvPr/>
            </p:nvSpPr>
            <p:spPr bwMode="auto">
              <a:xfrm>
                <a:off x="962025" y="5349875"/>
                <a:ext cx="1036638" cy="0"/>
              </a:xfrm>
              <a:prstGeom prst="line">
                <a:avLst/>
              </a:prstGeom>
              <a:noFill/>
              <a:ln w="12700" cap="sq">
                <a:solidFill>
                  <a:schemeClr val="tx1"/>
                </a:solidFill>
                <a:round/>
                <a:headEnd type="none" w="sm" len="sm"/>
                <a:tailEnd type="triangle" w="sm" len="sm"/>
              </a:ln>
            </p:spPr>
            <p:txBody>
              <a:bodyPr wrap="none">
                <a:prstTxWarp prst="textNoShape">
                  <a:avLst/>
                </a:prstTxWarp>
              </a:bodyPr>
              <a:lstStyle/>
              <a:p>
                <a:endParaRPr lang="en-US"/>
              </a:p>
            </p:txBody>
          </p:sp>
          <p:sp>
            <p:nvSpPr>
              <p:cNvPr id="1033231" name="Line 15"/>
              <p:cNvSpPr>
                <a:spLocks noChangeShapeType="1"/>
              </p:cNvSpPr>
              <p:nvPr/>
            </p:nvSpPr>
            <p:spPr bwMode="auto">
              <a:xfrm flipV="1">
                <a:off x="1422400" y="4311650"/>
                <a:ext cx="0" cy="346075"/>
              </a:xfrm>
              <a:prstGeom prst="line">
                <a:avLst/>
              </a:prstGeom>
              <a:noFill/>
              <a:ln w="12700" cap="sq">
                <a:solidFill>
                  <a:schemeClr val="tx1"/>
                </a:solidFill>
                <a:round/>
                <a:headEnd type="none" w="sm" len="sm"/>
                <a:tailEnd type="triangle" w="sm" len="sm"/>
              </a:ln>
            </p:spPr>
            <p:txBody>
              <a:bodyPr wrap="none">
                <a:prstTxWarp prst="textNoShape">
                  <a:avLst/>
                </a:prstTxWarp>
              </a:bodyPr>
              <a:lstStyle/>
              <a:p>
                <a:endParaRPr lang="en-US"/>
              </a:p>
            </p:txBody>
          </p:sp>
          <p:sp>
            <p:nvSpPr>
              <p:cNvPr id="1033233" name="Text Box 17"/>
              <p:cNvSpPr txBox="1">
                <a:spLocks noChangeArrowheads="1"/>
              </p:cNvSpPr>
              <p:nvPr/>
            </p:nvSpPr>
            <p:spPr bwMode="auto">
              <a:xfrm>
                <a:off x="1192213" y="4695825"/>
                <a:ext cx="728662" cy="30480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400" b="1" dirty="0">
                    <a:solidFill>
                      <a:schemeClr val="accent1"/>
                    </a:solidFill>
                    <a:latin typeface="Rockwell" pitchFamily="-111" charset="0"/>
                  </a:rPr>
                  <a:t>19</a:t>
                </a:r>
                <a:r>
                  <a:rPr lang="en-US" sz="1400" dirty="0">
                    <a:solidFill>
                      <a:schemeClr val="accent1"/>
                    </a:solidFill>
                    <a:latin typeface="Rockwell" pitchFamily="-111" charset="0"/>
                  </a:rPr>
                  <a:t>”</a:t>
                </a:r>
              </a:p>
            </p:txBody>
          </p:sp>
        </p:grpSp>
      </p:grpSp>
      <p:sp>
        <p:nvSpPr>
          <p:cNvPr id="1033234" name="Text Box 18"/>
          <p:cNvSpPr txBox="1">
            <a:spLocks noChangeArrowheads="1"/>
          </p:cNvSpPr>
          <p:nvPr/>
        </p:nvSpPr>
        <p:spPr bwMode="auto">
          <a:xfrm>
            <a:off x="3288506" y="5970588"/>
            <a:ext cx="6529387" cy="274637"/>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200" dirty="0">
                <a:solidFill>
                  <a:schemeClr val="accent1"/>
                </a:solidFill>
                <a:latin typeface="Rockwell" pitchFamily="-111" charset="0"/>
              </a:rPr>
              <a:t>Radiation Pattern of an Antenna Changes as Height Above Ground is Varied </a:t>
            </a:r>
          </a:p>
        </p:txBody>
      </p:sp>
      <p:sp>
        <p:nvSpPr>
          <p:cNvPr id="20" name="TextBox 19"/>
          <p:cNvSpPr txBox="1"/>
          <p:nvPr/>
        </p:nvSpPr>
        <p:spPr>
          <a:xfrm>
            <a:off x="923925" y="2482334"/>
            <a:ext cx="1082636" cy="369332"/>
          </a:xfrm>
          <a:prstGeom prst="rect">
            <a:avLst/>
          </a:prstGeom>
          <a:noFill/>
        </p:spPr>
        <p:txBody>
          <a:bodyPr wrap="none" rtlCol="0">
            <a:spAutoFit/>
          </a:bodyPr>
          <a:lstStyle/>
          <a:p>
            <a:r>
              <a:rPr lang="en-US" dirty="0" smtClean="0">
                <a:latin typeface=""/>
                <a:cs typeface=""/>
              </a:rPr>
              <a:t>2 meters</a:t>
            </a:r>
            <a:endParaRPr lang="en-US" dirty="0">
              <a:latin typeface=""/>
              <a:cs typeface=""/>
            </a:endParaRPr>
          </a:p>
        </p:txBody>
      </p:sp>
      <p:sp>
        <p:nvSpPr>
          <p:cNvPr id="21" name="TextBox 20"/>
          <p:cNvSpPr txBox="1"/>
          <p:nvPr/>
        </p:nvSpPr>
        <p:spPr>
          <a:xfrm>
            <a:off x="1940588" y="2482334"/>
            <a:ext cx="643400" cy="369332"/>
          </a:xfrm>
          <a:prstGeom prst="rect">
            <a:avLst/>
          </a:prstGeom>
          <a:noFill/>
        </p:spPr>
        <p:txBody>
          <a:bodyPr wrap="none" rtlCol="0">
            <a:spAutoFit/>
          </a:bodyPr>
          <a:lstStyle/>
          <a:p>
            <a:r>
              <a:rPr lang="en-US" dirty="0" smtClean="0">
                <a:latin typeface=""/>
                <a:cs typeface=""/>
              </a:rPr>
              <a:t>/4  =</a:t>
            </a:r>
            <a:endParaRPr lang="en-US" dirty="0">
              <a:latin typeface=""/>
              <a:cs typeface=""/>
            </a:endParaRPr>
          </a:p>
        </p:txBody>
      </p:sp>
      <p:sp>
        <p:nvSpPr>
          <p:cNvPr id="22" name="TextBox 21"/>
          <p:cNvSpPr txBox="1"/>
          <p:nvPr/>
        </p:nvSpPr>
        <p:spPr>
          <a:xfrm>
            <a:off x="2438400" y="2482334"/>
            <a:ext cx="1095172" cy="369332"/>
          </a:xfrm>
          <a:prstGeom prst="rect">
            <a:avLst/>
          </a:prstGeom>
          <a:noFill/>
        </p:spPr>
        <p:txBody>
          <a:bodyPr wrap="none" rtlCol="0">
            <a:spAutoFit/>
          </a:bodyPr>
          <a:lstStyle/>
          <a:p>
            <a:r>
              <a:rPr lang="en-US" dirty="0" smtClean="0">
                <a:latin typeface=""/>
                <a:cs typeface=""/>
              </a:rPr>
              <a:t>½  meter</a:t>
            </a:r>
            <a:endParaRPr lang="en-US" dirty="0">
              <a:latin typeface=""/>
              <a:cs typeface=""/>
            </a:endParaRPr>
          </a:p>
        </p:txBody>
      </p:sp>
      <p:sp>
        <p:nvSpPr>
          <p:cNvPr id="23" name="TextBox 22"/>
          <p:cNvSpPr txBox="1"/>
          <p:nvPr/>
        </p:nvSpPr>
        <p:spPr>
          <a:xfrm>
            <a:off x="5943600" y="2482334"/>
            <a:ext cx="2551713" cy="646331"/>
          </a:xfrm>
          <a:prstGeom prst="rect">
            <a:avLst/>
          </a:prstGeom>
          <a:noFill/>
        </p:spPr>
        <p:txBody>
          <a:bodyPr wrap="none" rtlCol="0">
            <a:spAutoFit/>
          </a:bodyPr>
          <a:lstStyle/>
          <a:p>
            <a:r>
              <a:rPr lang="en-US" dirty="0" smtClean="0">
                <a:latin typeface=""/>
                <a:cs typeface=""/>
              </a:rPr>
              <a:t>(1 meter </a:t>
            </a:r>
            <a:r>
              <a:rPr lang="en-US" dirty="0" smtClean="0">
                <a:latin typeface=""/>
                <a:ea typeface="ＭＳ ゴシック"/>
                <a:cs typeface=""/>
              </a:rPr>
              <a:t>≅</a:t>
            </a:r>
            <a:r>
              <a:rPr lang="en-US" dirty="0" smtClean="0">
                <a:latin typeface=""/>
                <a:cs typeface=""/>
              </a:rPr>
              <a:t> &lt; 40 inches)</a:t>
            </a:r>
          </a:p>
          <a:p>
            <a:endParaRPr lang="en-US" dirty="0">
              <a:latin typeface=""/>
              <a:cs typeface=""/>
            </a:endParaRPr>
          </a:p>
        </p:txBody>
      </p:sp>
      <p:sp>
        <p:nvSpPr>
          <p:cNvPr id="19" name="TextBox 18"/>
          <p:cNvSpPr txBox="1"/>
          <p:nvPr/>
        </p:nvSpPr>
        <p:spPr>
          <a:xfrm>
            <a:off x="3962400" y="2482334"/>
            <a:ext cx="1326004" cy="369332"/>
          </a:xfrm>
          <a:prstGeom prst="rect">
            <a:avLst/>
          </a:prstGeom>
          <a:noFill/>
        </p:spPr>
        <p:txBody>
          <a:bodyPr wrap="none" rtlCol="0">
            <a:spAutoFit/>
          </a:bodyPr>
          <a:lstStyle/>
          <a:p>
            <a:r>
              <a:rPr lang="en-US" dirty="0" smtClean="0">
                <a:latin typeface=""/>
                <a:cs typeface=""/>
              </a:rPr>
              <a:t>&lt;</a:t>
            </a:r>
            <a:r>
              <a:rPr lang="en-US" dirty="0" smtClean="0"/>
              <a:t> 20 inches</a:t>
            </a:r>
            <a:endParaRPr lang="en-US" dirty="0"/>
          </a:p>
        </p:txBody>
      </p:sp>
      <p:grpSp>
        <p:nvGrpSpPr>
          <p:cNvPr id="28" name="Group 27"/>
          <p:cNvGrpSpPr/>
          <p:nvPr/>
        </p:nvGrpSpPr>
        <p:grpSpPr>
          <a:xfrm>
            <a:off x="6172200" y="304800"/>
            <a:ext cx="1465799" cy="1200329"/>
            <a:chOff x="6172200" y="304800"/>
            <a:chExt cx="1465799" cy="1200329"/>
          </a:xfrm>
        </p:grpSpPr>
        <p:sp>
          <p:nvSpPr>
            <p:cNvPr id="26" name="TextBox 25"/>
            <p:cNvSpPr txBox="1"/>
            <p:nvPr/>
          </p:nvSpPr>
          <p:spPr>
            <a:xfrm>
              <a:off x="6172200" y="304800"/>
              <a:ext cx="440971" cy="1200329"/>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112</a:t>
              </a:r>
            </a:p>
            <a:p>
              <a:r>
                <a:rPr lang="en-US" dirty="0" smtClean="0"/>
                <a:t>50</a:t>
              </a:r>
            </a:p>
            <a:p>
              <a:r>
                <a:rPr lang="en-US" dirty="0" smtClean="0"/>
                <a:t>19</a:t>
              </a:r>
            </a:p>
            <a:p>
              <a:r>
                <a:rPr lang="en-US" dirty="0" smtClean="0"/>
                <a:t>12</a:t>
              </a:r>
              <a:endParaRPr lang="en-US" dirty="0"/>
            </a:p>
          </p:txBody>
        </p:sp>
        <p:sp>
          <p:nvSpPr>
            <p:cNvPr id="27" name="TextBox 26"/>
            <p:cNvSpPr txBox="1"/>
            <p:nvPr/>
          </p:nvSpPr>
          <p:spPr>
            <a:xfrm>
              <a:off x="6781800" y="805934"/>
              <a:ext cx="856199"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latin typeface="Cambria"/>
                  <a:cs typeface="Cambria"/>
                </a:rPr>
                <a:t>T9A08</a:t>
              </a:r>
              <a:endParaRPr lang="en-US" dirty="0">
                <a:latin typeface="Cambria"/>
                <a:cs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033219">
                                            <p:txEl>
                                              <p:pRg st="0" end="0"/>
                                            </p:txEl>
                                          </p:spTgt>
                                        </p:tgtEl>
                                        <p:attrNameLst>
                                          <p:attrName>style.visibility</p:attrName>
                                        </p:attrNameLst>
                                      </p:cBhvr>
                                      <p:to>
                                        <p:strVal val="visible"/>
                                      </p:to>
                                    </p:set>
                                    <p:animEffect transition="in" filter="wipe(up)">
                                      <p:cBhvr>
                                        <p:cTn id="7" dur="500"/>
                                        <p:tgtEl>
                                          <p:spTgt spid="1033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033220"/>
                                        </p:tgtEl>
                                        <p:attrNameLst>
                                          <p:attrName>style.visibility</p:attrName>
                                        </p:attrNameLst>
                                      </p:cBhvr>
                                      <p:to>
                                        <p:strVal val="visible"/>
                                      </p:to>
                                    </p:set>
                                    <p:anim calcmode="lin" valueType="num">
                                      <p:cBhvr additive="base">
                                        <p:cTn id="12" dur="500" fill="hold"/>
                                        <p:tgtEl>
                                          <p:spTgt spid="1033220"/>
                                        </p:tgtEl>
                                        <p:attrNameLst>
                                          <p:attrName>ppt_x</p:attrName>
                                        </p:attrNameLst>
                                      </p:cBhvr>
                                      <p:tavLst>
                                        <p:tav tm="0">
                                          <p:val>
                                            <p:strVal val="0-#ppt_w/2"/>
                                          </p:val>
                                        </p:tav>
                                        <p:tav tm="100000">
                                          <p:val>
                                            <p:strVal val="#ppt_x"/>
                                          </p:val>
                                        </p:tav>
                                      </p:tavLst>
                                    </p:anim>
                                    <p:anim calcmode="lin" valueType="num">
                                      <p:cBhvr additive="base">
                                        <p:cTn id="13" dur="500" fill="hold"/>
                                        <p:tgtEl>
                                          <p:spTgt spid="10332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9" accel="50000" decel="5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1000" fill="hold"/>
                                        <p:tgtEl>
                                          <p:spTgt spid="25"/>
                                        </p:tgtEl>
                                        <p:attrNameLst>
                                          <p:attrName>ppt_x</p:attrName>
                                        </p:attrNameLst>
                                      </p:cBhvr>
                                      <p:tavLst>
                                        <p:tav tm="0">
                                          <p:val>
                                            <p:strVal val="0-#ppt_w/2"/>
                                          </p:val>
                                        </p:tav>
                                        <p:tav tm="100000">
                                          <p:val>
                                            <p:strVal val="#ppt_x"/>
                                          </p:val>
                                        </p:tav>
                                      </p:tavLst>
                                    </p:anim>
                                    <p:anim calcmode="lin" valueType="num">
                                      <p:cBhvr additive="base">
                                        <p:cTn id="39"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dissolve">
                                      <p:cBhvr>
                                        <p:cTn id="44" dur="10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3221"/>
                                        </p:tgtEl>
                                        <p:attrNameLst>
                                          <p:attrName>style.visibility</p:attrName>
                                        </p:attrNameLst>
                                      </p:cBhvr>
                                      <p:to>
                                        <p:strVal val="visible"/>
                                      </p:to>
                                    </p:set>
                                    <p:anim calcmode="lin" valueType="num">
                                      <p:cBhvr additive="base">
                                        <p:cTn id="49" dur="500" fill="hold"/>
                                        <p:tgtEl>
                                          <p:spTgt spid="1033221"/>
                                        </p:tgtEl>
                                        <p:attrNameLst>
                                          <p:attrName>ppt_x</p:attrName>
                                        </p:attrNameLst>
                                      </p:cBhvr>
                                      <p:tavLst>
                                        <p:tav tm="0">
                                          <p:val>
                                            <p:strVal val="#ppt_x"/>
                                          </p:val>
                                        </p:tav>
                                        <p:tav tm="100000">
                                          <p:val>
                                            <p:strVal val="#ppt_x"/>
                                          </p:val>
                                        </p:tav>
                                      </p:tavLst>
                                    </p:anim>
                                    <p:anim calcmode="lin" valueType="num">
                                      <p:cBhvr additive="base">
                                        <p:cTn id="50" dur="500" fill="hold"/>
                                        <p:tgtEl>
                                          <p:spTgt spid="10332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33234"/>
                                        </p:tgtEl>
                                        <p:attrNameLst>
                                          <p:attrName>style.visibility</p:attrName>
                                        </p:attrNameLst>
                                      </p:cBhvr>
                                      <p:to>
                                        <p:strVal val="visible"/>
                                      </p:to>
                                    </p:set>
                                    <p:anim calcmode="lin" valueType="num">
                                      <p:cBhvr additive="base">
                                        <p:cTn id="53" dur="500" fill="hold"/>
                                        <p:tgtEl>
                                          <p:spTgt spid="1033234"/>
                                        </p:tgtEl>
                                        <p:attrNameLst>
                                          <p:attrName>ppt_x</p:attrName>
                                        </p:attrNameLst>
                                      </p:cBhvr>
                                      <p:tavLst>
                                        <p:tav tm="0">
                                          <p:val>
                                            <p:strVal val="#ppt_x"/>
                                          </p:val>
                                        </p:tav>
                                        <p:tav tm="100000">
                                          <p:val>
                                            <p:strVal val="#ppt_x"/>
                                          </p:val>
                                        </p:tav>
                                      </p:tavLst>
                                    </p:anim>
                                    <p:anim calcmode="lin" valueType="num">
                                      <p:cBhvr additive="base">
                                        <p:cTn id="54" dur="500" fill="hold"/>
                                        <p:tgtEl>
                                          <p:spTgt spid="1033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34" grpId="0"/>
      <p:bldP spid="20" grpId="0"/>
      <p:bldP spid="21" grpId="0"/>
      <p:bldP spid="22"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1219200"/>
            <a:ext cx="8037478" cy="3505476"/>
          </a:xfrm>
          <a:prstGeom prst="rect">
            <a:avLst/>
          </a:prstGeom>
        </p:spPr>
      </p:pic>
      <p:sp>
        <p:nvSpPr>
          <p:cNvPr id="3" name="TextBox 2"/>
          <p:cNvSpPr txBox="1"/>
          <p:nvPr/>
        </p:nvSpPr>
        <p:spPr>
          <a:xfrm>
            <a:off x="685800" y="609600"/>
            <a:ext cx="2284664" cy="461665"/>
          </a:xfrm>
          <a:prstGeom prst="rect">
            <a:avLst/>
          </a:prstGeom>
          <a:noFill/>
        </p:spPr>
        <p:txBody>
          <a:bodyPr wrap="none" rtlCol="0">
            <a:spAutoFit/>
          </a:bodyPr>
          <a:lstStyle/>
          <a:p>
            <a:r>
              <a:rPr lang="en-US" sz="2400" smtClean="0"/>
              <a:t>Dipole Antenna</a:t>
            </a:r>
            <a:endParaRPr lang="en-US" sz="2400"/>
          </a:p>
        </p:txBody>
      </p:sp>
      <p:sp>
        <p:nvSpPr>
          <p:cNvPr id="4" name="TextBox 3"/>
          <p:cNvSpPr txBox="1"/>
          <p:nvPr/>
        </p:nvSpPr>
        <p:spPr>
          <a:xfrm>
            <a:off x="705439" y="5029200"/>
            <a:ext cx="7322270" cy="646331"/>
          </a:xfrm>
          <a:prstGeom prst="rect">
            <a:avLst/>
          </a:prstGeom>
          <a:noFill/>
        </p:spPr>
        <p:txBody>
          <a:bodyPr wrap="square" rtlCol="0">
            <a:spAutoFit/>
          </a:bodyPr>
          <a:lstStyle/>
          <a:p>
            <a:r>
              <a:rPr lang="en-US" dirty="0"/>
              <a:t>How would you change a dipole antenna to make it resonant on a </a:t>
            </a:r>
            <a:r>
              <a:rPr lang="en-US"/>
              <a:t>higher </a:t>
            </a:r>
            <a:r>
              <a:rPr lang="en-US" smtClean="0"/>
              <a:t>frequency?  </a:t>
            </a:r>
            <a:r>
              <a:rPr lang="en-US" sz="1400" dirty="0" smtClean="0">
                <a:solidFill>
                  <a:srgbClr val="FF0000"/>
                </a:solidFill>
              </a:rPr>
              <a:t>T9A05</a:t>
            </a:r>
            <a:endParaRPr lang="en-US" sz="1400" dirty="0">
              <a:solidFill>
                <a:srgbClr val="FF0000"/>
              </a:solidFill>
            </a:endParaRPr>
          </a:p>
        </p:txBody>
      </p:sp>
      <p:sp>
        <p:nvSpPr>
          <p:cNvPr id="5" name="TextBox 4"/>
          <p:cNvSpPr txBox="1"/>
          <p:nvPr/>
        </p:nvSpPr>
        <p:spPr>
          <a:xfrm>
            <a:off x="3090905" y="5867400"/>
            <a:ext cx="1281954" cy="400110"/>
          </a:xfrm>
          <a:prstGeom prst="rect">
            <a:avLst/>
          </a:prstGeom>
          <a:noFill/>
        </p:spPr>
        <p:txBody>
          <a:bodyPr wrap="none" rtlCol="0">
            <a:spAutoFit/>
          </a:bodyPr>
          <a:lstStyle/>
          <a:p>
            <a:r>
              <a:rPr lang="en-US" sz="2000" smtClean="0">
                <a:solidFill>
                  <a:srgbClr val="FF0000"/>
                </a:solidFill>
              </a:rPr>
              <a:t>Shorten it</a:t>
            </a:r>
            <a:endParaRPr lang="en-US" sz="2000">
              <a:solidFill>
                <a:srgbClr val="FF0000"/>
              </a:solidFill>
            </a:endParaRPr>
          </a:p>
        </p:txBody>
      </p:sp>
    </p:spTree>
    <p:extLst>
      <p:ext uri="{BB962C8B-B14F-4D97-AF65-F5344CB8AC3E}">
        <p14:creationId xmlns:p14="http://schemas.microsoft.com/office/powerpoint/2010/main" val="5558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066800"/>
            <a:ext cx="1348959" cy="461665"/>
          </a:xfrm>
          <a:prstGeom prst="rect">
            <a:avLst/>
          </a:prstGeom>
          <a:noFill/>
        </p:spPr>
        <p:txBody>
          <a:bodyPr wrap="none" rtlCol="0">
            <a:spAutoFit/>
          </a:bodyPr>
          <a:lstStyle/>
          <a:p>
            <a:r>
              <a:rPr lang="en-US" sz="2400" smtClean="0"/>
              <a:t>Loading </a:t>
            </a:r>
          </a:p>
        </p:txBody>
      </p:sp>
      <p:sp>
        <p:nvSpPr>
          <p:cNvPr id="3" name="TextBox 2"/>
          <p:cNvSpPr txBox="1"/>
          <p:nvPr/>
        </p:nvSpPr>
        <p:spPr>
          <a:xfrm>
            <a:off x="1440873" y="1911927"/>
            <a:ext cx="5534849" cy="369332"/>
          </a:xfrm>
          <a:prstGeom prst="rect">
            <a:avLst/>
          </a:prstGeom>
          <a:noFill/>
        </p:spPr>
        <p:txBody>
          <a:bodyPr wrap="none" rtlCol="0">
            <a:spAutoFit/>
          </a:bodyPr>
          <a:lstStyle/>
          <a:p>
            <a:r>
              <a:rPr lang="en-US" dirty="0" smtClean="0"/>
              <a:t>An antenna can be made electrically longer by loading</a:t>
            </a:r>
            <a:endParaRPr lang="en-US" dirty="0"/>
          </a:p>
        </p:txBody>
      </p:sp>
      <p:sp>
        <p:nvSpPr>
          <p:cNvPr id="4" name="TextBox 3"/>
          <p:cNvSpPr txBox="1"/>
          <p:nvPr/>
        </p:nvSpPr>
        <p:spPr>
          <a:xfrm>
            <a:off x="1420091" y="2664721"/>
            <a:ext cx="6587836" cy="646331"/>
          </a:xfrm>
          <a:prstGeom prst="rect">
            <a:avLst/>
          </a:prstGeom>
          <a:noFill/>
        </p:spPr>
        <p:txBody>
          <a:bodyPr wrap="square" rtlCol="0">
            <a:spAutoFit/>
          </a:bodyPr>
          <a:lstStyle/>
          <a:p>
            <a:r>
              <a:rPr lang="en-US" dirty="0">
                <a:latin typeface="Cambria" charset="0"/>
                <a:ea typeface="Cambria" charset="0"/>
                <a:cs typeface="Cambria" charset="0"/>
              </a:rPr>
              <a:t>Inserting an inductor in the radiating portion of the antenna to make it electrically longer </a:t>
            </a:r>
            <a:r>
              <a:rPr lang="en-US" dirty="0" smtClean="0">
                <a:solidFill>
                  <a:srgbClr val="FF0000"/>
                </a:solidFill>
                <a:latin typeface="Cambria" charset="0"/>
                <a:ea typeface="Cambria" charset="0"/>
                <a:cs typeface="Cambria" charset="0"/>
              </a:rPr>
              <a:t>T9A02</a:t>
            </a:r>
            <a:endParaRPr lang="en-US" dirty="0">
              <a:solidFill>
                <a:srgbClr val="FF0000"/>
              </a:solidFill>
              <a:latin typeface="Cambria" charset="0"/>
              <a:ea typeface="Cambria" charset="0"/>
              <a:cs typeface="Cambria" charset="0"/>
            </a:endParaRPr>
          </a:p>
        </p:txBody>
      </p:sp>
      <p:pic>
        <p:nvPicPr>
          <p:cNvPr id="6" name="Picture 5"/>
          <p:cNvPicPr>
            <a:picLocks noChangeAspect="1"/>
          </p:cNvPicPr>
          <p:nvPr/>
        </p:nvPicPr>
        <p:blipFill>
          <a:blip r:embed="rId2"/>
          <a:stretch>
            <a:fillRect/>
          </a:stretch>
        </p:blipFill>
        <p:spPr>
          <a:xfrm>
            <a:off x="609600" y="3417515"/>
            <a:ext cx="3962400" cy="2971800"/>
          </a:xfrm>
          <a:prstGeom prst="rect">
            <a:avLst/>
          </a:prstGeom>
        </p:spPr>
      </p:pic>
      <p:pic>
        <p:nvPicPr>
          <p:cNvPr id="7" name="Picture 6"/>
          <p:cNvPicPr>
            <a:picLocks noChangeAspect="1"/>
          </p:cNvPicPr>
          <p:nvPr/>
        </p:nvPicPr>
        <p:blipFill>
          <a:blip r:embed="rId3"/>
          <a:stretch>
            <a:fillRect/>
          </a:stretch>
        </p:blipFill>
        <p:spPr>
          <a:xfrm>
            <a:off x="5607627" y="3341315"/>
            <a:ext cx="2400300" cy="3048000"/>
          </a:xfrm>
          <a:prstGeom prst="rect">
            <a:avLst/>
          </a:prstGeom>
        </p:spPr>
      </p:pic>
    </p:spTree>
    <p:extLst>
      <p:ext uri="{BB962C8B-B14F-4D97-AF65-F5344CB8AC3E}">
        <p14:creationId xmlns:p14="http://schemas.microsoft.com/office/powerpoint/2010/main" val="16317357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704088"/>
            <a:ext cx="8305800" cy="1143000"/>
          </a:xfrm>
          <a:prstGeom prst="rect">
            <a:avLst/>
          </a:prstGeom>
        </p:spPr>
        <p:txBody>
          <a:bodyPr>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14400"/>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Determine the resonance frequency of your antenna</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Picture 2"/>
          <p:cNvPicPr>
            <a:picLocks noChangeAspect="1"/>
          </p:cNvPicPr>
          <p:nvPr/>
        </p:nvPicPr>
        <p:blipFill>
          <a:blip r:embed="rId2"/>
          <a:stretch>
            <a:fillRect/>
          </a:stretch>
        </p:blipFill>
        <p:spPr>
          <a:xfrm>
            <a:off x="1066800" y="1752600"/>
            <a:ext cx="1962912" cy="3505200"/>
          </a:xfrm>
          <a:prstGeom prst="rect">
            <a:avLst/>
          </a:prstGeom>
        </p:spPr>
      </p:pic>
      <p:pic>
        <p:nvPicPr>
          <p:cNvPr id="4" name="Picture 3"/>
          <p:cNvPicPr>
            <a:picLocks noChangeAspect="1"/>
          </p:cNvPicPr>
          <p:nvPr/>
        </p:nvPicPr>
        <p:blipFill>
          <a:blip r:embed="rId3"/>
          <a:stretch>
            <a:fillRect/>
          </a:stretch>
        </p:blipFill>
        <p:spPr>
          <a:xfrm>
            <a:off x="3962400" y="1786999"/>
            <a:ext cx="3429000" cy="3429000"/>
          </a:xfrm>
          <a:prstGeom prst="rect">
            <a:avLst/>
          </a:prstGeom>
        </p:spPr>
      </p:pic>
      <p:sp>
        <p:nvSpPr>
          <p:cNvPr id="5" name="TextBox 4"/>
          <p:cNvSpPr txBox="1"/>
          <p:nvPr/>
        </p:nvSpPr>
        <p:spPr>
          <a:xfrm>
            <a:off x="990600" y="5562600"/>
            <a:ext cx="7012577"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An antenna analyzer is used to determine the operating frequency of an antenna. </a:t>
            </a:r>
            <a:r>
              <a:rPr lang="en-US" dirty="0" smtClean="0">
                <a:solidFill>
                  <a:srgbClr val="FF0000"/>
                </a:solidFill>
              </a:rPr>
              <a:t>T7C02</a:t>
            </a:r>
            <a:endParaRPr lang="en-US" dirty="0">
              <a:solidFill>
                <a:srgbClr val="FF0000"/>
              </a:solidFill>
            </a:endParaRPr>
          </a:p>
        </p:txBody>
      </p:sp>
    </p:spTree>
    <p:extLst>
      <p:ext uri="{BB962C8B-B14F-4D97-AF65-F5344CB8AC3E}">
        <p14:creationId xmlns:p14="http://schemas.microsoft.com/office/powerpoint/2010/main" val="1771138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14800" y="2667000"/>
            <a:ext cx="3638550" cy="3638550"/>
          </a:xfrm>
          <a:prstGeom prst="rect">
            <a:avLst/>
          </a:prstGeom>
        </p:spPr>
      </p:pic>
      <p:sp>
        <p:nvSpPr>
          <p:cNvPr id="4" name="Title 3"/>
          <p:cNvSpPr>
            <a:spLocks noGrp="1"/>
          </p:cNvSpPr>
          <p:nvPr>
            <p:ph type="title"/>
          </p:nvPr>
        </p:nvSpPr>
        <p:spPr/>
        <p:txBody>
          <a:bodyPr>
            <a:norm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Antennas on handheld radios</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Box 4"/>
          <p:cNvSpPr txBox="1"/>
          <p:nvPr/>
        </p:nvSpPr>
        <p:spPr>
          <a:xfrm>
            <a:off x="457200" y="2438400"/>
            <a:ext cx="4326826" cy="923330"/>
          </a:xfrm>
          <a:prstGeom prst="rect">
            <a:avLst/>
          </a:prstGeom>
          <a:noFill/>
        </p:spPr>
        <p:txBody>
          <a:bodyPr wrap="none" rtlCol="0">
            <a:spAutoFit/>
          </a:bodyPr>
          <a:lstStyle/>
          <a:p>
            <a:r>
              <a:rPr lang="en-US" dirty="0" smtClean="0">
                <a:solidFill>
                  <a:srgbClr val="FF0000"/>
                </a:solidFill>
                <a:latin typeface="Cambria"/>
                <a:cs typeface="Cambria"/>
              </a:rPr>
              <a:t>T9A04  </a:t>
            </a:r>
            <a:r>
              <a:rPr lang="en-US" dirty="0" smtClean="0">
                <a:latin typeface="Cambria"/>
                <a:cs typeface="Cambria"/>
              </a:rPr>
              <a:t>The typical “rubber duck antenna</a:t>
            </a:r>
          </a:p>
          <a:p>
            <a:r>
              <a:rPr lang="en-US" dirty="0" smtClean="0">
                <a:latin typeface="Cambria"/>
                <a:cs typeface="Cambria"/>
              </a:rPr>
              <a:t>Does not receive or transmit as well</a:t>
            </a:r>
          </a:p>
          <a:p>
            <a:r>
              <a:rPr lang="en-US" dirty="0">
                <a:latin typeface="Cambria"/>
                <a:cs typeface="Cambria"/>
              </a:rPr>
              <a:t>a</a:t>
            </a:r>
            <a:r>
              <a:rPr lang="en-US" dirty="0" smtClean="0">
                <a:latin typeface="Cambria"/>
                <a:cs typeface="Cambria"/>
              </a:rPr>
              <a:t>s a full size ground-plane antenna</a:t>
            </a:r>
            <a:endParaRPr lang="en-US" dirty="0">
              <a:latin typeface="Cambria"/>
              <a:cs typeface="Cambria"/>
            </a:endParaRPr>
          </a:p>
        </p:txBody>
      </p:sp>
      <p:sp>
        <p:nvSpPr>
          <p:cNvPr id="6" name="TextBox 5"/>
          <p:cNvSpPr txBox="1"/>
          <p:nvPr/>
        </p:nvSpPr>
        <p:spPr>
          <a:xfrm>
            <a:off x="457200" y="4038600"/>
            <a:ext cx="3429000" cy="1200329"/>
          </a:xfrm>
          <a:prstGeom prst="rect">
            <a:avLst/>
          </a:prstGeom>
          <a:noFill/>
        </p:spPr>
        <p:txBody>
          <a:bodyPr wrap="square" rtlCol="0">
            <a:spAutoFit/>
          </a:bodyPr>
          <a:lstStyle/>
          <a:p>
            <a:r>
              <a:rPr lang="en-US" dirty="0" smtClean="0">
                <a:solidFill>
                  <a:srgbClr val="FF0000"/>
                </a:solidFill>
                <a:latin typeface="Cambria"/>
                <a:cs typeface="Cambria"/>
              </a:rPr>
              <a:t>T9A07  </a:t>
            </a:r>
            <a:r>
              <a:rPr lang="en-US" dirty="0" smtClean="0">
                <a:latin typeface="Cambria"/>
                <a:cs typeface="Cambria"/>
              </a:rPr>
              <a:t>When transmitting from</a:t>
            </a:r>
          </a:p>
          <a:p>
            <a:r>
              <a:rPr lang="en-US" dirty="0">
                <a:latin typeface="Cambria"/>
                <a:cs typeface="Cambria"/>
              </a:rPr>
              <a:t>i</a:t>
            </a:r>
            <a:r>
              <a:rPr lang="en-US" dirty="0" smtClean="0">
                <a:latin typeface="Cambria"/>
                <a:cs typeface="Cambria"/>
              </a:rPr>
              <a:t>nside of a vehicle, </a:t>
            </a:r>
            <a:r>
              <a:rPr lang="en-US" dirty="0"/>
              <a:t>Signals might not propagate well due to the shielding effect of the vehicle </a:t>
            </a:r>
            <a:endParaRPr lang="en-US" dirty="0">
              <a:latin typeface="Cambria"/>
              <a:cs typeface="Cambria"/>
            </a:endParaRPr>
          </a:p>
        </p:txBody>
      </p:sp>
      <p:sp>
        <p:nvSpPr>
          <p:cNvPr id="7" name="TextBox 6"/>
          <p:cNvSpPr txBox="1"/>
          <p:nvPr/>
        </p:nvSpPr>
        <p:spPr>
          <a:xfrm>
            <a:off x="6285017" y="2297668"/>
            <a:ext cx="1468333" cy="369332"/>
          </a:xfrm>
          <a:prstGeom prst="rect">
            <a:avLst/>
          </a:prstGeom>
          <a:noFill/>
        </p:spPr>
        <p:txBody>
          <a:bodyPr wrap="none" rtlCol="0">
            <a:spAutoFit/>
          </a:bodyPr>
          <a:lstStyle/>
          <a:p>
            <a:r>
              <a:rPr lang="en-US" dirty="0" smtClean="0">
                <a:solidFill>
                  <a:srgbClr val="0000FF"/>
                </a:solidFill>
              </a:rPr>
              <a:t>Rubber duck</a:t>
            </a:r>
            <a:endParaRPr lang="en-US" dirty="0">
              <a:solidFill>
                <a:srgbClr val="0000FF"/>
              </a:solidFill>
            </a:endParaRPr>
          </a:p>
        </p:txBody>
      </p:sp>
      <p:cxnSp>
        <p:nvCxnSpPr>
          <p:cNvPr id="9" name="Curved Connector 8"/>
          <p:cNvCxnSpPr/>
          <p:nvPr/>
        </p:nvCxnSpPr>
        <p:spPr>
          <a:xfrm rot="10800000" flipV="1">
            <a:off x="5410201" y="2438400"/>
            <a:ext cx="874817" cy="762000"/>
          </a:xfrm>
          <a:prstGeom prst="curvedConnector3">
            <a:avLst>
              <a:gd name="adj1" fmla="val 50000"/>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600" cy="1143000"/>
          </a:xfrm>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Ionosphere Layers</a:t>
            </a:r>
            <a:endParaRPr lang="en-US" dirty="0"/>
          </a:p>
        </p:txBody>
      </p:sp>
      <p:pic>
        <p:nvPicPr>
          <p:cNvPr id="4" name="Picture 3"/>
          <p:cNvPicPr>
            <a:picLocks noChangeAspect="1"/>
          </p:cNvPicPr>
          <p:nvPr/>
        </p:nvPicPr>
        <p:blipFill>
          <a:blip r:embed="rId2"/>
          <a:stretch>
            <a:fillRect/>
          </a:stretch>
        </p:blipFill>
        <p:spPr>
          <a:xfrm>
            <a:off x="2438400" y="1600200"/>
            <a:ext cx="4343400" cy="490696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91438" cy="1143000"/>
          </a:xfrm>
        </p:spPr>
        <p:txBody>
          <a:bodyPr>
            <a:normAutofit fontScale="90000"/>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Decibel, The unit measure for gain</a:t>
            </a:r>
            <a:endParaRPr lang="en-US" sz="4800" dirty="0"/>
          </a:p>
        </p:txBody>
      </p:sp>
      <p:sp>
        <p:nvSpPr>
          <p:cNvPr id="3" name="TextBox 2"/>
          <p:cNvSpPr txBox="1"/>
          <p:nvPr/>
        </p:nvSpPr>
        <p:spPr>
          <a:xfrm>
            <a:off x="1752600" y="1595735"/>
            <a:ext cx="3453740" cy="461665"/>
          </a:xfrm>
          <a:prstGeom prst="rect">
            <a:avLst/>
          </a:prstGeom>
          <a:noFill/>
        </p:spPr>
        <p:txBody>
          <a:bodyPr wrap="none" rtlCol="0">
            <a:spAutoFit/>
          </a:bodyPr>
          <a:lstStyle/>
          <a:p>
            <a:r>
              <a:rPr lang="en-US" sz="2400" dirty="0" smtClean="0">
                <a:solidFill>
                  <a:srgbClr val="0000FF"/>
                </a:solidFill>
              </a:rPr>
              <a:t>dB = 10 log (p0wer ratio)</a:t>
            </a:r>
            <a:endParaRPr lang="en-US" sz="2400" dirty="0">
              <a:solidFill>
                <a:srgbClr val="0000FF"/>
              </a:solidFill>
            </a:endParaRPr>
          </a:p>
        </p:txBody>
      </p:sp>
      <p:sp>
        <p:nvSpPr>
          <p:cNvPr id="4" name="TextBox 3"/>
          <p:cNvSpPr txBox="1"/>
          <p:nvPr/>
        </p:nvSpPr>
        <p:spPr>
          <a:xfrm>
            <a:off x="304800" y="2426732"/>
            <a:ext cx="8643838" cy="1200329"/>
          </a:xfrm>
          <a:prstGeom prst="rect">
            <a:avLst/>
          </a:prstGeom>
          <a:noFill/>
        </p:spPr>
        <p:txBody>
          <a:bodyPr wrap="none" rtlCol="0">
            <a:spAutoFit/>
          </a:bodyPr>
          <a:lstStyle/>
          <a:p>
            <a:r>
              <a:rPr lang="en-US" dirty="0" smtClean="0"/>
              <a:t>Just remember that for every double, or half change in power, there is a 3 dB change. </a:t>
            </a:r>
          </a:p>
          <a:p>
            <a:r>
              <a:rPr lang="en-US" dirty="0" smtClean="0"/>
              <a:t>Increase or decrease depending on the direction of change.</a:t>
            </a:r>
          </a:p>
          <a:p>
            <a:endParaRPr lang="en-US" dirty="0" smtClean="0"/>
          </a:p>
          <a:p>
            <a:r>
              <a:rPr lang="en-US" dirty="0" smtClean="0">
                <a:solidFill>
                  <a:srgbClr val="0000FF"/>
                </a:solidFill>
              </a:rPr>
              <a:t>(I rely on my finger calculator.)</a:t>
            </a:r>
            <a:endParaRPr lang="en-US" dirty="0">
              <a:solidFill>
                <a:srgbClr val="0000FF"/>
              </a:solidFill>
            </a:endParaRPr>
          </a:p>
        </p:txBody>
      </p:sp>
      <p:sp>
        <p:nvSpPr>
          <p:cNvPr id="5" name="TextBox 4"/>
          <p:cNvSpPr txBox="1"/>
          <p:nvPr/>
        </p:nvSpPr>
        <p:spPr>
          <a:xfrm>
            <a:off x="304800" y="3886200"/>
            <a:ext cx="8263801" cy="646331"/>
          </a:xfrm>
          <a:prstGeom prst="rect">
            <a:avLst/>
          </a:prstGeom>
          <a:noFill/>
        </p:spPr>
        <p:txBody>
          <a:bodyPr wrap="none" rtlCol="0">
            <a:spAutoFit/>
          </a:bodyPr>
          <a:lstStyle/>
          <a:p>
            <a:r>
              <a:rPr lang="en-US" dirty="0" smtClean="0"/>
              <a:t>Example 1.  What is the approximate amount of change in dB of a power increase</a:t>
            </a:r>
          </a:p>
          <a:p>
            <a:r>
              <a:rPr lang="en-US" dirty="0"/>
              <a:t>f</a:t>
            </a:r>
            <a:r>
              <a:rPr lang="en-US" dirty="0" smtClean="0"/>
              <a:t>rom 5 watts to 10 watts? </a:t>
            </a:r>
            <a:r>
              <a:rPr lang="en-US" sz="1200" dirty="0" smtClean="0">
                <a:solidFill>
                  <a:srgbClr val="FF0000"/>
                </a:solidFill>
                <a:latin typeface="Cambria" charset="0"/>
                <a:ea typeface="Cambria" charset="0"/>
                <a:cs typeface="Cambria" charset="0"/>
              </a:rPr>
              <a:t>T5B09</a:t>
            </a:r>
            <a:endParaRPr lang="en-US" sz="1200" dirty="0">
              <a:solidFill>
                <a:srgbClr val="FF0000"/>
              </a:solidFill>
              <a:latin typeface="Cambria" charset="0"/>
              <a:ea typeface="Cambria" charset="0"/>
              <a:cs typeface="Cambria" charset="0"/>
            </a:endParaRPr>
          </a:p>
        </p:txBody>
      </p:sp>
      <p:sp>
        <p:nvSpPr>
          <p:cNvPr id="6" name="TextBox 5"/>
          <p:cNvSpPr txBox="1"/>
          <p:nvPr/>
        </p:nvSpPr>
        <p:spPr>
          <a:xfrm>
            <a:off x="3581400" y="4163199"/>
            <a:ext cx="607859"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3 db</a:t>
            </a:r>
            <a:endParaRPr lang="en-US" dirty="0"/>
          </a:p>
        </p:txBody>
      </p:sp>
      <p:sp>
        <p:nvSpPr>
          <p:cNvPr id="7" name="TextBox 6"/>
          <p:cNvSpPr txBox="1"/>
          <p:nvPr/>
        </p:nvSpPr>
        <p:spPr>
          <a:xfrm>
            <a:off x="304800" y="4800600"/>
            <a:ext cx="7789312" cy="646331"/>
          </a:xfrm>
          <a:prstGeom prst="rect">
            <a:avLst/>
          </a:prstGeom>
          <a:noFill/>
        </p:spPr>
        <p:txBody>
          <a:bodyPr wrap="none" rtlCol="0">
            <a:spAutoFit/>
          </a:bodyPr>
          <a:lstStyle/>
          <a:p>
            <a:r>
              <a:rPr lang="en-US" dirty="0" smtClean="0"/>
              <a:t>Example 2.  What is the approximate amount of change in dB, from a power </a:t>
            </a:r>
          </a:p>
          <a:p>
            <a:r>
              <a:rPr lang="en-US" dirty="0"/>
              <a:t>d</a:t>
            </a:r>
            <a:r>
              <a:rPr lang="en-US" dirty="0" smtClean="0"/>
              <a:t>ecrease from 12 watts to 3 watts?  </a:t>
            </a:r>
            <a:r>
              <a:rPr lang="en-US" sz="1200" dirty="0" smtClean="0">
                <a:solidFill>
                  <a:srgbClr val="FF0000"/>
                </a:solidFill>
                <a:latin typeface="Cambria" charset="0"/>
                <a:ea typeface="Cambria" charset="0"/>
                <a:cs typeface="Cambria" charset="0"/>
              </a:rPr>
              <a:t>T5B10   </a:t>
            </a:r>
            <a:endParaRPr lang="en-US" sz="1200" dirty="0">
              <a:solidFill>
                <a:srgbClr val="FF0000"/>
              </a:solidFill>
              <a:latin typeface="Cambria" charset="0"/>
              <a:ea typeface="Cambria" charset="0"/>
              <a:cs typeface="Cambria" charset="0"/>
            </a:endParaRPr>
          </a:p>
        </p:txBody>
      </p:sp>
      <p:sp>
        <p:nvSpPr>
          <p:cNvPr id="8" name="TextBox 7"/>
          <p:cNvSpPr txBox="1"/>
          <p:nvPr/>
        </p:nvSpPr>
        <p:spPr>
          <a:xfrm>
            <a:off x="4507408" y="5077599"/>
            <a:ext cx="636299"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6 dB</a:t>
            </a:r>
            <a:endParaRPr lang="en-US" dirty="0"/>
          </a:p>
        </p:txBody>
      </p:sp>
      <p:sp>
        <p:nvSpPr>
          <p:cNvPr id="9" name="TextBox 8"/>
          <p:cNvSpPr txBox="1"/>
          <p:nvPr/>
        </p:nvSpPr>
        <p:spPr>
          <a:xfrm>
            <a:off x="530949" y="5715000"/>
            <a:ext cx="8417689" cy="646331"/>
          </a:xfrm>
          <a:prstGeom prst="rect">
            <a:avLst/>
          </a:prstGeom>
          <a:noFill/>
        </p:spPr>
        <p:txBody>
          <a:bodyPr wrap="none" rtlCol="0">
            <a:spAutoFit/>
          </a:bodyPr>
          <a:lstStyle/>
          <a:p>
            <a:r>
              <a:rPr lang="en-US" dirty="0" smtClean="0"/>
              <a:t>Example 3.   What is the approximate amount of change in dB, of a power increase</a:t>
            </a:r>
          </a:p>
          <a:p>
            <a:r>
              <a:rPr lang="en-US" dirty="0"/>
              <a:t>f</a:t>
            </a:r>
            <a:r>
              <a:rPr lang="en-US" dirty="0" smtClean="0"/>
              <a:t>rom 20 watts to 200 watts? </a:t>
            </a:r>
            <a:r>
              <a:rPr lang="en-US" sz="1200" dirty="0">
                <a:solidFill>
                  <a:srgbClr val="FF0000"/>
                </a:solidFill>
                <a:latin typeface="Cambria" charset="0"/>
                <a:ea typeface="Cambria" charset="0"/>
                <a:cs typeface="Cambria" charset="0"/>
              </a:rPr>
              <a:t>T5B11</a:t>
            </a:r>
            <a:r>
              <a:rPr lang="en-US" dirty="0"/>
              <a:t> </a:t>
            </a:r>
          </a:p>
        </p:txBody>
      </p:sp>
      <p:sp>
        <p:nvSpPr>
          <p:cNvPr id="10" name="TextBox 9"/>
          <p:cNvSpPr txBox="1"/>
          <p:nvPr/>
        </p:nvSpPr>
        <p:spPr>
          <a:xfrm>
            <a:off x="4117574" y="5991999"/>
            <a:ext cx="707984"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10 dB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accel="50000" decel="5000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305800" cy="1143000"/>
          </a:xfrm>
        </p:spPr>
        <p:txBody>
          <a:bodyPr>
            <a:norm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Directional Antennas</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413549" y="1792069"/>
            <a:ext cx="4937827" cy="646331"/>
          </a:xfrm>
          <a:prstGeom prst="rect">
            <a:avLst/>
          </a:prstGeom>
          <a:noFill/>
        </p:spPr>
        <p:txBody>
          <a:bodyPr wrap="none" rtlCol="0">
            <a:spAutoFit/>
          </a:bodyPr>
          <a:lstStyle/>
          <a:p>
            <a:r>
              <a:rPr lang="en-US" sz="1200" dirty="0" smtClean="0">
                <a:solidFill>
                  <a:srgbClr val="FF0000"/>
                </a:solidFill>
                <a:latin typeface="Cambria"/>
                <a:cs typeface="Cambria"/>
              </a:rPr>
              <a:t>T9A01</a:t>
            </a:r>
            <a:r>
              <a:rPr lang="en-US" dirty="0" smtClean="0">
                <a:solidFill>
                  <a:srgbClr val="FF0000"/>
                </a:solidFill>
                <a:latin typeface="Cambria"/>
                <a:cs typeface="Cambria"/>
              </a:rPr>
              <a:t> </a:t>
            </a:r>
            <a:r>
              <a:rPr lang="en-US" dirty="0" smtClean="0">
                <a:latin typeface="Cambria"/>
                <a:cs typeface="Cambria"/>
              </a:rPr>
              <a:t>A Beam Antenna, or Yagi, is an antenna that</a:t>
            </a:r>
          </a:p>
          <a:p>
            <a:r>
              <a:rPr lang="en-US" dirty="0" smtClean="0">
                <a:latin typeface="Cambria"/>
                <a:cs typeface="Cambria"/>
              </a:rPr>
              <a:t>directs the signal in one direction.</a:t>
            </a:r>
            <a:endParaRPr lang="en-US" dirty="0">
              <a:latin typeface="Cambria"/>
              <a:cs typeface="Cambria"/>
            </a:endParaRPr>
          </a:p>
        </p:txBody>
      </p:sp>
      <p:pic>
        <p:nvPicPr>
          <p:cNvPr id="120834" name="Picture 2"/>
          <p:cNvPicPr>
            <a:picLocks noChangeAspect="1" noChangeArrowheads="1"/>
          </p:cNvPicPr>
          <p:nvPr/>
        </p:nvPicPr>
        <p:blipFill>
          <a:blip r:embed="rId2"/>
          <a:srcRect/>
          <a:stretch>
            <a:fillRect/>
          </a:stretch>
        </p:blipFill>
        <p:spPr bwMode="auto">
          <a:xfrm>
            <a:off x="5715000" y="1143000"/>
            <a:ext cx="3276600" cy="4918590"/>
          </a:xfrm>
          <a:prstGeom prst="rect">
            <a:avLst/>
          </a:prstGeom>
          <a:noFill/>
          <a:ln w="9525">
            <a:noFill/>
            <a:miter lim="800000"/>
            <a:headEnd/>
            <a:tailEnd/>
          </a:ln>
          <a:effectLst/>
        </p:spPr>
      </p:pic>
      <p:sp>
        <p:nvSpPr>
          <p:cNvPr id="7" name="TextBox 6"/>
          <p:cNvSpPr txBox="1"/>
          <p:nvPr/>
        </p:nvSpPr>
        <p:spPr>
          <a:xfrm>
            <a:off x="609600" y="3200400"/>
            <a:ext cx="4506362" cy="923330"/>
          </a:xfrm>
          <a:prstGeom prst="rect">
            <a:avLst/>
          </a:prstGeom>
          <a:noFill/>
        </p:spPr>
        <p:txBody>
          <a:bodyPr wrap="none" rtlCol="0">
            <a:spAutoFit/>
          </a:bodyPr>
          <a:lstStyle/>
          <a:p>
            <a:r>
              <a:rPr lang="en-US" sz="1200" dirty="0" smtClean="0">
                <a:solidFill>
                  <a:srgbClr val="FF0000"/>
                </a:solidFill>
                <a:latin typeface="Cambria"/>
                <a:cs typeface="Cambria"/>
              </a:rPr>
              <a:t>T3A03</a:t>
            </a:r>
            <a:r>
              <a:rPr lang="en-US" dirty="0" smtClean="0">
                <a:solidFill>
                  <a:srgbClr val="FF0000"/>
                </a:solidFill>
                <a:latin typeface="Cambria"/>
                <a:cs typeface="Cambria"/>
              </a:rPr>
              <a:t>  </a:t>
            </a:r>
            <a:r>
              <a:rPr lang="en-US" dirty="0" smtClean="0">
                <a:latin typeface="Cambria"/>
                <a:cs typeface="Cambria"/>
              </a:rPr>
              <a:t>Horizontal directional antennas are</a:t>
            </a:r>
          </a:p>
          <a:p>
            <a:r>
              <a:rPr lang="en-US" dirty="0" smtClean="0">
                <a:latin typeface="Cambria"/>
                <a:cs typeface="Cambria"/>
              </a:rPr>
              <a:t>Normally used for weak signal CW and SSB</a:t>
            </a:r>
          </a:p>
          <a:p>
            <a:r>
              <a:rPr lang="en-US" dirty="0">
                <a:latin typeface="Cambria"/>
                <a:cs typeface="Cambria"/>
              </a:rPr>
              <a:t>o</a:t>
            </a:r>
            <a:r>
              <a:rPr lang="en-US" dirty="0" smtClean="0">
                <a:latin typeface="Cambria"/>
                <a:cs typeface="Cambria"/>
              </a:rPr>
              <a:t>n VHF and UHF</a:t>
            </a:r>
            <a:endParaRPr lang="en-US" dirty="0">
              <a:latin typeface="Cambria"/>
              <a:cs typeface="Cambria"/>
            </a:endParaRPr>
          </a:p>
        </p:txBody>
      </p:sp>
      <p:sp>
        <p:nvSpPr>
          <p:cNvPr id="9" name="TextBox 8"/>
          <p:cNvSpPr txBox="1"/>
          <p:nvPr/>
        </p:nvSpPr>
        <p:spPr>
          <a:xfrm>
            <a:off x="609600" y="4953000"/>
            <a:ext cx="4506362" cy="646331"/>
          </a:xfrm>
          <a:prstGeom prst="rect">
            <a:avLst/>
          </a:prstGeom>
          <a:noFill/>
        </p:spPr>
        <p:txBody>
          <a:bodyPr wrap="square" rtlCol="0">
            <a:spAutoFit/>
          </a:bodyPr>
          <a:lstStyle/>
          <a:p>
            <a:r>
              <a:rPr lang="en-US" dirty="0" smtClean="0">
                <a:latin typeface="Cambria"/>
                <a:cs typeface="Cambria"/>
              </a:rPr>
              <a:t>At  the higher UHF frequencies, dish antennas are commonly used.</a:t>
            </a:r>
            <a:endParaRPr lang="en-US" dirty="0">
              <a:latin typeface="Cambria"/>
              <a:cs typeface="Cambri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Number Placeholder 3"/>
          <p:cNvSpPr>
            <a:spLocks noGrp="1"/>
          </p:cNvSpPr>
          <p:nvPr>
            <p:ph type="sldNum" sz="quarter" idx="12"/>
          </p:nvPr>
        </p:nvSpPr>
        <p:spPr>
          <a:ln>
            <a:miter lim="800000"/>
            <a:headEnd/>
            <a:tailEnd/>
          </a:ln>
        </p:spPr>
        <p:txBody>
          <a:bodyPr/>
          <a:lstStyle/>
          <a:p>
            <a:pPr>
              <a:defRPr/>
            </a:pPr>
            <a:fld id="{14D37405-BCDD-1B43-A184-2365B00F4612}" type="slidenum">
              <a:rPr lang="en-US"/>
              <a:pPr>
                <a:defRPr/>
              </a:pPr>
              <a:t>42</a:t>
            </a:fld>
            <a:endParaRPr lang="en-US"/>
          </a:p>
        </p:txBody>
      </p:sp>
      <p:sp>
        <p:nvSpPr>
          <p:cNvPr id="566276" name="Rectangle 2"/>
          <p:cNvSpPr>
            <a:spLocks noGrp="1" noChangeArrowheads="1"/>
          </p:cNvSpPr>
          <p:nvPr>
            <p:ph type="title" idx="4294967295"/>
          </p:nvPr>
        </p:nvSpPr>
        <p:spPr>
          <a:xfrm>
            <a:off x="541338" y="395288"/>
            <a:ext cx="8602662" cy="614362"/>
          </a:xfrm>
        </p:spPr>
        <p:txBody>
          <a:bodyPr rtlCol="0">
            <a:normAutofit/>
          </a:bodyPr>
          <a:lstStyle/>
          <a:p>
            <a:pPr fontAlgn="auto">
              <a:spcAft>
                <a:spcPts val="0"/>
              </a:spcAft>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07" charset="0"/>
                <a:ea typeface="+mj-ea"/>
                <a:cs typeface="+mj-cs"/>
              </a:rPr>
              <a:t>Gain</a:t>
            </a:r>
            <a:endParaRPr lang="en-US" sz="3600" b="1" dirty="0" smtClean="0">
              <a:ea typeface="+mj-ea"/>
              <a:cs typeface="+mj-cs"/>
            </a:endParaRPr>
          </a:p>
        </p:txBody>
      </p:sp>
      <p:sp>
        <p:nvSpPr>
          <p:cNvPr id="1038339" name="Rectangle 3"/>
          <p:cNvSpPr>
            <a:spLocks noGrp="1" noChangeArrowheads="1"/>
          </p:cNvSpPr>
          <p:nvPr>
            <p:ph type="body" idx="4294967295"/>
          </p:nvPr>
        </p:nvSpPr>
        <p:spPr>
          <a:xfrm>
            <a:off x="96838" y="1282700"/>
            <a:ext cx="8642350" cy="4962525"/>
          </a:xfrm>
        </p:spPr>
        <p:txBody>
          <a:bodyPr/>
          <a:lstStyle/>
          <a:p>
            <a:pPr lvl="1">
              <a:buNone/>
            </a:pPr>
            <a:r>
              <a:rPr lang="en-US" sz="1200" dirty="0" smtClean="0">
                <a:solidFill>
                  <a:srgbClr val="FF0000"/>
                </a:solidFill>
                <a:latin typeface="Rockwell" pitchFamily="-111" charset="0"/>
              </a:rPr>
              <a:t>T9A11</a:t>
            </a:r>
            <a:r>
              <a:rPr lang="en-US" dirty="0" smtClean="0">
                <a:solidFill>
                  <a:srgbClr val="FF0000"/>
                </a:solidFill>
                <a:latin typeface="Rockwell" pitchFamily="-111" charset="0"/>
              </a:rPr>
              <a:t>  </a:t>
            </a:r>
            <a:r>
              <a:rPr lang="en-US" sz="2000" dirty="0" smtClean="0">
                <a:latin typeface="Rockwell" pitchFamily="-111" charset="0"/>
              </a:rPr>
              <a:t>The gain of an antenna is the increase in signal strength in a specified direction when compared to a reference antenna.</a:t>
            </a:r>
          </a:p>
          <a:p>
            <a:pPr lvl="1">
              <a:buNone/>
            </a:pPr>
            <a:r>
              <a:rPr lang="en-US" sz="2000" i="1" u="sng" dirty="0" smtClean="0">
                <a:solidFill>
                  <a:srgbClr val="0000FF"/>
                </a:solidFill>
                <a:latin typeface="Rockwell" pitchFamily="-111" charset="0"/>
              </a:rPr>
              <a:t>Measured in dB</a:t>
            </a:r>
          </a:p>
          <a:p>
            <a:pPr lvl="1">
              <a:buFont typeface="Symbol" pitchFamily="-111" charset="2"/>
              <a:buChar char=""/>
            </a:pPr>
            <a:endParaRPr lang="en-US" sz="2000" dirty="0" smtClean="0">
              <a:latin typeface="Rockwell" pitchFamily="-111" charset="0"/>
            </a:endParaRPr>
          </a:p>
          <a:p>
            <a:pPr lvl="1">
              <a:buFont typeface="Symbol" pitchFamily="-111" charset="2"/>
              <a:buChar char=""/>
            </a:pPr>
            <a:endParaRPr lang="en-US" dirty="0" smtClean="0">
              <a:latin typeface="Rockwell" pitchFamily="-111" charset="0"/>
            </a:endParaRPr>
          </a:p>
          <a:p>
            <a:pPr lvl="1">
              <a:buFont typeface="Symbol" pitchFamily="-111" charset="2"/>
              <a:buChar char=""/>
            </a:pPr>
            <a:endParaRPr lang="en-US" dirty="0" smtClean="0">
              <a:latin typeface="Rockwell" pitchFamily="-111" charset="0"/>
            </a:endParaRPr>
          </a:p>
          <a:p>
            <a:pPr lvl="1">
              <a:buFont typeface="Symbol" pitchFamily="-111" charset="2"/>
              <a:buChar char=""/>
            </a:pPr>
            <a:endParaRPr lang="en-US" dirty="0" smtClean="0">
              <a:latin typeface="Rockwell" pitchFamily="-111" charset="0"/>
            </a:endParaRPr>
          </a:p>
          <a:p>
            <a:pPr lvl="1">
              <a:buFont typeface="Symbol" pitchFamily="-111" charset="2"/>
              <a:buChar char=""/>
            </a:pPr>
            <a:endParaRPr lang="en-US" dirty="0" smtClean="0">
              <a:latin typeface="Rockwell" pitchFamily="-111" charset="0"/>
            </a:endParaRPr>
          </a:p>
        </p:txBody>
      </p:sp>
      <p:sp>
        <p:nvSpPr>
          <p:cNvPr id="2765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64260522-4DF6-854F-BB7B-2C22184234CE}" type="slidenum">
              <a:rPr lang="en-US" sz="1400">
                <a:latin typeface="Times New Roman" pitchFamily="-111" charset="0"/>
              </a:rPr>
              <a:pPr algn="r"/>
              <a:t>42</a:t>
            </a:fld>
            <a:endParaRPr lang="en-US" sz="1400">
              <a:latin typeface="Times New Roman" pitchFamily="-111" charset="0"/>
            </a:endParaRPr>
          </a:p>
        </p:txBody>
      </p:sp>
      <p:pic>
        <p:nvPicPr>
          <p:cNvPr id="1038340" name="Picture 4" descr="Q p156a"/>
          <p:cNvPicPr>
            <a:picLocks noChangeAspect="1" noChangeArrowheads="1"/>
          </p:cNvPicPr>
          <p:nvPr/>
        </p:nvPicPr>
        <p:blipFill>
          <a:blip r:embed="rId2"/>
          <a:srcRect/>
          <a:stretch>
            <a:fillRect/>
          </a:stretch>
        </p:blipFill>
        <p:spPr bwMode="auto">
          <a:xfrm>
            <a:off x="96838" y="2514600"/>
            <a:ext cx="3975848" cy="2133600"/>
          </a:xfrm>
          <a:prstGeom prst="rect">
            <a:avLst/>
          </a:prstGeom>
          <a:noFill/>
          <a:ln w="9525">
            <a:noFill/>
            <a:miter lim="800000"/>
            <a:headEnd/>
            <a:tailEnd/>
          </a:ln>
        </p:spPr>
      </p:pic>
      <p:pic>
        <p:nvPicPr>
          <p:cNvPr id="1038341" name="Picture 5" descr="Q p156b"/>
          <p:cNvPicPr>
            <a:picLocks noChangeAspect="1" noChangeArrowheads="1"/>
          </p:cNvPicPr>
          <p:nvPr/>
        </p:nvPicPr>
        <p:blipFill>
          <a:blip r:embed="rId3"/>
          <a:srcRect/>
          <a:stretch>
            <a:fillRect/>
          </a:stretch>
        </p:blipFill>
        <p:spPr bwMode="auto">
          <a:xfrm>
            <a:off x="4418013" y="2209800"/>
            <a:ext cx="4532312" cy="2266950"/>
          </a:xfrm>
          <a:prstGeom prst="rect">
            <a:avLst/>
          </a:prstGeom>
          <a:noFill/>
          <a:ln w="9525">
            <a:noFill/>
            <a:miter lim="800000"/>
            <a:headEnd/>
            <a:tailEnd/>
          </a:ln>
        </p:spPr>
      </p:pic>
      <p:sp>
        <p:nvSpPr>
          <p:cNvPr id="1038342" name="Text Box 6"/>
          <p:cNvSpPr txBox="1">
            <a:spLocks noChangeArrowheads="1"/>
          </p:cNvSpPr>
          <p:nvPr/>
        </p:nvSpPr>
        <p:spPr bwMode="auto">
          <a:xfrm>
            <a:off x="381000" y="4648200"/>
            <a:ext cx="2611437"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dirty="0">
                <a:solidFill>
                  <a:schemeClr val="accent1"/>
                </a:solidFill>
                <a:latin typeface="Rockwell" pitchFamily="-111" charset="0"/>
              </a:rPr>
              <a:t>Isotropic Radiator Pattern</a:t>
            </a:r>
          </a:p>
        </p:txBody>
      </p:sp>
      <p:sp>
        <p:nvSpPr>
          <p:cNvPr id="1038343" name="Text Box 7"/>
          <p:cNvSpPr txBox="1">
            <a:spLocks noChangeArrowheads="1"/>
          </p:cNvSpPr>
          <p:nvPr/>
        </p:nvSpPr>
        <p:spPr bwMode="auto">
          <a:xfrm>
            <a:off x="5257800" y="4648200"/>
            <a:ext cx="2343150"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dirty="0">
                <a:solidFill>
                  <a:schemeClr val="accent1"/>
                </a:solidFill>
                <a:latin typeface="Rockwell" pitchFamily="-111" charset="0"/>
              </a:rPr>
              <a:t>“Gain” of an antenna</a:t>
            </a:r>
          </a:p>
        </p:txBody>
      </p:sp>
      <p:sp>
        <p:nvSpPr>
          <p:cNvPr id="10" name="TextBox 9"/>
          <p:cNvSpPr txBox="1"/>
          <p:nvPr/>
        </p:nvSpPr>
        <p:spPr>
          <a:xfrm>
            <a:off x="762000" y="5410200"/>
            <a:ext cx="4698722" cy="369332"/>
          </a:xfrm>
          <a:prstGeom prst="rect">
            <a:avLst/>
          </a:prstGeom>
          <a:noFill/>
        </p:spPr>
        <p:txBody>
          <a:bodyPr wrap="none" rtlCol="0">
            <a:spAutoFit/>
          </a:bodyPr>
          <a:lstStyle/>
          <a:p>
            <a:r>
              <a:rPr lang="en-US" dirty="0" err="1" smtClean="0">
                <a:solidFill>
                  <a:srgbClr val="0000FF"/>
                </a:solidFill>
              </a:rPr>
              <a:t>dBi</a:t>
            </a:r>
            <a:r>
              <a:rPr lang="en-US" dirty="0" smtClean="0"/>
              <a:t> = gain reference to an isotropic antenna</a:t>
            </a:r>
            <a:endParaRPr lang="en-US" dirty="0"/>
          </a:p>
        </p:txBody>
      </p:sp>
      <p:sp>
        <p:nvSpPr>
          <p:cNvPr id="11" name="TextBox 10"/>
          <p:cNvSpPr txBox="1"/>
          <p:nvPr/>
        </p:nvSpPr>
        <p:spPr>
          <a:xfrm>
            <a:off x="762000" y="5875893"/>
            <a:ext cx="4237057" cy="369332"/>
          </a:xfrm>
          <a:prstGeom prst="rect">
            <a:avLst/>
          </a:prstGeom>
          <a:noFill/>
        </p:spPr>
        <p:txBody>
          <a:bodyPr wrap="none" rtlCol="0">
            <a:spAutoFit/>
          </a:bodyPr>
          <a:lstStyle/>
          <a:p>
            <a:r>
              <a:rPr lang="en-US" dirty="0" err="1" smtClean="0">
                <a:solidFill>
                  <a:srgbClr val="0000FF"/>
                </a:solidFill>
              </a:rPr>
              <a:t>dBd</a:t>
            </a:r>
            <a:r>
              <a:rPr lang="en-US" dirty="0" smtClean="0"/>
              <a:t> = gain reference to a dipole antenna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038339">
                                            <p:txEl>
                                              <p:pRg st="0" end="0"/>
                                            </p:txEl>
                                          </p:spTgt>
                                        </p:tgtEl>
                                        <p:attrNameLst>
                                          <p:attrName>style.visibility</p:attrName>
                                        </p:attrNameLst>
                                      </p:cBhvr>
                                      <p:to>
                                        <p:strVal val="visible"/>
                                      </p:to>
                                    </p:set>
                                    <p:animEffect transition="in" filter="wipe(up)">
                                      <p:cBhvr>
                                        <p:cTn id="7" dur="500"/>
                                        <p:tgtEl>
                                          <p:spTgt spid="1038339">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38339">
                                            <p:txEl>
                                              <p:pRg st="1" end="1"/>
                                            </p:txEl>
                                          </p:spTgt>
                                        </p:tgtEl>
                                        <p:attrNameLst>
                                          <p:attrName>style.visibility</p:attrName>
                                        </p:attrNameLst>
                                      </p:cBhvr>
                                      <p:to>
                                        <p:strVal val="visible"/>
                                      </p:to>
                                    </p:set>
                                    <p:animEffect transition="in" filter="wipe(up)">
                                      <p:cBhvr>
                                        <p:cTn id="11" dur="500"/>
                                        <p:tgtEl>
                                          <p:spTgt spid="1038339">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038340"/>
                                        </p:tgtEl>
                                        <p:attrNameLst>
                                          <p:attrName>style.visibility</p:attrName>
                                        </p:attrNameLst>
                                      </p:cBhvr>
                                      <p:to>
                                        <p:strVal val="visible"/>
                                      </p:to>
                                    </p:set>
                                    <p:animEffect transition="in" filter="wipe(down)">
                                      <p:cBhvr>
                                        <p:cTn id="16" dur="500"/>
                                        <p:tgtEl>
                                          <p:spTgt spid="103834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38342"/>
                                        </p:tgtEl>
                                        <p:attrNameLst>
                                          <p:attrName>style.visibility</p:attrName>
                                        </p:attrNameLst>
                                      </p:cBhvr>
                                      <p:to>
                                        <p:strVal val="visible"/>
                                      </p:to>
                                    </p:set>
                                    <p:animEffect transition="in" filter="wipe(down)">
                                      <p:cBhvr>
                                        <p:cTn id="19" dur="500"/>
                                        <p:tgtEl>
                                          <p:spTgt spid="1038342"/>
                                        </p:tgtEl>
                                      </p:cBhvr>
                                    </p:animEffect>
                                  </p:childTnLst>
                                </p:cTn>
                              </p:par>
                              <p:par>
                                <p:cTn id="20" presetID="22" presetClass="entr" presetSubtype="4" fill="hold" nodeType="withEffect">
                                  <p:stCondLst>
                                    <p:cond delay="0"/>
                                  </p:stCondLst>
                                  <p:childTnLst>
                                    <p:set>
                                      <p:cBhvr>
                                        <p:cTn id="21" dur="1" fill="hold">
                                          <p:stCondLst>
                                            <p:cond delay="0"/>
                                          </p:stCondLst>
                                        </p:cTn>
                                        <p:tgtEl>
                                          <p:spTgt spid="1038341"/>
                                        </p:tgtEl>
                                        <p:attrNameLst>
                                          <p:attrName>style.visibility</p:attrName>
                                        </p:attrNameLst>
                                      </p:cBhvr>
                                      <p:to>
                                        <p:strVal val="visible"/>
                                      </p:to>
                                    </p:set>
                                    <p:animEffect transition="in" filter="wipe(down)">
                                      <p:cBhvr>
                                        <p:cTn id="22" dur="500"/>
                                        <p:tgtEl>
                                          <p:spTgt spid="103834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38343"/>
                                        </p:tgtEl>
                                        <p:attrNameLst>
                                          <p:attrName>style.visibility</p:attrName>
                                        </p:attrNameLst>
                                      </p:cBhvr>
                                      <p:to>
                                        <p:strVal val="visible"/>
                                      </p:to>
                                    </p:set>
                                    <p:animEffect transition="in" filter="wipe(down)">
                                      <p:cBhvr>
                                        <p:cTn id="25" dur="500"/>
                                        <p:tgtEl>
                                          <p:spTgt spid="1038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42" grpId="0"/>
      <p:bldP spid="10383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1295400"/>
            <a:ext cx="4572000" cy="4783597"/>
          </a:xfrm>
          <a:prstGeom prst="rect">
            <a:avLst/>
          </a:prstGeom>
        </p:spPr>
      </p:pic>
      <p:sp>
        <p:nvSpPr>
          <p:cNvPr id="3" name="Title 2"/>
          <p:cNvSpPr>
            <a:spLocks noGrp="1"/>
          </p:cNvSpPr>
          <p:nvPr>
            <p:ph type="title"/>
          </p:nvPr>
        </p:nvSpPr>
        <p:spPr>
          <a:xfrm>
            <a:off x="457200" y="0"/>
            <a:ext cx="8305800" cy="1143000"/>
          </a:xfrm>
        </p:spPr>
        <p:txBody>
          <a:bodyPr>
            <a:normAutofit/>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Radiation Pattern</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p:nvPr/>
        </p:nvSpPr>
        <p:spPr>
          <a:xfrm>
            <a:off x="2133600" y="6324600"/>
            <a:ext cx="1877437" cy="369332"/>
          </a:xfrm>
          <a:prstGeom prst="rect">
            <a:avLst/>
          </a:prstGeom>
          <a:noFill/>
        </p:spPr>
        <p:txBody>
          <a:bodyPr wrap="none" rtlCol="0">
            <a:spAutoFit/>
          </a:bodyPr>
          <a:lstStyle/>
          <a:p>
            <a:r>
              <a:rPr lang="en-US" dirty="0" smtClean="0"/>
              <a:t>Azimuth pattern</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305800" cy="1143000"/>
          </a:xfrm>
        </p:spPr>
        <p:txBody>
          <a:bodyPr>
            <a:normAutofit/>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Radiation Pattern</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Picture 2" descr="ARRL0018.jpg"/>
          <p:cNvPicPr>
            <a:picLocks noChangeAspect="1"/>
          </p:cNvPicPr>
          <p:nvPr/>
        </p:nvPicPr>
        <p:blipFill>
          <a:blip r:embed="rId2"/>
          <a:stretch>
            <a:fillRect/>
          </a:stretch>
        </p:blipFill>
        <p:spPr>
          <a:xfrm>
            <a:off x="304800" y="1981200"/>
            <a:ext cx="6096000" cy="4572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Number Placeholder 3"/>
          <p:cNvSpPr>
            <a:spLocks noGrp="1"/>
          </p:cNvSpPr>
          <p:nvPr>
            <p:ph type="sldNum" sz="quarter" idx="12"/>
          </p:nvPr>
        </p:nvSpPr>
        <p:spPr>
          <a:ln>
            <a:miter lim="800000"/>
            <a:headEnd/>
            <a:tailEnd/>
          </a:ln>
        </p:spPr>
        <p:txBody>
          <a:bodyPr/>
          <a:lstStyle/>
          <a:p>
            <a:pPr>
              <a:defRPr/>
            </a:pPr>
            <a:fld id="{4469768A-9520-D946-B209-2E0AC575458A}" type="slidenum">
              <a:rPr lang="en-US"/>
              <a:pPr>
                <a:defRPr/>
              </a:pPr>
              <a:t>45</a:t>
            </a:fld>
            <a:endParaRPr lang="en-US" dirty="0"/>
          </a:p>
        </p:txBody>
      </p:sp>
      <p:sp>
        <p:nvSpPr>
          <p:cNvPr id="559108" name="Rectangle 2"/>
          <p:cNvSpPr>
            <a:spLocks noGrp="1" noChangeArrowheads="1"/>
          </p:cNvSpPr>
          <p:nvPr>
            <p:ph type="title" idx="4294967295"/>
          </p:nvPr>
        </p:nvSpPr>
        <p:spPr>
          <a:xfrm>
            <a:off x="688975" y="395288"/>
            <a:ext cx="8455025" cy="519112"/>
          </a:xfrm>
        </p:spPr>
        <p:txBody>
          <a:bodyPr rtlCol="0">
            <a:noAutofit/>
          </a:bodyPr>
          <a:lstStyle/>
          <a:p>
            <a:pPr fontAlgn="auto">
              <a:spcAft>
                <a:spcPts val="0"/>
              </a:spcAft>
              <a:defRPr/>
            </a:pP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t>Directional antennas</a:t>
            </a:r>
          </a:p>
        </p:txBody>
      </p:sp>
      <p:sp>
        <p:nvSpPr>
          <p:cNvPr id="1034243" name="Rectangle 3"/>
          <p:cNvSpPr>
            <a:spLocks noGrp="1" noChangeArrowheads="1"/>
          </p:cNvSpPr>
          <p:nvPr>
            <p:ph type="body" idx="4294967295"/>
          </p:nvPr>
        </p:nvSpPr>
        <p:spPr>
          <a:xfrm>
            <a:off x="0" y="1585913"/>
            <a:ext cx="8642350" cy="4962525"/>
          </a:xfrm>
        </p:spPr>
        <p:txBody>
          <a:bodyPr/>
          <a:lstStyle/>
          <a:p>
            <a:pPr lvl="1"/>
            <a:endParaRPr lang="en-US" sz="1200" dirty="0" smtClean="0">
              <a:latin typeface="Rockwell" pitchFamily="-111" charset="0"/>
            </a:endParaRPr>
          </a:p>
          <a:p>
            <a:pPr lvl="1">
              <a:buNone/>
            </a:pPr>
            <a:r>
              <a:rPr lang="en-US" sz="1200" dirty="0" smtClean="0">
                <a:solidFill>
                  <a:srgbClr val="FF0000"/>
                </a:solidFill>
                <a:latin typeface="Rockwell" pitchFamily="-111" charset="0"/>
              </a:rPr>
              <a:t>T9A01</a:t>
            </a:r>
            <a:r>
              <a:rPr lang="en-US" sz="2000" dirty="0" smtClean="0">
                <a:solidFill>
                  <a:srgbClr val="FF0000"/>
                </a:solidFill>
                <a:latin typeface="Rockwell" pitchFamily="-111" charset="0"/>
              </a:rPr>
              <a:t>  </a:t>
            </a:r>
            <a:r>
              <a:rPr lang="en-US" sz="2000" dirty="0" smtClean="0">
                <a:latin typeface="Rockwell" pitchFamily="-111" charset="0"/>
              </a:rPr>
              <a:t>A beam antenna concentrates signals in one direction</a:t>
            </a:r>
          </a:p>
        </p:txBody>
      </p:sp>
      <p:sp>
        <p:nvSpPr>
          <p:cNvPr id="2867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9C8B538F-9A18-4543-9A35-C136556A51AF}" type="slidenum">
              <a:rPr lang="en-US" sz="1400">
                <a:latin typeface="Times New Roman" pitchFamily="-111" charset="0"/>
              </a:rPr>
              <a:pPr algn="r"/>
              <a:t>45</a:t>
            </a:fld>
            <a:endParaRPr lang="en-US" sz="1400">
              <a:latin typeface="Times New Roman" pitchFamily="-111" charset="0"/>
            </a:endParaRPr>
          </a:p>
        </p:txBody>
      </p:sp>
      <p:pic>
        <p:nvPicPr>
          <p:cNvPr id="1034246" name="Picture 6" descr="Q p154b"/>
          <p:cNvPicPr>
            <a:picLocks noChangeAspect="1" noChangeArrowheads="1"/>
          </p:cNvPicPr>
          <p:nvPr/>
        </p:nvPicPr>
        <p:blipFill>
          <a:blip r:embed="rId2"/>
          <a:srcRect/>
          <a:stretch>
            <a:fillRect/>
          </a:stretch>
        </p:blipFill>
        <p:spPr bwMode="auto">
          <a:xfrm>
            <a:off x="2036763" y="2276475"/>
            <a:ext cx="4840287" cy="2925763"/>
          </a:xfrm>
          <a:prstGeom prst="rect">
            <a:avLst/>
          </a:prstGeom>
          <a:noFill/>
          <a:ln w="9525">
            <a:noFill/>
            <a:miter lim="800000"/>
            <a:headEnd/>
            <a:tailEnd/>
          </a:ln>
        </p:spPr>
      </p:pic>
      <p:sp>
        <p:nvSpPr>
          <p:cNvPr id="1034247" name="Text Box 7"/>
          <p:cNvSpPr txBox="1">
            <a:spLocks noChangeArrowheads="1"/>
          </p:cNvSpPr>
          <p:nvPr/>
        </p:nvSpPr>
        <p:spPr bwMode="auto">
          <a:xfrm>
            <a:off x="2728913" y="5387975"/>
            <a:ext cx="3648075"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a:solidFill>
                  <a:schemeClr val="accent1"/>
                </a:solidFill>
                <a:latin typeface="Rockwell" pitchFamily="-111" charset="0"/>
              </a:rPr>
              <a:t>A Beam Antenna – The Yagi Antenna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489"/>
            <a:ext cx="8305800" cy="1143000"/>
          </a:xfrm>
        </p:spPr>
        <p:txBody>
          <a:bodyPr/>
          <a:lstStyle/>
          <a:p>
            <a:r>
              <a:rPr lang="en-US" dirty="0" smtClean="0"/>
              <a:t>Directional antennas</a:t>
            </a:r>
            <a:endParaRPr lang="en-US" dirty="0"/>
          </a:p>
        </p:txBody>
      </p:sp>
      <p:pic>
        <p:nvPicPr>
          <p:cNvPr id="4" name="Picture 3"/>
          <p:cNvPicPr>
            <a:picLocks noChangeAspect="1"/>
          </p:cNvPicPr>
          <p:nvPr/>
        </p:nvPicPr>
        <p:blipFill>
          <a:blip r:embed="rId2"/>
          <a:stretch>
            <a:fillRect/>
          </a:stretch>
        </p:blipFill>
        <p:spPr>
          <a:xfrm>
            <a:off x="38100" y="1847088"/>
            <a:ext cx="4572000" cy="3429000"/>
          </a:xfrm>
          <a:prstGeom prst="rect">
            <a:avLst/>
          </a:prstGeom>
        </p:spPr>
      </p:pic>
      <p:pic>
        <p:nvPicPr>
          <p:cNvPr id="5" name="Picture 4"/>
          <p:cNvPicPr>
            <a:picLocks noChangeAspect="1"/>
          </p:cNvPicPr>
          <p:nvPr/>
        </p:nvPicPr>
        <p:blipFill>
          <a:blip r:embed="rId3"/>
          <a:stretch>
            <a:fillRect/>
          </a:stretch>
        </p:blipFill>
        <p:spPr>
          <a:xfrm>
            <a:off x="4724400" y="3561588"/>
            <a:ext cx="4304302" cy="2971800"/>
          </a:xfrm>
          <a:prstGeom prst="rect">
            <a:avLst/>
          </a:prstGeom>
        </p:spPr>
      </p:pic>
      <p:pic>
        <p:nvPicPr>
          <p:cNvPr id="6" name="Picture 5"/>
          <p:cNvPicPr>
            <a:picLocks noChangeAspect="1"/>
          </p:cNvPicPr>
          <p:nvPr/>
        </p:nvPicPr>
        <p:blipFill>
          <a:blip r:embed="rId4"/>
          <a:stretch>
            <a:fillRect/>
          </a:stretch>
        </p:blipFill>
        <p:spPr>
          <a:xfrm>
            <a:off x="5181101" y="1581738"/>
            <a:ext cx="3162300" cy="2108200"/>
          </a:xfrm>
          <a:prstGeom prst="rect">
            <a:avLst/>
          </a:prstGeom>
        </p:spPr>
      </p:pic>
      <p:sp>
        <p:nvSpPr>
          <p:cNvPr id="7" name="TextBox 6"/>
          <p:cNvSpPr txBox="1"/>
          <p:nvPr/>
        </p:nvSpPr>
        <p:spPr>
          <a:xfrm>
            <a:off x="609600" y="5834372"/>
            <a:ext cx="3177280" cy="369332"/>
          </a:xfrm>
          <a:prstGeom prst="rect">
            <a:avLst/>
          </a:prstGeom>
          <a:noFill/>
        </p:spPr>
        <p:txBody>
          <a:bodyPr wrap="none" rtlCol="0">
            <a:spAutoFit/>
          </a:bodyPr>
          <a:lstStyle/>
          <a:p>
            <a:r>
              <a:rPr lang="en-US" dirty="0" smtClean="0"/>
              <a:t>Quad</a:t>
            </a:r>
            <a:r>
              <a:rPr lang="en-US" smtClean="0"/>
              <a:t>, Yagi and Dish antennas</a:t>
            </a:r>
            <a:endParaRPr lang="en-US"/>
          </a:p>
        </p:txBody>
      </p:sp>
    </p:spTree>
    <p:extLst>
      <p:ext uri="{BB962C8B-B14F-4D97-AF65-F5344CB8AC3E}">
        <p14:creationId xmlns:p14="http://schemas.microsoft.com/office/powerpoint/2010/main" val="10084139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rectional Antennas - YouTube.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508000" y="381000"/>
            <a:ext cx="8128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lide Number Placeholder 3"/>
          <p:cNvSpPr>
            <a:spLocks noGrp="1"/>
          </p:cNvSpPr>
          <p:nvPr>
            <p:ph type="sldNum" sz="quarter" idx="12"/>
          </p:nvPr>
        </p:nvSpPr>
        <p:spPr>
          <a:ln>
            <a:miter lim="800000"/>
            <a:headEnd/>
            <a:tailEnd/>
          </a:ln>
        </p:spPr>
        <p:txBody>
          <a:bodyPr/>
          <a:lstStyle/>
          <a:p>
            <a:pPr>
              <a:defRPr/>
            </a:pPr>
            <a:fld id="{8CA13616-EFEA-754A-87BC-22B2417E0BCD}" type="slidenum">
              <a:rPr lang="en-US"/>
              <a:pPr>
                <a:defRPr/>
              </a:pPr>
              <a:t>48</a:t>
            </a:fld>
            <a:endParaRPr lang="en-US"/>
          </a:p>
        </p:txBody>
      </p:sp>
      <p:sp>
        <p:nvSpPr>
          <p:cNvPr id="567300" name="Rectangle 2"/>
          <p:cNvSpPr>
            <a:spLocks noGrp="1" noChangeArrowheads="1"/>
          </p:cNvSpPr>
          <p:nvPr>
            <p:ph type="title" idx="4294967295"/>
          </p:nvPr>
        </p:nvSpPr>
        <p:spPr>
          <a:xfrm>
            <a:off x="693738" y="228600"/>
            <a:ext cx="8526462" cy="614362"/>
          </a:xfrm>
        </p:spPr>
        <p:txBody>
          <a:bodyPr rtlCol="0">
            <a:normAutofit fontScale="90000"/>
          </a:bodyPr>
          <a:lstStyle/>
          <a:p>
            <a:pPr fontAlgn="auto">
              <a:spcAft>
                <a:spcPts val="0"/>
              </a:spcAft>
              <a:defRPr/>
            </a:pPr>
            <a:r>
              <a:rPr lang="en-US" sz="4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07" charset="0"/>
                <a:ea typeface="+mj-ea"/>
                <a:cs typeface="+mj-cs"/>
              </a:rPr>
              <a:t>Feedlines</a:t>
            </a:r>
            <a:endParaRPr lang="en-US" sz="4800" b="1" dirty="0" smtClean="0">
              <a:ea typeface="+mj-ea"/>
              <a:cs typeface="+mj-cs"/>
            </a:endParaRPr>
          </a:p>
        </p:txBody>
      </p:sp>
      <p:sp>
        <p:nvSpPr>
          <p:cNvPr id="1044483" name="Rectangle 3"/>
          <p:cNvSpPr>
            <a:spLocks noGrp="1" noChangeArrowheads="1"/>
          </p:cNvSpPr>
          <p:nvPr>
            <p:ph type="body" idx="4294967295"/>
          </p:nvPr>
        </p:nvSpPr>
        <p:spPr>
          <a:xfrm>
            <a:off x="0" y="3733800"/>
            <a:ext cx="8642350" cy="3124200"/>
          </a:xfrm>
        </p:spPr>
        <p:txBody>
          <a:bodyPr/>
          <a:lstStyle/>
          <a:p>
            <a:pPr lvl="1">
              <a:lnSpc>
                <a:spcPct val="80000"/>
              </a:lnSpc>
            </a:pPr>
            <a:endParaRPr lang="en-US" sz="2000" dirty="0" smtClean="0">
              <a:latin typeface="Rockwell" pitchFamily="-111" charset="0"/>
            </a:endParaRPr>
          </a:p>
          <a:p>
            <a:pPr lvl="1">
              <a:lnSpc>
                <a:spcPct val="80000"/>
              </a:lnSpc>
            </a:pPr>
            <a:endParaRPr lang="en-US" sz="1800" dirty="0" smtClean="0">
              <a:latin typeface="Rockwell" pitchFamily="-111" charset="0"/>
            </a:endParaRPr>
          </a:p>
          <a:p>
            <a:pPr lvl="1">
              <a:lnSpc>
                <a:spcPct val="80000"/>
              </a:lnSpc>
            </a:pPr>
            <a:endParaRPr lang="en-US" sz="1800" dirty="0" smtClean="0">
              <a:latin typeface="Rockwell" pitchFamily="-111" charset="0"/>
            </a:endParaRPr>
          </a:p>
          <a:p>
            <a:pPr lvl="1">
              <a:lnSpc>
                <a:spcPct val="80000"/>
              </a:lnSpc>
            </a:pPr>
            <a:endParaRPr lang="en-US" sz="1800" dirty="0" smtClean="0">
              <a:latin typeface="Rockwell" pitchFamily="-111" charset="0"/>
            </a:endParaRPr>
          </a:p>
          <a:p>
            <a:pPr lvl="1">
              <a:lnSpc>
                <a:spcPct val="80000"/>
              </a:lnSpc>
            </a:pPr>
            <a:endParaRPr lang="en-US" sz="1800" dirty="0" smtClean="0">
              <a:latin typeface="Rockwell" pitchFamily="-111" charset="0"/>
            </a:endParaRPr>
          </a:p>
          <a:p>
            <a:pPr lvl="1">
              <a:lnSpc>
                <a:spcPct val="80000"/>
              </a:lnSpc>
            </a:pPr>
            <a:endParaRPr lang="en-US" sz="1800" dirty="0" smtClean="0">
              <a:latin typeface="Rockwell" pitchFamily="-111" charset="0"/>
            </a:endParaRPr>
          </a:p>
          <a:p>
            <a:pPr lvl="1">
              <a:lnSpc>
                <a:spcPct val="80000"/>
              </a:lnSpc>
            </a:pPr>
            <a:endParaRPr lang="en-US" sz="1800" dirty="0" smtClean="0">
              <a:latin typeface="Rockwell" pitchFamily="-111" charset="0"/>
            </a:endParaRPr>
          </a:p>
          <a:p>
            <a:pPr lvl="1">
              <a:lnSpc>
                <a:spcPct val="80000"/>
              </a:lnSpc>
            </a:pPr>
            <a:endParaRPr lang="en-US" sz="1800" dirty="0" smtClean="0">
              <a:latin typeface="Rockwell" pitchFamily="-111" charset="0"/>
            </a:endParaRPr>
          </a:p>
          <a:p>
            <a:pPr lvl="1">
              <a:lnSpc>
                <a:spcPct val="80000"/>
              </a:lnSpc>
            </a:pPr>
            <a:endParaRPr lang="en-US" sz="1800" dirty="0" smtClean="0">
              <a:latin typeface="Rockwell" pitchFamily="-111" charset="0"/>
            </a:endParaRPr>
          </a:p>
          <a:p>
            <a:pPr lvl="1">
              <a:lnSpc>
                <a:spcPct val="80000"/>
              </a:lnSpc>
              <a:buFontTx/>
              <a:buNone/>
            </a:pPr>
            <a:r>
              <a:rPr lang="en-US" sz="1800" dirty="0" smtClean="0">
                <a:latin typeface="Rockwell" pitchFamily="-111" charset="0"/>
              </a:rPr>
              <a:t>  </a:t>
            </a:r>
          </a:p>
          <a:p>
            <a:pPr lvl="1">
              <a:lnSpc>
                <a:spcPct val="80000"/>
              </a:lnSpc>
            </a:pPr>
            <a:endParaRPr lang="en-US" sz="900" dirty="0" smtClean="0">
              <a:latin typeface="Rockwell" pitchFamily="-111" charset="0"/>
            </a:endParaRPr>
          </a:p>
          <a:p>
            <a:pPr lvl="1">
              <a:lnSpc>
                <a:spcPct val="80000"/>
              </a:lnSpc>
            </a:pPr>
            <a:endParaRPr lang="en-US" sz="1800" dirty="0" smtClean="0">
              <a:latin typeface="Rockwell" pitchFamily="-111" charset="0"/>
            </a:endParaRPr>
          </a:p>
        </p:txBody>
      </p:sp>
      <p:sp>
        <p:nvSpPr>
          <p:cNvPr id="2969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B1034110-00AF-0B49-A9B8-32C4DC326D48}" type="slidenum">
              <a:rPr lang="en-US" sz="1400">
                <a:latin typeface="Times New Roman" pitchFamily="-111" charset="0"/>
              </a:rPr>
              <a:pPr algn="r"/>
              <a:t>48</a:t>
            </a:fld>
            <a:endParaRPr lang="en-US" sz="1400">
              <a:latin typeface="Times New Roman" pitchFamily="-111" charset="0"/>
            </a:endParaRPr>
          </a:p>
        </p:txBody>
      </p:sp>
      <p:pic>
        <p:nvPicPr>
          <p:cNvPr id="1044484" name="Picture 4" descr="1176008011289"/>
          <p:cNvPicPr>
            <a:picLocks noChangeAspect="1" noChangeArrowheads="1"/>
          </p:cNvPicPr>
          <p:nvPr/>
        </p:nvPicPr>
        <p:blipFill>
          <a:blip r:embed="rId2"/>
          <a:srcRect/>
          <a:stretch>
            <a:fillRect/>
          </a:stretch>
        </p:blipFill>
        <p:spPr bwMode="auto">
          <a:xfrm>
            <a:off x="4802188" y="3949700"/>
            <a:ext cx="2689225" cy="1952625"/>
          </a:xfrm>
          <a:prstGeom prst="rect">
            <a:avLst/>
          </a:prstGeom>
          <a:noFill/>
          <a:ln w="9525">
            <a:noFill/>
            <a:miter lim="800000"/>
            <a:headEnd/>
            <a:tailEnd/>
          </a:ln>
        </p:spPr>
      </p:pic>
      <p:pic>
        <p:nvPicPr>
          <p:cNvPr id="1044485" name="Picture 5" descr="Coax cable"/>
          <p:cNvPicPr>
            <a:picLocks noChangeAspect="1" noChangeArrowheads="1"/>
          </p:cNvPicPr>
          <p:nvPr/>
        </p:nvPicPr>
        <p:blipFill>
          <a:blip r:embed="rId3"/>
          <a:srcRect/>
          <a:stretch>
            <a:fillRect/>
          </a:stretch>
        </p:blipFill>
        <p:spPr bwMode="auto">
          <a:xfrm>
            <a:off x="693738" y="3929063"/>
            <a:ext cx="3505200" cy="2486025"/>
          </a:xfrm>
          <a:prstGeom prst="rect">
            <a:avLst/>
          </a:prstGeom>
          <a:noFill/>
          <a:ln w="9525">
            <a:noFill/>
            <a:miter lim="800000"/>
            <a:headEnd/>
            <a:tailEnd/>
          </a:ln>
        </p:spPr>
      </p:pic>
      <p:sp>
        <p:nvSpPr>
          <p:cNvPr id="1044486" name="Text Box 6"/>
          <p:cNvSpPr txBox="1">
            <a:spLocks noChangeArrowheads="1"/>
          </p:cNvSpPr>
          <p:nvPr/>
        </p:nvSpPr>
        <p:spPr bwMode="auto">
          <a:xfrm>
            <a:off x="7721600" y="5464175"/>
            <a:ext cx="1114425" cy="274638"/>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200">
                <a:solidFill>
                  <a:srgbClr val="FF0000"/>
                </a:solidFill>
                <a:latin typeface="Rockwell" pitchFamily="-111" charset="0"/>
              </a:rPr>
              <a:t>Copper Wire</a:t>
            </a:r>
          </a:p>
        </p:txBody>
      </p:sp>
      <p:sp>
        <p:nvSpPr>
          <p:cNvPr id="1044487" name="Text Box 7"/>
          <p:cNvSpPr txBox="1">
            <a:spLocks noChangeArrowheads="1"/>
          </p:cNvSpPr>
          <p:nvPr/>
        </p:nvSpPr>
        <p:spPr bwMode="auto">
          <a:xfrm>
            <a:off x="4572000" y="6270625"/>
            <a:ext cx="1497013" cy="274638"/>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200">
                <a:solidFill>
                  <a:srgbClr val="FF0000"/>
                </a:solidFill>
                <a:latin typeface="Rockwell" pitchFamily="-111" charset="0"/>
              </a:rPr>
              <a:t>Outside Insulation</a:t>
            </a:r>
          </a:p>
        </p:txBody>
      </p:sp>
      <p:sp>
        <p:nvSpPr>
          <p:cNvPr id="1044488" name="Text Box 8"/>
          <p:cNvSpPr txBox="1">
            <a:spLocks noChangeArrowheads="1"/>
          </p:cNvSpPr>
          <p:nvPr/>
        </p:nvSpPr>
        <p:spPr bwMode="auto">
          <a:xfrm>
            <a:off x="5992813" y="6270625"/>
            <a:ext cx="576262" cy="274638"/>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200">
                <a:solidFill>
                  <a:srgbClr val="FF0000"/>
                </a:solidFill>
                <a:latin typeface="Rockwell" pitchFamily="-111" charset="0"/>
              </a:rPr>
              <a:t>Mesh</a:t>
            </a:r>
          </a:p>
        </p:txBody>
      </p:sp>
      <p:sp>
        <p:nvSpPr>
          <p:cNvPr id="1044489" name="Text Box 9"/>
          <p:cNvSpPr txBox="1">
            <a:spLocks noChangeArrowheads="1"/>
          </p:cNvSpPr>
          <p:nvPr/>
        </p:nvSpPr>
        <p:spPr bwMode="auto">
          <a:xfrm>
            <a:off x="6877050" y="6270625"/>
            <a:ext cx="1114425" cy="274638"/>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200">
                <a:solidFill>
                  <a:srgbClr val="FF0000"/>
                </a:solidFill>
                <a:latin typeface="Rockwell" pitchFamily="-111" charset="0"/>
              </a:rPr>
              <a:t>Insulation</a:t>
            </a:r>
          </a:p>
        </p:txBody>
      </p:sp>
      <p:sp>
        <p:nvSpPr>
          <p:cNvPr id="1044490" name="Line 10"/>
          <p:cNvSpPr>
            <a:spLocks noChangeShapeType="1"/>
          </p:cNvSpPr>
          <p:nvPr/>
        </p:nvSpPr>
        <p:spPr bwMode="auto">
          <a:xfrm flipH="1" flipV="1">
            <a:off x="7413625" y="4965700"/>
            <a:ext cx="768350" cy="498475"/>
          </a:xfrm>
          <a:prstGeom prst="line">
            <a:avLst/>
          </a:prstGeom>
          <a:noFill/>
          <a:ln w="38100" cap="sq">
            <a:solidFill>
              <a:srgbClr val="FF0000"/>
            </a:solidFill>
            <a:round/>
            <a:headEnd type="none" w="sm" len="sm"/>
            <a:tailEnd type="triangle" w="med" len="med"/>
          </a:ln>
        </p:spPr>
        <p:txBody>
          <a:bodyPr wrap="none">
            <a:prstTxWarp prst="textNoShape">
              <a:avLst/>
            </a:prstTxWarp>
          </a:bodyPr>
          <a:lstStyle/>
          <a:p>
            <a:endParaRPr lang="en-US"/>
          </a:p>
        </p:txBody>
      </p:sp>
      <p:sp>
        <p:nvSpPr>
          <p:cNvPr id="1044491" name="Line 11"/>
          <p:cNvSpPr>
            <a:spLocks noChangeShapeType="1"/>
          </p:cNvSpPr>
          <p:nvPr/>
        </p:nvSpPr>
        <p:spPr bwMode="auto">
          <a:xfrm flipH="1" flipV="1">
            <a:off x="6837363" y="5080000"/>
            <a:ext cx="346075" cy="1190625"/>
          </a:xfrm>
          <a:prstGeom prst="line">
            <a:avLst/>
          </a:prstGeom>
          <a:noFill/>
          <a:ln w="38100" cap="sq">
            <a:solidFill>
              <a:srgbClr val="FF0000"/>
            </a:solidFill>
            <a:round/>
            <a:headEnd type="none" w="sm" len="sm"/>
            <a:tailEnd type="triangle" w="med" len="med"/>
          </a:ln>
        </p:spPr>
        <p:txBody>
          <a:bodyPr wrap="none">
            <a:prstTxWarp prst="textNoShape">
              <a:avLst/>
            </a:prstTxWarp>
          </a:bodyPr>
          <a:lstStyle/>
          <a:p>
            <a:endParaRPr lang="en-US"/>
          </a:p>
        </p:txBody>
      </p:sp>
      <p:sp>
        <p:nvSpPr>
          <p:cNvPr id="1044492" name="Line 12"/>
          <p:cNvSpPr>
            <a:spLocks noChangeShapeType="1"/>
          </p:cNvSpPr>
          <p:nvPr/>
        </p:nvSpPr>
        <p:spPr bwMode="auto">
          <a:xfrm flipH="1" flipV="1">
            <a:off x="5762625" y="5041900"/>
            <a:ext cx="422275" cy="1150938"/>
          </a:xfrm>
          <a:prstGeom prst="line">
            <a:avLst/>
          </a:prstGeom>
          <a:noFill/>
          <a:ln w="38100" cap="sq">
            <a:solidFill>
              <a:srgbClr val="FF0000"/>
            </a:solidFill>
            <a:round/>
            <a:headEnd type="none" w="sm" len="sm"/>
            <a:tailEnd type="triangle" w="med" len="med"/>
          </a:ln>
        </p:spPr>
        <p:txBody>
          <a:bodyPr wrap="none">
            <a:prstTxWarp prst="textNoShape">
              <a:avLst/>
            </a:prstTxWarp>
          </a:bodyPr>
          <a:lstStyle/>
          <a:p>
            <a:endParaRPr lang="en-US"/>
          </a:p>
        </p:txBody>
      </p:sp>
      <p:sp>
        <p:nvSpPr>
          <p:cNvPr id="1044493" name="Line 13"/>
          <p:cNvSpPr>
            <a:spLocks noChangeShapeType="1"/>
          </p:cNvSpPr>
          <p:nvPr/>
        </p:nvSpPr>
        <p:spPr bwMode="auto">
          <a:xfrm flipH="1" flipV="1">
            <a:off x="4918075" y="5195888"/>
            <a:ext cx="268288" cy="960437"/>
          </a:xfrm>
          <a:prstGeom prst="line">
            <a:avLst/>
          </a:prstGeom>
          <a:noFill/>
          <a:ln w="38100" cap="sq">
            <a:solidFill>
              <a:srgbClr val="FF0000"/>
            </a:solidFill>
            <a:round/>
            <a:headEnd type="none" w="sm" len="sm"/>
            <a:tailEnd type="triangle" w="med" len="med"/>
          </a:ln>
        </p:spPr>
        <p:txBody>
          <a:bodyPr wrap="none">
            <a:prstTxWarp prst="textNoShape">
              <a:avLst/>
            </a:prstTxWarp>
          </a:bodyPr>
          <a:lstStyle/>
          <a:p>
            <a:endParaRPr lang="en-US"/>
          </a:p>
        </p:txBody>
      </p:sp>
      <p:sp>
        <p:nvSpPr>
          <p:cNvPr id="16" name="TextBox 15"/>
          <p:cNvSpPr txBox="1"/>
          <p:nvPr/>
        </p:nvSpPr>
        <p:spPr>
          <a:xfrm>
            <a:off x="128587" y="926878"/>
            <a:ext cx="8558213" cy="2806922"/>
          </a:xfrm>
          <a:prstGeom prst="rect">
            <a:avLst/>
          </a:prstGeom>
          <a:noFill/>
        </p:spPr>
        <p:txBody>
          <a:bodyPr wrap="square" rtlCol="0">
            <a:spAutoFit/>
          </a:bodyPr>
          <a:lstStyle/>
          <a:p>
            <a:pPr lvl="1">
              <a:lnSpc>
                <a:spcPct val="80000"/>
              </a:lnSpc>
              <a:buNone/>
            </a:pPr>
            <a:r>
              <a:rPr lang="en-US" sz="1200" dirty="0" smtClean="0">
                <a:solidFill>
                  <a:srgbClr val="FF0000"/>
                </a:solidFill>
                <a:latin typeface="Rockwell" pitchFamily="-111" charset="0"/>
              </a:rPr>
              <a:t>T9B01</a:t>
            </a:r>
            <a:r>
              <a:rPr lang="en-US" dirty="0" smtClean="0">
                <a:solidFill>
                  <a:srgbClr val="FF0000"/>
                </a:solidFill>
                <a:latin typeface="Rockwell" pitchFamily="-111" charset="0"/>
              </a:rPr>
              <a:t>  </a:t>
            </a:r>
            <a:r>
              <a:rPr lang="en-US" sz="2000" dirty="0" smtClean="0">
                <a:latin typeface="Rockwell" pitchFamily="-111" charset="0"/>
              </a:rPr>
              <a:t>It is important to have </a:t>
            </a:r>
            <a:r>
              <a:rPr lang="en-US" sz="2000" u="sng" dirty="0" smtClean="0">
                <a:latin typeface="Rockwell" pitchFamily="-111" charset="0"/>
              </a:rPr>
              <a:t>a low </a:t>
            </a:r>
            <a:r>
              <a:rPr lang="en-US" sz="2000" u="sng" dirty="0" smtClean="0">
                <a:solidFill>
                  <a:srgbClr val="FF6600"/>
                </a:solidFill>
                <a:latin typeface="Rockwell" pitchFamily="-111" charset="0"/>
              </a:rPr>
              <a:t>SWR</a:t>
            </a:r>
            <a:r>
              <a:rPr lang="en-US" sz="2000" u="sng" dirty="0" smtClean="0">
                <a:latin typeface="Rockwell" pitchFamily="-111" charset="0"/>
              </a:rPr>
              <a:t> </a:t>
            </a:r>
            <a:r>
              <a:rPr lang="en-US" sz="2000" dirty="0" smtClean="0">
                <a:latin typeface="Rockwell" pitchFamily="-111" charset="0"/>
              </a:rPr>
              <a:t>in an antenna system that uses coaxial cable </a:t>
            </a:r>
            <a:r>
              <a:rPr lang="en-US" sz="2000" dirty="0" err="1" smtClean="0">
                <a:latin typeface="Rockwell" pitchFamily="-111" charset="0"/>
              </a:rPr>
              <a:t>feedline</a:t>
            </a:r>
            <a:r>
              <a:rPr lang="en-US" sz="2000" dirty="0" smtClean="0">
                <a:latin typeface="Rockwell" pitchFamily="-111" charset="0"/>
              </a:rPr>
              <a:t> to provide efficient transfer of power and reduce losses.</a:t>
            </a:r>
          </a:p>
          <a:p>
            <a:pPr lvl="1">
              <a:lnSpc>
                <a:spcPct val="80000"/>
              </a:lnSpc>
              <a:buNone/>
            </a:pPr>
            <a:endParaRPr lang="en-US" sz="2000" dirty="0" smtClean="0">
              <a:latin typeface="Rockwell" pitchFamily="-111" charset="0"/>
            </a:endParaRPr>
          </a:p>
          <a:p>
            <a:pPr lvl="1">
              <a:lnSpc>
                <a:spcPct val="80000"/>
              </a:lnSpc>
              <a:buNone/>
            </a:pPr>
            <a:r>
              <a:rPr lang="en-US" sz="1200" dirty="0" smtClean="0">
                <a:solidFill>
                  <a:srgbClr val="FF0000"/>
                </a:solidFill>
                <a:latin typeface="Rockwell" pitchFamily="-111" charset="0"/>
              </a:rPr>
              <a:t>T9B02</a:t>
            </a:r>
            <a:r>
              <a:rPr lang="en-US" dirty="0" smtClean="0">
                <a:solidFill>
                  <a:srgbClr val="FF0000"/>
                </a:solidFill>
                <a:latin typeface="Rockwell" pitchFamily="-111" charset="0"/>
              </a:rPr>
              <a:t>   </a:t>
            </a:r>
            <a:r>
              <a:rPr lang="en-US" sz="2000" u="sng" dirty="0" smtClean="0">
                <a:latin typeface="Rockwell" pitchFamily="-111" charset="0"/>
              </a:rPr>
              <a:t>50 ohms is the impedance</a:t>
            </a:r>
            <a:r>
              <a:rPr lang="en-US" sz="2000" dirty="0" smtClean="0">
                <a:latin typeface="Rockwell" pitchFamily="-111" charset="0"/>
              </a:rPr>
              <a:t> of the most commonly used coaxial cable in typical amateur radio installations.</a:t>
            </a:r>
          </a:p>
          <a:p>
            <a:pPr lvl="1">
              <a:lnSpc>
                <a:spcPct val="80000"/>
              </a:lnSpc>
              <a:buNone/>
            </a:pPr>
            <a:endParaRPr lang="en-US" dirty="0" smtClean="0">
              <a:latin typeface="Rockwell" pitchFamily="-111" charset="0"/>
            </a:endParaRPr>
          </a:p>
          <a:p>
            <a:pPr lvl="1">
              <a:lnSpc>
                <a:spcPct val="80000"/>
              </a:lnSpc>
              <a:buNone/>
            </a:pPr>
            <a:r>
              <a:rPr lang="en-US" sz="1200" dirty="0" smtClean="0">
                <a:solidFill>
                  <a:srgbClr val="FF0000"/>
                </a:solidFill>
                <a:latin typeface="Rockwell" pitchFamily="-111" charset="0"/>
              </a:rPr>
              <a:t>T9B03 </a:t>
            </a:r>
            <a:r>
              <a:rPr lang="en-US" dirty="0" smtClean="0">
                <a:solidFill>
                  <a:srgbClr val="FF0000"/>
                </a:solidFill>
                <a:latin typeface="Rockwell" pitchFamily="-111" charset="0"/>
              </a:rPr>
              <a:t> </a:t>
            </a:r>
            <a:r>
              <a:rPr lang="en-US" sz="2000" dirty="0" smtClean="0">
                <a:latin typeface="Rockwell" pitchFamily="-111" charset="0"/>
              </a:rPr>
              <a:t>Coaxial cable is used </a:t>
            </a:r>
            <a:r>
              <a:rPr lang="en-US" sz="2000" u="sng" dirty="0" smtClean="0">
                <a:latin typeface="Rockwell" pitchFamily="-111" charset="0"/>
              </a:rPr>
              <a:t>more often t</a:t>
            </a:r>
            <a:r>
              <a:rPr lang="en-US" sz="2000" dirty="0" smtClean="0">
                <a:latin typeface="Rockwell" pitchFamily="-111" charset="0"/>
              </a:rPr>
              <a:t>han any other </a:t>
            </a:r>
            <a:r>
              <a:rPr lang="en-US" sz="2000" dirty="0" err="1" smtClean="0">
                <a:latin typeface="Rockwell" pitchFamily="-111" charset="0"/>
              </a:rPr>
              <a:t>feedline</a:t>
            </a:r>
            <a:r>
              <a:rPr lang="en-US" sz="2000" dirty="0" smtClean="0">
                <a:latin typeface="Rockwell" pitchFamily="-111" charset="0"/>
              </a:rPr>
              <a:t> for amateur radio antenna systems because it is easy to use and requires few special installation considerations.</a:t>
            </a:r>
          </a:p>
          <a:p>
            <a:endParaRPr lang="en-US" dirty="0"/>
          </a:p>
        </p:txBody>
      </p:sp>
      <p:pic>
        <p:nvPicPr>
          <p:cNvPr id="17" name="Picture 16"/>
          <p:cNvPicPr>
            <a:picLocks noChangeAspect="1"/>
          </p:cNvPicPr>
          <p:nvPr/>
        </p:nvPicPr>
        <p:blipFill>
          <a:blip r:embed="rId4"/>
          <a:stretch>
            <a:fillRect/>
          </a:stretch>
        </p:blipFill>
        <p:spPr>
          <a:xfrm>
            <a:off x="2968625" y="2247900"/>
            <a:ext cx="2794000" cy="170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44485"/>
                                        </p:tgtEl>
                                        <p:attrNameLst>
                                          <p:attrName>style.visibility</p:attrName>
                                        </p:attrNameLst>
                                      </p:cBhvr>
                                      <p:to>
                                        <p:strVal val="visible"/>
                                      </p:to>
                                    </p:set>
                                    <p:animEffect transition="in" filter="wipe(left)">
                                      <p:cBhvr>
                                        <p:cTn id="7" dur="500"/>
                                        <p:tgtEl>
                                          <p:spTgt spid="104448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44484"/>
                                        </p:tgtEl>
                                        <p:attrNameLst>
                                          <p:attrName>style.visibility</p:attrName>
                                        </p:attrNameLst>
                                      </p:cBhvr>
                                      <p:to>
                                        <p:strVal val="visible"/>
                                      </p:to>
                                    </p:set>
                                    <p:animEffect transition="in" filter="wipe(down)">
                                      <p:cBhvr>
                                        <p:cTn id="11" dur="500"/>
                                        <p:tgtEl>
                                          <p:spTgt spid="1044484"/>
                                        </p:tgtEl>
                                      </p:cBhvr>
                                    </p:animEffect>
                                  </p:childTnLst>
                                </p:cTn>
                              </p:par>
                              <p:par>
                                <p:cTn id="12" presetID="22" presetClass="entr" presetSubtype="4" fill="hold" nodeType="withEffect">
                                  <p:stCondLst>
                                    <p:cond delay="0"/>
                                  </p:stCondLst>
                                  <p:childTnLst>
                                    <p:set>
                                      <p:cBhvr>
                                        <p:cTn id="13" dur="1" fill="hold">
                                          <p:stCondLst>
                                            <p:cond delay="0"/>
                                          </p:stCondLst>
                                        </p:cTn>
                                        <p:tgtEl>
                                          <p:spTgt spid="1044487">
                                            <p:txEl>
                                              <p:pRg st="0" end="0"/>
                                            </p:txEl>
                                          </p:spTgt>
                                        </p:tgtEl>
                                        <p:attrNameLst>
                                          <p:attrName>style.visibility</p:attrName>
                                        </p:attrNameLst>
                                      </p:cBhvr>
                                      <p:to>
                                        <p:strVal val="visible"/>
                                      </p:to>
                                    </p:set>
                                    <p:animEffect transition="in" filter="wipe(down)">
                                      <p:cBhvr>
                                        <p:cTn id="14" dur="500"/>
                                        <p:tgtEl>
                                          <p:spTgt spid="1044487">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044493"/>
                                        </p:tgtEl>
                                        <p:attrNameLst>
                                          <p:attrName>style.visibility</p:attrName>
                                        </p:attrNameLst>
                                      </p:cBhvr>
                                      <p:to>
                                        <p:strVal val="visible"/>
                                      </p:to>
                                    </p:set>
                                    <p:animEffect transition="in" filter="wipe(down)">
                                      <p:cBhvr>
                                        <p:cTn id="18" dur="1000"/>
                                        <p:tgtEl>
                                          <p:spTgt spid="1044493"/>
                                        </p:tgtEl>
                                      </p:cBhvr>
                                    </p:animEffect>
                                  </p:childTnLst>
                                </p:cTn>
                              </p:par>
                            </p:childTnLst>
                          </p:cTn>
                        </p:par>
                        <p:par>
                          <p:cTn id="19" fill="hold" nodeType="afterGroup">
                            <p:stCondLst>
                              <p:cond delay="2000"/>
                            </p:stCondLst>
                            <p:childTnLst>
                              <p:par>
                                <p:cTn id="20" presetID="22" presetClass="entr" presetSubtype="4" fill="hold" nodeType="afterEffect">
                                  <p:stCondLst>
                                    <p:cond delay="0"/>
                                  </p:stCondLst>
                                  <p:childTnLst>
                                    <p:set>
                                      <p:cBhvr>
                                        <p:cTn id="21" dur="1" fill="hold">
                                          <p:stCondLst>
                                            <p:cond delay="0"/>
                                          </p:stCondLst>
                                        </p:cTn>
                                        <p:tgtEl>
                                          <p:spTgt spid="1044488">
                                            <p:txEl>
                                              <p:pRg st="0" end="0"/>
                                            </p:txEl>
                                          </p:spTgt>
                                        </p:tgtEl>
                                        <p:attrNameLst>
                                          <p:attrName>style.visibility</p:attrName>
                                        </p:attrNameLst>
                                      </p:cBhvr>
                                      <p:to>
                                        <p:strVal val="visible"/>
                                      </p:to>
                                    </p:set>
                                    <p:animEffect transition="in" filter="wipe(down)">
                                      <p:cBhvr>
                                        <p:cTn id="22" dur="500"/>
                                        <p:tgtEl>
                                          <p:spTgt spid="1044488">
                                            <p:txEl>
                                              <p:pRg st="0" end="0"/>
                                            </p:txEl>
                                          </p:spTgt>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1044492"/>
                                        </p:tgtEl>
                                        <p:attrNameLst>
                                          <p:attrName>style.visibility</p:attrName>
                                        </p:attrNameLst>
                                      </p:cBhvr>
                                      <p:to>
                                        <p:strVal val="visible"/>
                                      </p:to>
                                    </p:set>
                                    <p:animEffect transition="in" filter="wipe(down)">
                                      <p:cBhvr>
                                        <p:cTn id="26" dur="1000"/>
                                        <p:tgtEl>
                                          <p:spTgt spid="1044492"/>
                                        </p:tgtEl>
                                      </p:cBhvr>
                                    </p:animEffect>
                                  </p:childTnLst>
                                </p:cTn>
                              </p:par>
                            </p:childTnLst>
                          </p:cTn>
                        </p:par>
                        <p:par>
                          <p:cTn id="27" fill="hold" nodeType="afterGroup">
                            <p:stCondLst>
                              <p:cond delay="3500"/>
                            </p:stCondLst>
                            <p:childTnLst>
                              <p:par>
                                <p:cTn id="28" presetID="22" presetClass="entr" presetSubtype="4" fill="hold" nodeType="afterEffect">
                                  <p:stCondLst>
                                    <p:cond delay="0"/>
                                  </p:stCondLst>
                                  <p:childTnLst>
                                    <p:set>
                                      <p:cBhvr>
                                        <p:cTn id="29" dur="1" fill="hold">
                                          <p:stCondLst>
                                            <p:cond delay="0"/>
                                          </p:stCondLst>
                                        </p:cTn>
                                        <p:tgtEl>
                                          <p:spTgt spid="1044489">
                                            <p:txEl>
                                              <p:pRg st="0" end="0"/>
                                            </p:txEl>
                                          </p:spTgt>
                                        </p:tgtEl>
                                        <p:attrNameLst>
                                          <p:attrName>style.visibility</p:attrName>
                                        </p:attrNameLst>
                                      </p:cBhvr>
                                      <p:to>
                                        <p:strVal val="visible"/>
                                      </p:to>
                                    </p:set>
                                    <p:animEffect transition="in" filter="wipe(down)">
                                      <p:cBhvr>
                                        <p:cTn id="30" dur="500"/>
                                        <p:tgtEl>
                                          <p:spTgt spid="1044489">
                                            <p:txEl>
                                              <p:pRg st="0" end="0"/>
                                            </p:txEl>
                                          </p:spTgt>
                                        </p:tgtEl>
                                      </p:cBhvr>
                                    </p:animEffect>
                                  </p:childTnLst>
                                </p:cTn>
                              </p:par>
                            </p:childTnLst>
                          </p:cTn>
                        </p:par>
                        <p:par>
                          <p:cTn id="31" fill="hold" nodeType="afterGroup">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1044491"/>
                                        </p:tgtEl>
                                        <p:attrNameLst>
                                          <p:attrName>style.visibility</p:attrName>
                                        </p:attrNameLst>
                                      </p:cBhvr>
                                      <p:to>
                                        <p:strVal val="visible"/>
                                      </p:to>
                                    </p:set>
                                    <p:animEffect transition="in" filter="wipe(down)">
                                      <p:cBhvr>
                                        <p:cTn id="34" dur="1000"/>
                                        <p:tgtEl>
                                          <p:spTgt spid="1044491"/>
                                        </p:tgtEl>
                                      </p:cBhvr>
                                    </p:animEffect>
                                  </p:childTnLst>
                                </p:cTn>
                              </p:par>
                            </p:childTnLst>
                          </p:cTn>
                        </p:par>
                        <p:par>
                          <p:cTn id="35" fill="hold" nodeType="afterGroup">
                            <p:stCondLst>
                              <p:cond delay="5000"/>
                            </p:stCondLst>
                            <p:childTnLst>
                              <p:par>
                                <p:cTn id="36" presetID="22" presetClass="entr" presetSubtype="4" fill="hold" grpId="0" nodeType="afterEffect">
                                  <p:stCondLst>
                                    <p:cond delay="0"/>
                                  </p:stCondLst>
                                  <p:childTnLst>
                                    <p:set>
                                      <p:cBhvr>
                                        <p:cTn id="37" dur="1" fill="hold">
                                          <p:stCondLst>
                                            <p:cond delay="0"/>
                                          </p:stCondLst>
                                        </p:cTn>
                                        <p:tgtEl>
                                          <p:spTgt spid="1044486"/>
                                        </p:tgtEl>
                                        <p:attrNameLst>
                                          <p:attrName>style.visibility</p:attrName>
                                        </p:attrNameLst>
                                      </p:cBhvr>
                                      <p:to>
                                        <p:strVal val="visible"/>
                                      </p:to>
                                    </p:set>
                                    <p:animEffect transition="in" filter="wipe(down)">
                                      <p:cBhvr>
                                        <p:cTn id="38" dur="500"/>
                                        <p:tgtEl>
                                          <p:spTgt spid="1044486"/>
                                        </p:tgtEl>
                                      </p:cBhvr>
                                    </p:animEffect>
                                  </p:childTnLst>
                                </p:cTn>
                              </p:par>
                            </p:childTnLst>
                          </p:cTn>
                        </p:par>
                        <p:par>
                          <p:cTn id="39" fill="hold" nodeType="afterGroup">
                            <p:stCondLst>
                              <p:cond delay="5500"/>
                            </p:stCondLst>
                            <p:childTnLst>
                              <p:par>
                                <p:cTn id="40" presetID="22" presetClass="entr" presetSubtype="4" fill="hold" grpId="0" nodeType="afterEffect">
                                  <p:stCondLst>
                                    <p:cond delay="0"/>
                                  </p:stCondLst>
                                  <p:childTnLst>
                                    <p:set>
                                      <p:cBhvr>
                                        <p:cTn id="41" dur="1" fill="hold">
                                          <p:stCondLst>
                                            <p:cond delay="0"/>
                                          </p:stCondLst>
                                        </p:cTn>
                                        <p:tgtEl>
                                          <p:spTgt spid="1044490"/>
                                        </p:tgtEl>
                                        <p:attrNameLst>
                                          <p:attrName>style.visibility</p:attrName>
                                        </p:attrNameLst>
                                      </p:cBhvr>
                                      <p:to>
                                        <p:strVal val="visible"/>
                                      </p:to>
                                    </p:set>
                                    <p:animEffect transition="in" filter="wipe(down)">
                                      <p:cBhvr>
                                        <p:cTn id="42" dur="1000"/>
                                        <p:tgtEl>
                                          <p:spTgt spid="104449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fade">
                                      <p:cBhvr>
                                        <p:cTn id="47" dur="1000"/>
                                        <p:tgtEl>
                                          <p:spTgt spid="16">
                                            <p:txEl>
                                              <p:pRg st="0" end="0"/>
                                            </p:txEl>
                                          </p:spTgt>
                                        </p:tgtEl>
                                      </p:cBhvr>
                                    </p:animEffect>
                                    <p:anim calcmode="lin" valueType="num">
                                      <p:cBhvr>
                                        <p:cTn id="4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xEl>
                                              <p:pRg st="2" end="2"/>
                                            </p:txEl>
                                          </p:spTgt>
                                        </p:tgtEl>
                                        <p:attrNameLst>
                                          <p:attrName>style.visibility</p:attrName>
                                        </p:attrNameLst>
                                      </p:cBhvr>
                                      <p:to>
                                        <p:strVal val="visible"/>
                                      </p:to>
                                    </p:set>
                                    <p:animEffect transition="in" filter="fade">
                                      <p:cBhvr>
                                        <p:cTn id="54" dur="1000"/>
                                        <p:tgtEl>
                                          <p:spTgt spid="16">
                                            <p:txEl>
                                              <p:pRg st="2" end="2"/>
                                            </p:txEl>
                                          </p:spTgt>
                                        </p:tgtEl>
                                      </p:cBhvr>
                                    </p:animEffect>
                                    <p:anim calcmode="lin" valueType="num">
                                      <p:cBhvr>
                                        <p:cTn id="5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2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1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xEl>
                                              <p:pRg st="4" end="4"/>
                                            </p:txEl>
                                          </p:spTgt>
                                        </p:tgtEl>
                                        <p:attrNameLst>
                                          <p:attrName>style.visibility</p:attrName>
                                        </p:attrNameLst>
                                      </p:cBhvr>
                                      <p:to>
                                        <p:strVal val="visible"/>
                                      </p:to>
                                    </p:set>
                                    <p:animEffect transition="in" filter="fade">
                                      <p:cBhvr>
                                        <p:cTn id="70" dur="1000"/>
                                        <p:tgtEl>
                                          <p:spTgt spid="16">
                                            <p:txEl>
                                              <p:pRg st="4" end="4"/>
                                            </p:txEl>
                                          </p:spTgt>
                                        </p:tgtEl>
                                      </p:cBhvr>
                                    </p:animEffect>
                                    <p:anim calcmode="lin" valueType="num">
                                      <p:cBhvr>
                                        <p:cTn id="71"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6" grpId="0"/>
      <p:bldP spid="1044490" grpId="0" animBg="1"/>
      <p:bldP spid="1044491" grpId="0" animBg="1"/>
      <p:bldP spid="1044492" grpId="0" animBg="1"/>
      <p:bldP spid="1044493" grpId="0" animBg="1"/>
      <p:bldP spid="16" grpId="0"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lide Number Placeholder 3"/>
          <p:cNvSpPr>
            <a:spLocks noGrp="1"/>
          </p:cNvSpPr>
          <p:nvPr>
            <p:ph type="sldNum" sz="quarter" idx="12"/>
          </p:nvPr>
        </p:nvSpPr>
        <p:spPr>
          <a:ln>
            <a:miter lim="800000"/>
            <a:headEnd/>
            <a:tailEnd/>
          </a:ln>
        </p:spPr>
        <p:txBody>
          <a:bodyPr/>
          <a:lstStyle/>
          <a:p>
            <a:pPr>
              <a:defRPr/>
            </a:pPr>
            <a:fld id="{024533B0-0CEA-FC4F-B9FE-41B3B9022DC9}" type="slidenum">
              <a:rPr lang="en-US"/>
              <a:pPr>
                <a:defRPr/>
              </a:pPr>
              <a:t>49</a:t>
            </a:fld>
            <a:endParaRPr lang="en-US"/>
          </a:p>
        </p:txBody>
      </p:sp>
      <p:sp>
        <p:nvSpPr>
          <p:cNvPr id="572420" name="Rectangle 2"/>
          <p:cNvSpPr>
            <a:spLocks noGrp="1" noChangeArrowheads="1"/>
          </p:cNvSpPr>
          <p:nvPr>
            <p:ph type="title" idx="4294967295"/>
          </p:nvPr>
        </p:nvSpPr>
        <p:spPr>
          <a:xfrm>
            <a:off x="541338" y="395288"/>
            <a:ext cx="8602662" cy="614362"/>
          </a:xfrm>
        </p:spPr>
        <p:txBody>
          <a:bodyPr rtlCol="0">
            <a:noAutofit/>
          </a:bodyPr>
          <a:lstStyle/>
          <a:p>
            <a:pPr fontAlgn="auto">
              <a:spcAft>
                <a:spcPts val="0"/>
              </a:spcAft>
              <a:defRPr/>
            </a:pP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07" charset="0"/>
                <a:ea typeface="+mj-ea"/>
                <a:cs typeface="+mj-cs"/>
              </a:rPr>
              <a:t>Not all coax is the same</a:t>
            </a:r>
            <a:endPar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endParaRPr>
          </a:p>
        </p:txBody>
      </p:sp>
      <p:sp>
        <p:nvSpPr>
          <p:cNvPr id="1048579" name="Rectangle 3"/>
          <p:cNvSpPr>
            <a:spLocks noGrp="1" noChangeArrowheads="1"/>
          </p:cNvSpPr>
          <p:nvPr>
            <p:ph type="body" idx="4294967295"/>
          </p:nvPr>
        </p:nvSpPr>
        <p:spPr>
          <a:xfrm>
            <a:off x="0" y="1470025"/>
            <a:ext cx="8642350" cy="3649663"/>
          </a:xfrm>
        </p:spPr>
        <p:txBody>
          <a:bodyPr/>
          <a:lstStyle/>
          <a:p>
            <a:pPr lvl="1">
              <a:buNone/>
            </a:pPr>
            <a:r>
              <a:rPr lang="en-US" sz="1200" dirty="0" smtClean="0">
                <a:solidFill>
                  <a:srgbClr val="FF0000"/>
                </a:solidFill>
                <a:latin typeface="Rockwell" pitchFamily="-111" charset="0"/>
              </a:rPr>
              <a:t>T9B10</a:t>
            </a:r>
            <a:r>
              <a:rPr lang="en-US" sz="2000" dirty="0" smtClean="0">
                <a:solidFill>
                  <a:srgbClr val="FF0000"/>
                </a:solidFill>
                <a:latin typeface="Rockwell" pitchFamily="-111" charset="0"/>
              </a:rPr>
              <a:t>  </a:t>
            </a:r>
            <a:r>
              <a:rPr lang="en-US" sz="2000" dirty="0" smtClean="0">
                <a:latin typeface="Rockwell" pitchFamily="-111" charset="0"/>
              </a:rPr>
              <a:t>Electrical differences exists between the smaller RG-58 and larger RG-8 coaxial cables in that RG-8 cable has less loss at a given frequency.</a:t>
            </a:r>
          </a:p>
          <a:p>
            <a:pPr lvl="1"/>
            <a:endParaRPr lang="en-US" sz="2000" dirty="0" smtClean="0">
              <a:latin typeface="Rockwell" pitchFamily="-111" charset="0"/>
            </a:endParaRPr>
          </a:p>
          <a:p>
            <a:pPr lvl="1"/>
            <a:endParaRPr lang="en-US" sz="2000" dirty="0" smtClean="0">
              <a:latin typeface="Rockwell" pitchFamily="-111" charset="0"/>
            </a:endParaRPr>
          </a:p>
          <a:p>
            <a:pPr lvl="1"/>
            <a:endParaRPr lang="en-US" sz="2000" dirty="0" smtClean="0">
              <a:latin typeface="Rockwell" pitchFamily="-111" charset="0"/>
            </a:endParaRPr>
          </a:p>
          <a:p>
            <a:pPr lvl="1"/>
            <a:endParaRPr lang="en-US" sz="2000" dirty="0" smtClean="0">
              <a:latin typeface="Rockwell" pitchFamily="-111" charset="0"/>
            </a:endParaRPr>
          </a:p>
          <a:p>
            <a:pPr lvl="1"/>
            <a:endParaRPr lang="en-US" sz="2000" dirty="0" smtClean="0">
              <a:latin typeface="Rockwell" pitchFamily="-111" charset="0"/>
            </a:endParaRPr>
          </a:p>
          <a:p>
            <a:pPr lvl="1"/>
            <a:endParaRPr lang="en-US" sz="2000" dirty="0" smtClean="0">
              <a:latin typeface="Rockwell" pitchFamily="-111" charset="0"/>
            </a:endParaRPr>
          </a:p>
          <a:p>
            <a:pPr lvl="1"/>
            <a:endParaRPr lang="en-US" sz="2000" dirty="0" smtClean="0">
              <a:latin typeface="Rockwell" pitchFamily="-111" charset="0"/>
            </a:endParaRPr>
          </a:p>
          <a:p>
            <a:pPr lvl="1"/>
            <a:endParaRPr lang="en-US" sz="1200" dirty="0" smtClean="0">
              <a:latin typeface="Rockwell" pitchFamily="-111" charset="0"/>
            </a:endParaRPr>
          </a:p>
          <a:p>
            <a:pPr lvl="1"/>
            <a:endParaRPr lang="en-US" sz="2000" dirty="0" smtClean="0">
              <a:latin typeface="Rockwell" pitchFamily="-111" charset="0"/>
            </a:endParaRPr>
          </a:p>
        </p:txBody>
      </p:sp>
      <p:sp>
        <p:nvSpPr>
          <p:cNvPr id="3072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76DECDD0-EB80-764F-987A-F9C65F7896E0}" type="slidenum">
              <a:rPr lang="en-US" sz="1400">
                <a:latin typeface="Times New Roman" pitchFamily="-111" charset="0"/>
              </a:rPr>
              <a:pPr algn="r"/>
              <a:t>49</a:t>
            </a:fld>
            <a:endParaRPr lang="en-US" sz="1400">
              <a:latin typeface="Times New Roman" pitchFamily="-111" charset="0"/>
            </a:endParaRPr>
          </a:p>
        </p:txBody>
      </p:sp>
      <p:sp>
        <p:nvSpPr>
          <p:cNvPr id="1048580" name="Rectangle 3"/>
          <p:cNvSpPr>
            <a:spLocks noChangeArrowheads="1"/>
          </p:cNvSpPr>
          <p:nvPr/>
        </p:nvSpPr>
        <p:spPr bwMode="auto">
          <a:xfrm>
            <a:off x="320675" y="3198813"/>
            <a:ext cx="7604125" cy="1920875"/>
          </a:xfrm>
          <a:prstGeom prst="rect">
            <a:avLst/>
          </a:prstGeom>
          <a:noFill/>
          <a:ln w="9525">
            <a:noFill/>
            <a:miter lim="800000"/>
            <a:headEnd/>
            <a:tailEnd/>
          </a:ln>
        </p:spPr>
        <p:txBody>
          <a:bodyPr>
            <a:prstTxWarp prst="textNoShape">
              <a:avLst/>
            </a:prstTxWarp>
          </a:bodyPr>
          <a:lstStyle/>
          <a:p>
            <a:pPr lvl="1"/>
            <a:r>
              <a:rPr lang="en-US" b="1" u="sng" dirty="0">
                <a:solidFill>
                  <a:srgbClr val="595959"/>
                </a:solidFill>
                <a:latin typeface="Rockwell" pitchFamily="-111" charset="0"/>
              </a:rPr>
              <a:t>Coax Type	         Size	@ 100 MHz 	@ 400 MHz               </a:t>
            </a:r>
          </a:p>
          <a:p>
            <a:pPr lvl="1"/>
            <a:r>
              <a:rPr lang="en-US" sz="1400" dirty="0">
                <a:solidFill>
                  <a:srgbClr val="595959"/>
                </a:solidFill>
                <a:latin typeface="Rockwell" pitchFamily="-111" charset="0"/>
              </a:rPr>
              <a:t>   </a:t>
            </a:r>
            <a:r>
              <a:rPr lang="en-US" sz="1600" dirty="0">
                <a:solidFill>
                  <a:srgbClr val="595959"/>
                </a:solidFill>
                <a:latin typeface="Rockwell" pitchFamily="-111" charset="0"/>
              </a:rPr>
              <a:t>RG-58U	         Small</a:t>
            </a:r>
            <a:r>
              <a:rPr lang="en-US" sz="1600" baseline="30000" dirty="0">
                <a:solidFill>
                  <a:srgbClr val="595959"/>
                </a:solidFill>
                <a:latin typeface="Rockwell" pitchFamily="-111" charset="0"/>
              </a:rPr>
              <a:t>	</a:t>
            </a:r>
            <a:r>
              <a:rPr lang="en-US" sz="1600" dirty="0">
                <a:solidFill>
                  <a:srgbClr val="595959"/>
                </a:solidFill>
                <a:latin typeface="Rockwell" pitchFamily="-111" charset="0"/>
              </a:rPr>
              <a:t>         4.3 dB</a:t>
            </a:r>
            <a:r>
              <a:rPr lang="en-US" sz="1600" baseline="30000" dirty="0">
                <a:solidFill>
                  <a:srgbClr val="595959"/>
                </a:solidFill>
                <a:latin typeface="Rockwell" pitchFamily="-111" charset="0"/>
              </a:rPr>
              <a:t>	          </a:t>
            </a:r>
            <a:r>
              <a:rPr lang="en-US" sz="1600" dirty="0">
                <a:solidFill>
                  <a:srgbClr val="595959"/>
                </a:solidFill>
                <a:latin typeface="Rockwell" pitchFamily="-111" charset="0"/>
              </a:rPr>
              <a:t>9.4 dB</a:t>
            </a:r>
            <a:r>
              <a:rPr lang="en-US" sz="1600" baseline="30000" dirty="0">
                <a:solidFill>
                  <a:srgbClr val="595959"/>
                </a:solidFill>
                <a:latin typeface="Rockwell" pitchFamily="-111" charset="0"/>
              </a:rPr>
              <a:t>	</a:t>
            </a:r>
          </a:p>
          <a:p>
            <a:pPr lvl="1"/>
            <a:r>
              <a:rPr lang="en-US" sz="1600" dirty="0">
                <a:solidFill>
                  <a:srgbClr val="595959"/>
                </a:solidFill>
                <a:latin typeface="Rockwell" pitchFamily="-111" charset="0"/>
              </a:rPr>
              <a:t>   RG-8X	         Medium	         3.7 dB	       8.0 dB</a:t>
            </a:r>
          </a:p>
          <a:p>
            <a:pPr lvl="1"/>
            <a:r>
              <a:rPr lang="en-US" sz="1600" dirty="0">
                <a:solidFill>
                  <a:srgbClr val="595959"/>
                </a:solidFill>
                <a:latin typeface="Rockwell" pitchFamily="-111" charset="0"/>
              </a:rPr>
              <a:t>   RG-8U	         Large                </a:t>
            </a:r>
            <a:r>
              <a:rPr lang="en-US" sz="1600" dirty="0" smtClean="0">
                <a:solidFill>
                  <a:srgbClr val="595959"/>
                </a:solidFill>
                <a:latin typeface="Rockwell" pitchFamily="-111" charset="0"/>
              </a:rPr>
              <a:t> 1.9 </a:t>
            </a:r>
            <a:r>
              <a:rPr lang="en-US" sz="1600" dirty="0">
                <a:solidFill>
                  <a:srgbClr val="595959"/>
                </a:solidFill>
                <a:latin typeface="Rockwell" pitchFamily="-111" charset="0"/>
              </a:rPr>
              <a:t>dB            </a:t>
            </a:r>
            <a:r>
              <a:rPr lang="en-US" sz="1600" dirty="0" smtClean="0">
                <a:solidFill>
                  <a:srgbClr val="595959"/>
                </a:solidFill>
                <a:latin typeface="Rockwell" pitchFamily="-111" charset="0"/>
              </a:rPr>
              <a:t> 4.1 </a:t>
            </a:r>
            <a:r>
              <a:rPr lang="en-US" sz="1600" dirty="0">
                <a:solidFill>
                  <a:srgbClr val="595959"/>
                </a:solidFill>
                <a:latin typeface="Rockwell" pitchFamily="-111" charset="0"/>
              </a:rPr>
              <a:t>dB</a:t>
            </a:r>
          </a:p>
          <a:p>
            <a:pPr lvl="1"/>
            <a:r>
              <a:rPr lang="en-US" sz="1600" dirty="0">
                <a:solidFill>
                  <a:srgbClr val="595959"/>
                </a:solidFill>
                <a:latin typeface="Rockwell" pitchFamily="-111" charset="0"/>
              </a:rPr>
              <a:t>   RG-213	         Large                </a:t>
            </a:r>
            <a:r>
              <a:rPr lang="en-US" sz="1600" dirty="0" smtClean="0">
                <a:solidFill>
                  <a:srgbClr val="595959"/>
                </a:solidFill>
                <a:latin typeface="Rockwell" pitchFamily="-111" charset="0"/>
              </a:rPr>
              <a:t> 1.9 </a:t>
            </a:r>
            <a:r>
              <a:rPr lang="en-US" sz="1600" dirty="0">
                <a:solidFill>
                  <a:srgbClr val="595959"/>
                </a:solidFill>
                <a:latin typeface="Rockwell" pitchFamily="-111" charset="0"/>
              </a:rPr>
              <a:t>dB            </a:t>
            </a:r>
            <a:r>
              <a:rPr lang="en-US" sz="1600" dirty="0" smtClean="0">
                <a:solidFill>
                  <a:srgbClr val="595959"/>
                </a:solidFill>
                <a:latin typeface="Rockwell" pitchFamily="-111" charset="0"/>
              </a:rPr>
              <a:t> 4.5 </a:t>
            </a:r>
            <a:r>
              <a:rPr lang="en-US" sz="1600" dirty="0">
                <a:solidFill>
                  <a:srgbClr val="595959"/>
                </a:solidFill>
                <a:latin typeface="Rockwell" pitchFamily="-111" charset="0"/>
              </a:rPr>
              <a:t>dB</a:t>
            </a:r>
          </a:p>
          <a:p>
            <a:pPr lvl="1"/>
            <a:r>
              <a:rPr lang="en-US" sz="1600" dirty="0">
                <a:solidFill>
                  <a:srgbClr val="595959"/>
                </a:solidFill>
                <a:latin typeface="Rockwell" pitchFamily="-111" charset="0"/>
              </a:rPr>
              <a:t>   </a:t>
            </a:r>
            <a:r>
              <a:rPr lang="en-US" sz="1600" dirty="0" err="1" smtClean="0">
                <a:solidFill>
                  <a:srgbClr val="595959"/>
                </a:solidFill>
                <a:latin typeface="Rockwell" pitchFamily="-111" charset="0"/>
              </a:rPr>
              <a:t>Hardline</a:t>
            </a:r>
            <a:r>
              <a:rPr lang="en-US" sz="1600" dirty="0" smtClean="0">
                <a:solidFill>
                  <a:srgbClr val="595959"/>
                </a:solidFill>
                <a:latin typeface="Rockwell" pitchFamily="-111" charset="0"/>
              </a:rPr>
              <a:t>        </a:t>
            </a:r>
            <a:r>
              <a:rPr lang="en-US" sz="1600" dirty="0">
                <a:solidFill>
                  <a:srgbClr val="595959"/>
                </a:solidFill>
                <a:latin typeface="Rockwell" pitchFamily="-111" charset="0"/>
              </a:rPr>
              <a:t>Large, Rigid     </a:t>
            </a:r>
            <a:r>
              <a:rPr lang="en-US" sz="1600" dirty="0" smtClean="0">
                <a:solidFill>
                  <a:srgbClr val="595959"/>
                </a:solidFill>
                <a:latin typeface="Rockwell" pitchFamily="-111" charset="0"/>
              </a:rPr>
              <a:t> 0.5 </a:t>
            </a:r>
            <a:r>
              <a:rPr lang="en-US" sz="1600" dirty="0">
                <a:solidFill>
                  <a:srgbClr val="595959"/>
                </a:solidFill>
                <a:latin typeface="Rockwell" pitchFamily="-111" charset="0"/>
              </a:rPr>
              <a:t>dB            </a:t>
            </a:r>
            <a:r>
              <a:rPr lang="en-US" sz="1600" dirty="0" smtClean="0">
                <a:solidFill>
                  <a:srgbClr val="595959"/>
                </a:solidFill>
                <a:latin typeface="Rockwell" pitchFamily="-111" charset="0"/>
              </a:rPr>
              <a:t> 1.5 </a:t>
            </a:r>
            <a:r>
              <a:rPr lang="en-US" sz="1600" dirty="0">
                <a:solidFill>
                  <a:srgbClr val="595959"/>
                </a:solidFill>
                <a:latin typeface="Rockwell" pitchFamily="-111" charset="0"/>
              </a:rPr>
              <a:t>dB</a:t>
            </a:r>
          </a:p>
          <a:p>
            <a:pPr lvl="1"/>
            <a:r>
              <a:rPr lang="en-US" sz="1600" dirty="0">
                <a:solidFill>
                  <a:srgbClr val="FF0000"/>
                </a:solidFill>
                <a:latin typeface="Rockwell" pitchFamily="-111" charset="0"/>
              </a:rPr>
              <a:t>       </a:t>
            </a:r>
          </a:p>
        </p:txBody>
      </p:sp>
      <p:sp>
        <p:nvSpPr>
          <p:cNvPr id="1048581" name="Text Box 5"/>
          <p:cNvSpPr txBox="1">
            <a:spLocks noChangeArrowheads="1"/>
          </p:cNvSpPr>
          <p:nvPr/>
        </p:nvSpPr>
        <p:spPr bwMode="auto">
          <a:xfrm>
            <a:off x="1600200" y="2738438"/>
            <a:ext cx="5338762" cy="366712"/>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dirty="0">
                <a:solidFill>
                  <a:srgbClr val="595959"/>
                </a:solidFill>
                <a:latin typeface="Rockwell" pitchFamily="-111" charset="0"/>
              </a:rPr>
              <a:t>Coax Cable Type, Size, and Loss per </a:t>
            </a:r>
            <a:r>
              <a:rPr lang="en-US" dirty="0">
                <a:solidFill>
                  <a:srgbClr val="0000FF"/>
                </a:solidFill>
                <a:latin typeface="Rockwell" pitchFamily="-111" charset="0"/>
              </a:rPr>
              <a:t>100</a:t>
            </a:r>
            <a:r>
              <a:rPr lang="en-US" dirty="0">
                <a:solidFill>
                  <a:srgbClr val="595959"/>
                </a:solidFill>
                <a:latin typeface="Rockwell" pitchFamily="-111" charset="0"/>
              </a:rPr>
              <a:t> feet</a:t>
            </a:r>
          </a:p>
        </p:txBody>
      </p:sp>
      <p:pic>
        <p:nvPicPr>
          <p:cNvPr id="8" name="Picture 7"/>
          <p:cNvPicPr>
            <a:picLocks noChangeAspect="1"/>
          </p:cNvPicPr>
          <p:nvPr/>
        </p:nvPicPr>
        <p:blipFill>
          <a:blip r:embed="rId2"/>
          <a:stretch>
            <a:fillRect/>
          </a:stretch>
        </p:blipFill>
        <p:spPr>
          <a:xfrm>
            <a:off x="6553200" y="2262188"/>
            <a:ext cx="2540000" cy="2857500"/>
          </a:xfrm>
          <a:prstGeom prst="rect">
            <a:avLst/>
          </a:prstGeom>
        </p:spPr>
      </p:pic>
      <p:sp>
        <p:nvSpPr>
          <p:cNvPr id="9" name="Rectangle 8"/>
          <p:cNvSpPr/>
          <p:nvPr/>
        </p:nvSpPr>
        <p:spPr>
          <a:xfrm>
            <a:off x="914400" y="4495800"/>
            <a:ext cx="4800600" cy="381000"/>
          </a:xfrm>
          <a:prstGeom prst="rect">
            <a:avLst/>
          </a:prstGeom>
          <a:solidFill>
            <a:srgbClr val="FEC60B">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200" y="5568117"/>
            <a:ext cx="8868384" cy="677108"/>
          </a:xfrm>
          <a:prstGeom prst="rect">
            <a:avLst/>
          </a:prstGeom>
          <a:noFill/>
        </p:spPr>
        <p:txBody>
          <a:bodyPr wrap="none" rtlCol="0">
            <a:spAutoFit/>
          </a:bodyPr>
          <a:lstStyle/>
          <a:p>
            <a:pPr marL="0" lvl="1"/>
            <a:r>
              <a:rPr lang="en-US" sz="1200" dirty="0" smtClean="0">
                <a:solidFill>
                  <a:srgbClr val="FF0000"/>
                </a:solidFill>
                <a:latin typeface="Rockwell" pitchFamily="-111" charset="0"/>
              </a:rPr>
              <a:t>T9B11</a:t>
            </a:r>
            <a:r>
              <a:rPr lang="en-US" sz="2000" dirty="0" smtClean="0">
                <a:solidFill>
                  <a:srgbClr val="FF0000"/>
                </a:solidFill>
                <a:latin typeface="Rockwell" pitchFamily="-111" charset="0"/>
              </a:rPr>
              <a:t>  </a:t>
            </a:r>
            <a:r>
              <a:rPr lang="en-US" sz="2000" dirty="0" smtClean="0">
                <a:latin typeface="Rockwell" pitchFamily="-111" charset="0"/>
              </a:rPr>
              <a:t>The lowest loss </a:t>
            </a:r>
            <a:r>
              <a:rPr lang="en-US" sz="2000" dirty="0" err="1" smtClean="0">
                <a:latin typeface="Rockwell" pitchFamily="-111" charset="0"/>
              </a:rPr>
              <a:t>feedline</a:t>
            </a:r>
            <a:r>
              <a:rPr lang="en-US" sz="2000" dirty="0" smtClean="0">
                <a:latin typeface="Rockwell" pitchFamily="-111" charset="0"/>
              </a:rPr>
              <a:t> at VHF and UHF is an Air-insulated hard line.</a:t>
            </a:r>
            <a:r>
              <a:rPr lang="en-US" sz="1200" dirty="0" smtClean="0">
                <a:latin typeface="Rockwell" pitchFamily="-111" charset="0"/>
              </a:rPr>
              <a:t>.</a:t>
            </a:r>
            <a:endParaRPr lang="en-US" sz="2000" dirty="0" smtClean="0">
              <a:solidFill>
                <a:srgbClr val="FF0000"/>
              </a:solidFill>
              <a:latin typeface="Rockwell" pitchFamily="-111"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1" y="1524000"/>
            <a:ext cx="6705600" cy="4492752"/>
          </a:xfrm>
          <a:prstGeom prst="rect">
            <a:avLst/>
          </a:prstGeom>
        </p:spPr>
      </p:pic>
      <p:sp>
        <p:nvSpPr>
          <p:cNvPr id="3" name="TextBox 2"/>
          <p:cNvSpPr txBox="1"/>
          <p:nvPr/>
        </p:nvSpPr>
        <p:spPr>
          <a:xfrm>
            <a:off x="152400" y="533400"/>
            <a:ext cx="2662032" cy="646331"/>
          </a:xfrm>
          <a:prstGeom prst="rect">
            <a:avLst/>
          </a:prstGeom>
          <a:noFill/>
        </p:spPr>
        <p:txBody>
          <a:bodyPr wrap="none" rtlCol="0">
            <a:sp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Absorption </a:t>
            </a:r>
            <a:endParaRPr lang="en-US" sz="3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5800" cy="1143000"/>
          </a:xfrm>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SWR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Standing Wave Ratio</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457201" y="1676400"/>
            <a:ext cx="7848600" cy="3416320"/>
          </a:xfrm>
          <a:prstGeom prst="rect">
            <a:avLst/>
          </a:prstGeom>
          <a:noFill/>
        </p:spPr>
        <p:txBody>
          <a:bodyPr wrap="square" rtlCol="0">
            <a:spAutoFit/>
          </a:bodyPr>
          <a:lstStyle/>
          <a:p>
            <a:r>
              <a:rPr lang="en-US" dirty="0" smtClean="0">
                <a:latin typeface="Cambria"/>
                <a:cs typeface="Cambria"/>
              </a:rPr>
              <a:t>SWR is determined by the proportions of forward and reflected power.</a:t>
            </a:r>
          </a:p>
          <a:p>
            <a:endParaRPr lang="en-US" dirty="0" smtClean="0">
              <a:latin typeface="Cambria"/>
              <a:cs typeface="Cambria"/>
            </a:endParaRPr>
          </a:p>
          <a:p>
            <a:r>
              <a:rPr lang="en-US" dirty="0" smtClean="0">
                <a:solidFill>
                  <a:srgbClr val="FF0000"/>
                </a:solidFill>
                <a:latin typeface="Cambria"/>
                <a:cs typeface="Cambria"/>
              </a:rPr>
              <a:t>T7C03 </a:t>
            </a:r>
            <a:r>
              <a:rPr lang="en-US" dirty="0"/>
              <a:t>A measure of how well a load is matched to a transmission line </a:t>
            </a:r>
            <a:endParaRPr lang="en-US" dirty="0" smtClean="0"/>
          </a:p>
          <a:p>
            <a:endParaRPr lang="en-US" dirty="0" smtClean="0">
              <a:latin typeface="Cambria"/>
              <a:cs typeface="Cambria"/>
            </a:endParaRPr>
          </a:p>
          <a:p>
            <a:r>
              <a:rPr lang="en-US" dirty="0" smtClean="0">
                <a:solidFill>
                  <a:schemeClr val="accent3">
                    <a:lumMod val="75000"/>
                  </a:schemeClr>
                </a:solidFill>
                <a:latin typeface="Cambria"/>
                <a:cs typeface="Cambria"/>
              </a:rPr>
              <a:t>If there is no reflected power, the SWR is 1 to 1.     SWR = 1:1</a:t>
            </a:r>
          </a:p>
          <a:p>
            <a:endParaRPr lang="en-US" dirty="0" smtClean="0">
              <a:latin typeface="Cambria"/>
              <a:cs typeface="Cambria"/>
            </a:endParaRPr>
          </a:p>
          <a:p>
            <a:r>
              <a:rPr lang="en-US" dirty="0" smtClean="0">
                <a:solidFill>
                  <a:srgbClr val="FF0000"/>
                </a:solidFill>
                <a:latin typeface="Cambria"/>
                <a:cs typeface="Cambria"/>
              </a:rPr>
              <a:t>T7C04  </a:t>
            </a:r>
            <a:r>
              <a:rPr lang="en-US" dirty="0" smtClean="0">
                <a:latin typeface="Cambria"/>
                <a:cs typeface="Cambria"/>
              </a:rPr>
              <a:t>SWR of 1:1 is a perfect match.</a:t>
            </a:r>
          </a:p>
          <a:p>
            <a:endParaRPr lang="en-US" dirty="0">
              <a:latin typeface="Cambria"/>
              <a:cs typeface="Cambria"/>
            </a:endParaRPr>
          </a:p>
          <a:p>
            <a:r>
              <a:rPr lang="en-US" dirty="0" smtClean="0">
                <a:solidFill>
                  <a:srgbClr val="FF0000"/>
                </a:solidFill>
                <a:latin typeface="Cambria"/>
                <a:cs typeface="Cambria"/>
              </a:rPr>
              <a:t>T7C06  </a:t>
            </a:r>
            <a:r>
              <a:rPr lang="en-US" dirty="0" smtClean="0">
                <a:latin typeface="Cambria"/>
                <a:cs typeface="Cambria"/>
              </a:rPr>
              <a:t>SWR of 4:1 shows impedance mismatch.</a:t>
            </a:r>
          </a:p>
          <a:p>
            <a:endParaRPr lang="en-US" dirty="0" smtClean="0">
              <a:latin typeface="Cambria"/>
              <a:cs typeface="Cambria"/>
            </a:endParaRPr>
          </a:p>
          <a:p>
            <a:r>
              <a:rPr lang="en-US" dirty="0" smtClean="0">
                <a:solidFill>
                  <a:srgbClr val="FF0000"/>
                </a:solidFill>
                <a:latin typeface="Cambria"/>
                <a:cs typeface="Cambria"/>
              </a:rPr>
              <a:t>T7C05  </a:t>
            </a:r>
            <a:r>
              <a:rPr lang="en-US" dirty="0" smtClean="0">
                <a:latin typeface="Cambria"/>
                <a:cs typeface="Cambria"/>
              </a:rPr>
              <a:t>SWR greater than 2:1 may cause the transmitter’s protective circuits to reduce output power to protect output transistors</a:t>
            </a:r>
            <a:endParaRPr lang="en-US" dirty="0">
              <a:latin typeface="Cambria"/>
              <a:cs typeface="Cambria"/>
            </a:endParaRPr>
          </a:p>
        </p:txBody>
      </p:sp>
      <p:sp>
        <p:nvSpPr>
          <p:cNvPr id="4" name="TextBox 3"/>
          <p:cNvSpPr txBox="1"/>
          <p:nvPr/>
        </p:nvSpPr>
        <p:spPr>
          <a:xfrm>
            <a:off x="457200" y="5295394"/>
            <a:ext cx="5217647" cy="369332"/>
          </a:xfrm>
          <a:prstGeom prst="rect">
            <a:avLst/>
          </a:prstGeom>
          <a:noFill/>
        </p:spPr>
        <p:txBody>
          <a:bodyPr wrap="none" rtlCol="0">
            <a:spAutoFit/>
          </a:bodyPr>
          <a:lstStyle/>
          <a:p>
            <a:r>
              <a:rPr lang="en-US" dirty="0" smtClean="0">
                <a:solidFill>
                  <a:srgbClr val="FF0000"/>
                </a:solidFill>
                <a:latin typeface="Cambria" charset="0"/>
                <a:ea typeface="Cambria" charset="0"/>
                <a:cs typeface="Cambria" charset="0"/>
              </a:rPr>
              <a:t>T7C07</a:t>
            </a:r>
            <a:r>
              <a:rPr lang="en-US" dirty="0" smtClean="0">
                <a:latin typeface="Cambria" charset="0"/>
                <a:ea typeface="Cambria" charset="0"/>
                <a:cs typeface="Cambria" charset="0"/>
              </a:rPr>
              <a:t> Power lost in a feedline is converted to heat.</a:t>
            </a:r>
          </a:p>
        </p:txBody>
      </p:sp>
      <p:sp>
        <p:nvSpPr>
          <p:cNvPr id="5" name="TextBox 4"/>
          <p:cNvSpPr txBox="1"/>
          <p:nvPr/>
        </p:nvSpPr>
        <p:spPr>
          <a:xfrm>
            <a:off x="457200" y="5867400"/>
            <a:ext cx="7225145" cy="646331"/>
          </a:xfrm>
          <a:prstGeom prst="rect">
            <a:avLst/>
          </a:prstGeom>
          <a:noFill/>
        </p:spPr>
        <p:txBody>
          <a:bodyPr wrap="square" rtlCol="0">
            <a:spAutoFit/>
          </a:bodyPr>
          <a:lstStyle/>
          <a:p>
            <a:r>
              <a:rPr lang="en-US" dirty="0" smtClean="0">
                <a:solidFill>
                  <a:srgbClr val="FF0000"/>
                </a:solidFill>
                <a:latin typeface="Cambria" charset="0"/>
                <a:ea typeface="Cambria" charset="0"/>
                <a:cs typeface="Cambria" charset="0"/>
              </a:rPr>
              <a:t>T7C08</a:t>
            </a:r>
            <a:r>
              <a:rPr lang="en-US" dirty="0" smtClean="0">
                <a:latin typeface="Cambria" charset="0"/>
                <a:ea typeface="Cambria" charset="0"/>
                <a:cs typeface="Cambria" charset="0"/>
              </a:rPr>
              <a:t>  Besides</a:t>
            </a:r>
            <a:r>
              <a:rPr lang="en-US" dirty="0" smtClean="0"/>
              <a:t> a SWR meter, a directional wattmeter can be used to determine match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wd">
                                    <p:tmPct val="10000"/>
                                  </p:iterate>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1"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1"/>
      <p:bldP spid="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05800" cy="1143000"/>
          </a:xfrm>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causes SWR?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914400" y="2133600"/>
            <a:ext cx="6169265" cy="2031325"/>
          </a:xfrm>
          <a:prstGeom prst="rect">
            <a:avLst/>
          </a:prstGeom>
          <a:noFill/>
        </p:spPr>
        <p:txBody>
          <a:bodyPr wrap="none" rtlCol="0">
            <a:spAutoFit/>
          </a:bodyPr>
          <a:lstStyle/>
          <a:p>
            <a:r>
              <a:rPr lang="en-US" dirty="0" smtClean="0">
                <a:latin typeface="Cambria"/>
                <a:cs typeface="Cambria"/>
              </a:rPr>
              <a:t>Antennas that are too short or too long.</a:t>
            </a:r>
          </a:p>
          <a:p>
            <a:endParaRPr lang="en-US" dirty="0" smtClean="0">
              <a:latin typeface="Cambria"/>
              <a:cs typeface="Cambria"/>
            </a:endParaRPr>
          </a:p>
          <a:p>
            <a:r>
              <a:rPr lang="en-US" dirty="0" smtClean="0">
                <a:latin typeface="Cambria"/>
                <a:cs typeface="Cambria"/>
              </a:rPr>
              <a:t>Faulty feed line or connectors.</a:t>
            </a:r>
          </a:p>
          <a:p>
            <a:endParaRPr lang="en-US" dirty="0">
              <a:latin typeface="Cambria"/>
              <a:cs typeface="Cambria"/>
            </a:endParaRPr>
          </a:p>
          <a:p>
            <a:r>
              <a:rPr lang="en-US" dirty="0" smtClean="0">
                <a:solidFill>
                  <a:srgbClr val="FF0000"/>
                </a:solidFill>
                <a:latin typeface="Cambria"/>
                <a:cs typeface="Cambria"/>
              </a:rPr>
              <a:t>T9B09  </a:t>
            </a:r>
            <a:r>
              <a:rPr lang="en-US" dirty="0" smtClean="0">
                <a:latin typeface="Cambria"/>
                <a:cs typeface="Cambria"/>
              </a:rPr>
              <a:t>Erratic SWR sometimes indicates a loose connector.</a:t>
            </a:r>
          </a:p>
          <a:p>
            <a:endParaRPr lang="en-US" dirty="0" smtClean="0"/>
          </a:p>
          <a:p>
            <a:endParaRPr lang="en-US" dirty="0"/>
          </a:p>
        </p:txBody>
      </p:sp>
      <p:sp>
        <p:nvSpPr>
          <p:cNvPr id="10" name="Rectangle 9"/>
          <p:cNvSpPr/>
          <p:nvPr/>
        </p:nvSpPr>
        <p:spPr>
          <a:xfrm>
            <a:off x="4797665" y="4953000"/>
            <a:ext cx="4572000" cy="923330"/>
          </a:xfrm>
          <a:prstGeom prst="rect">
            <a:avLst/>
          </a:prstGeom>
        </p:spPr>
        <p:txBody>
          <a:bodyPr>
            <a:spAutoFit/>
          </a:bodyPr>
          <a:lstStyle/>
          <a:p>
            <a:r>
              <a:rPr lang="en-US" dirty="0" smtClean="0"/>
              <a:t> P</a:t>
            </a:r>
            <a:r>
              <a:rPr lang="en-US" baseline="-25000" dirty="0" smtClean="0"/>
              <a:t>F</a:t>
            </a:r>
            <a:r>
              <a:rPr lang="en-US" dirty="0" smtClean="0"/>
              <a:t> is the forward RF power</a:t>
            </a:r>
          </a:p>
          <a:p>
            <a:endParaRPr lang="en-US" dirty="0" smtClean="0"/>
          </a:p>
          <a:p>
            <a:r>
              <a:rPr lang="en-US" dirty="0" smtClean="0"/>
              <a:t> P</a:t>
            </a:r>
            <a:r>
              <a:rPr lang="en-US" baseline="-25000" dirty="0" smtClean="0"/>
              <a:t>R</a:t>
            </a:r>
            <a:r>
              <a:rPr lang="en-US" dirty="0" smtClean="0"/>
              <a:t> is the reflected RF power</a:t>
            </a:r>
            <a:endParaRPr lang="en-US" dirty="0"/>
          </a:p>
        </p:txBody>
      </p:sp>
      <p:grpSp>
        <p:nvGrpSpPr>
          <p:cNvPr id="15" name="Group 14"/>
          <p:cNvGrpSpPr/>
          <p:nvPr/>
        </p:nvGrpSpPr>
        <p:grpSpPr>
          <a:xfrm>
            <a:off x="138023" y="4495800"/>
            <a:ext cx="3845324" cy="1636931"/>
            <a:chOff x="138023" y="4495800"/>
            <a:chExt cx="3845324" cy="1636931"/>
          </a:xfrm>
        </p:grpSpPr>
        <p:sp>
          <p:nvSpPr>
            <p:cNvPr id="6" name="Rectangle 5"/>
            <p:cNvSpPr/>
            <p:nvPr/>
          </p:nvSpPr>
          <p:spPr>
            <a:xfrm>
              <a:off x="1905000" y="4495800"/>
              <a:ext cx="2078347" cy="646331"/>
            </a:xfrm>
            <a:prstGeom prst="rect">
              <a:avLst/>
            </a:prstGeom>
          </p:spPr>
          <p:txBody>
            <a:bodyPr wrap="none">
              <a:spAutoFit/>
            </a:bodyPr>
            <a:lstStyle/>
            <a:p>
              <a:r>
                <a:rPr lang="en-US" sz="3600" dirty="0" smtClean="0">
                  <a:latin typeface="ＭＳ ゴシック"/>
                  <a:ea typeface="ＭＳ ゴシック"/>
                  <a:cs typeface="ＭＳ ゴシック"/>
                </a:rPr>
                <a:t>√</a:t>
              </a:r>
              <a:r>
                <a:rPr lang="en-US" sz="2800" dirty="0" smtClean="0">
                  <a:latin typeface="ＭＳ ゴシック"/>
                  <a:ea typeface="ＭＳ ゴシック"/>
                  <a:cs typeface="ＭＳ ゴシック"/>
                </a:rPr>
                <a:t>P</a:t>
              </a:r>
              <a:r>
                <a:rPr lang="en-US" sz="2800" baseline="-25000" dirty="0" smtClean="0">
                  <a:latin typeface="ＭＳ ゴシック"/>
                  <a:ea typeface="ＭＳ ゴシック"/>
                  <a:cs typeface="ＭＳ ゴシック"/>
                </a:rPr>
                <a:t>F</a:t>
              </a:r>
              <a:r>
                <a:rPr lang="en-US" baseline="-25000" dirty="0" smtClean="0">
                  <a:latin typeface="ＭＳ ゴシック"/>
                  <a:ea typeface="ＭＳ ゴシック"/>
                  <a:cs typeface="ＭＳ ゴシック"/>
                </a:rPr>
                <a:t> </a:t>
              </a:r>
              <a:r>
                <a:rPr lang="en-US" sz="2800" dirty="0" smtClean="0">
                  <a:latin typeface="ＭＳ ゴシック"/>
                  <a:ea typeface="ＭＳ ゴシック"/>
                  <a:cs typeface="ＭＳ ゴシック"/>
                </a:rPr>
                <a:t>+</a:t>
              </a:r>
              <a:r>
                <a:rPr lang="en-US" dirty="0" smtClean="0">
                  <a:latin typeface="ＭＳ ゴシック"/>
                  <a:ea typeface="ＭＳ ゴシック"/>
                  <a:cs typeface="ＭＳ ゴシック"/>
                </a:rPr>
                <a:t> </a:t>
              </a:r>
              <a:r>
                <a:rPr lang="en-US" sz="3600" dirty="0" smtClean="0">
                  <a:latin typeface="ＭＳ ゴシック"/>
                  <a:ea typeface="ＭＳ ゴシック"/>
                  <a:cs typeface="ＭＳ ゴシック"/>
                </a:rPr>
                <a:t>√</a:t>
              </a:r>
              <a:r>
                <a:rPr lang="en-US" sz="2800" dirty="0" smtClean="0">
                  <a:latin typeface="ＭＳ ゴシック"/>
                  <a:ea typeface="ＭＳ ゴシック"/>
                  <a:cs typeface="ＭＳ ゴシック"/>
                </a:rPr>
                <a:t>P</a:t>
              </a:r>
              <a:r>
                <a:rPr lang="en-US" sz="2800" baseline="-25000" dirty="0" smtClean="0">
                  <a:latin typeface="ＭＳ ゴシック"/>
                  <a:ea typeface="ＭＳ ゴシック"/>
                  <a:cs typeface="ＭＳ ゴシック"/>
                </a:rPr>
                <a:t>R</a:t>
              </a:r>
              <a:endParaRPr lang="en-US" sz="2800" dirty="0"/>
            </a:p>
          </p:txBody>
        </p:sp>
        <p:sp>
          <p:nvSpPr>
            <p:cNvPr id="11" name="Rectangle 10"/>
            <p:cNvSpPr/>
            <p:nvPr/>
          </p:nvSpPr>
          <p:spPr>
            <a:xfrm>
              <a:off x="1905000" y="5486400"/>
              <a:ext cx="2078347" cy="646331"/>
            </a:xfrm>
            <a:prstGeom prst="rect">
              <a:avLst/>
            </a:prstGeom>
          </p:spPr>
          <p:txBody>
            <a:bodyPr wrap="none">
              <a:spAutoFit/>
            </a:bodyPr>
            <a:lstStyle/>
            <a:p>
              <a:r>
                <a:rPr lang="en-US" sz="3600" dirty="0" smtClean="0">
                  <a:latin typeface="ＭＳ ゴシック"/>
                  <a:ea typeface="ＭＳ ゴシック"/>
                  <a:cs typeface="ＭＳ ゴシック"/>
                </a:rPr>
                <a:t>√</a:t>
              </a:r>
              <a:r>
                <a:rPr lang="en-US" sz="2800" dirty="0" smtClean="0">
                  <a:latin typeface="ＭＳ ゴシック"/>
                  <a:ea typeface="ＭＳ ゴシック"/>
                  <a:cs typeface="ＭＳ ゴシック"/>
                </a:rPr>
                <a:t>P</a:t>
              </a:r>
              <a:r>
                <a:rPr lang="en-US" sz="2800" baseline="-25000" dirty="0" smtClean="0">
                  <a:latin typeface="ＭＳ ゴシック"/>
                  <a:ea typeface="ＭＳ ゴシック"/>
                  <a:cs typeface="ＭＳ ゴシック"/>
                </a:rPr>
                <a:t>F</a:t>
              </a:r>
              <a:r>
                <a:rPr lang="en-US" baseline="-25000" dirty="0" smtClean="0">
                  <a:latin typeface="ＭＳ ゴシック"/>
                  <a:ea typeface="ＭＳ ゴシック"/>
                  <a:cs typeface="ＭＳ ゴシック"/>
                </a:rPr>
                <a:t> </a:t>
              </a:r>
              <a:r>
                <a:rPr lang="en-US" sz="2800" dirty="0" smtClean="0">
                  <a:latin typeface="ＭＳ ゴシック"/>
                  <a:ea typeface="ＭＳ ゴシック"/>
                  <a:cs typeface="ＭＳ ゴシック"/>
                </a:rPr>
                <a:t>-</a:t>
              </a:r>
              <a:r>
                <a:rPr lang="en-US" dirty="0" smtClean="0">
                  <a:latin typeface="ＭＳ ゴシック"/>
                  <a:ea typeface="ＭＳ ゴシック"/>
                  <a:cs typeface="ＭＳ ゴシック"/>
                </a:rPr>
                <a:t> </a:t>
              </a:r>
              <a:r>
                <a:rPr lang="en-US" sz="3600" dirty="0" smtClean="0">
                  <a:latin typeface="ＭＳ ゴシック"/>
                  <a:ea typeface="ＭＳ ゴシック"/>
                  <a:cs typeface="ＭＳ ゴシック"/>
                </a:rPr>
                <a:t>√</a:t>
              </a:r>
              <a:r>
                <a:rPr lang="en-US" sz="2800" dirty="0" smtClean="0">
                  <a:latin typeface="ＭＳ ゴシック"/>
                  <a:ea typeface="ＭＳ ゴシック"/>
                  <a:cs typeface="ＭＳ ゴシック"/>
                </a:rPr>
                <a:t>P</a:t>
              </a:r>
              <a:r>
                <a:rPr lang="en-US" sz="2800" baseline="-25000" dirty="0" smtClean="0">
                  <a:latin typeface="ＭＳ ゴシック"/>
                  <a:ea typeface="ＭＳ ゴシック"/>
                  <a:cs typeface="ＭＳ ゴシック"/>
                </a:rPr>
                <a:t>R</a:t>
              </a:r>
              <a:endParaRPr lang="en-US" sz="2800" dirty="0"/>
            </a:p>
          </p:txBody>
        </p:sp>
        <p:sp>
          <p:nvSpPr>
            <p:cNvPr id="12" name="TextBox 11"/>
            <p:cNvSpPr txBox="1"/>
            <p:nvPr/>
          </p:nvSpPr>
          <p:spPr>
            <a:xfrm>
              <a:off x="138023" y="4953000"/>
              <a:ext cx="1552754" cy="646331"/>
            </a:xfrm>
            <a:prstGeom prst="rect">
              <a:avLst/>
            </a:prstGeom>
            <a:noFill/>
          </p:spPr>
          <p:txBody>
            <a:bodyPr wrap="none" rtlCol="0">
              <a:spAutoFit/>
            </a:bodyPr>
            <a:lstStyle/>
            <a:p>
              <a:r>
                <a:rPr lang="en-US" sz="3600" dirty="0" smtClean="0"/>
                <a:t>SWR =</a:t>
              </a:r>
              <a:endParaRPr lang="en-US" sz="3600" dirty="0"/>
            </a:p>
          </p:txBody>
        </p:sp>
        <p:cxnSp>
          <p:nvCxnSpPr>
            <p:cNvPr id="14" name="Straight Connector 13"/>
            <p:cNvCxnSpPr/>
            <p:nvPr/>
          </p:nvCxnSpPr>
          <p:spPr>
            <a:xfrm>
              <a:off x="1905000" y="5334000"/>
              <a:ext cx="2078347"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prstTxWarp prst="textNoShape">
              <a:avLst/>
            </a:prstTxWarp>
          </a:bodyPr>
          <a:lstStyle/>
          <a:p>
            <a:pPr algn="ctr"/>
            <a:endParaRPr lang="en-US" sz="4000" dirty="0">
              <a:solidFill>
                <a:srgbClr val="C96D07"/>
              </a:solidFill>
            </a:endParaRPr>
          </a:p>
        </p:txBody>
      </p:sp>
      <p:sp>
        <p:nvSpPr>
          <p:cNvPr id="7171" name="Rectangle 5"/>
          <p:cNvSpPr>
            <a:spLocks noChangeArrowheads="1"/>
          </p:cNvSpPr>
          <p:nvPr/>
        </p:nvSpPr>
        <p:spPr bwMode="auto">
          <a:xfrm>
            <a:off x="685800" y="1981200"/>
            <a:ext cx="7772400" cy="4114800"/>
          </a:xfrm>
          <a:prstGeom prst="rect">
            <a:avLst/>
          </a:prstGeom>
          <a:noFill/>
          <a:ln w="9525">
            <a:noFill/>
            <a:miter lim="800000"/>
            <a:headEnd/>
            <a:tailEnd/>
          </a:ln>
        </p:spPr>
        <p:txBody>
          <a:bodyPr>
            <a:prstTxWarp prst="textNoShape">
              <a:avLst/>
            </a:prstTxWarp>
          </a:bodyPr>
          <a:lstStyle/>
          <a:p>
            <a:pPr marL="342900" marR="0" lvl="0" indent="-342900" defTabSz="914400" eaLnBrk="1" fontAlgn="auto" latinLnBrk="0" hangingPunct="1">
              <a:lnSpc>
                <a:spcPct val="100000"/>
              </a:lnSpc>
              <a:spcBef>
                <a:spcPct val="20000"/>
              </a:spcBef>
              <a:spcAft>
                <a:spcPts val="0"/>
              </a:spcAft>
              <a:buClrTx/>
              <a:buSzTx/>
              <a:buFontTx/>
              <a:buNone/>
              <a:tabLst/>
              <a:defRPr/>
            </a:pPr>
            <a:endParaRPr lang="en-US" sz="2800" dirty="0" smtClean="0"/>
          </a:p>
        </p:txBody>
      </p:sp>
      <p:sp>
        <p:nvSpPr>
          <p:cNvPr id="4" name="Rectangle 3"/>
          <p:cNvSpPr/>
          <p:nvPr/>
        </p:nvSpPr>
        <p:spPr>
          <a:xfrm>
            <a:off x="477546" y="3657600"/>
            <a:ext cx="2057400" cy="1828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Transmitter</a:t>
            </a:r>
            <a:endParaRPr lang="en-US" dirty="0"/>
          </a:p>
        </p:txBody>
      </p:sp>
      <p:sp>
        <p:nvSpPr>
          <p:cNvPr id="5" name="TextBox 4"/>
          <p:cNvSpPr txBox="1"/>
          <p:nvPr/>
        </p:nvSpPr>
        <p:spPr>
          <a:xfrm>
            <a:off x="2834263" y="4309695"/>
            <a:ext cx="3362074" cy="83099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400" dirty="0" smtClean="0"/>
              <a:t>SWR Meter</a:t>
            </a:r>
          </a:p>
          <a:p>
            <a:r>
              <a:rPr lang="en-US" sz="2400" dirty="0" smtClean="0"/>
              <a:t>Or Reflective wattmeter</a:t>
            </a:r>
            <a:endParaRPr lang="en-US" sz="2400" dirty="0"/>
          </a:p>
        </p:txBody>
      </p:sp>
      <p:sp>
        <p:nvSpPr>
          <p:cNvPr id="8" name="Merge 7"/>
          <p:cNvSpPr/>
          <p:nvPr/>
        </p:nvSpPr>
        <p:spPr>
          <a:xfrm>
            <a:off x="6858000" y="3356621"/>
            <a:ext cx="685800" cy="685800"/>
          </a:xfrm>
          <a:prstGeom prst="flowChartMerge">
            <a:avLst/>
          </a:prstGeom>
          <a:gradFill flip="none" rotWithShape="1">
            <a:gsLst>
              <a:gs pos="0">
                <a:schemeClr val="accent1">
                  <a:tint val="98000"/>
                  <a:shade val="25000"/>
                  <a:satMod val="250000"/>
                  <a:alpha val="0"/>
                </a:schemeClr>
              </a:gs>
              <a:gs pos="68000">
                <a:schemeClr val="accent1">
                  <a:tint val="86000"/>
                  <a:satMod val="115000"/>
                  <a:alpha val="0"/>
                </a:schemeClr>
              </a:gs>
              <a:gs pos="100000">
                <a:schemeClr val="accent1">
                  <a:tint val="50000"/>
                  <a:satMod val="150000"/>
                  <a:alpha val="0"/>
                </a:schemeClr>
              </a:gs>
            </a:gsLst>
            <a:path path="circle">
              <a:fillToRect l="50000" t="130000" r="50000" b="-30000"/>
            </a:path>
            <a:tileRect/>
          </a:gradFill>
          <a:ln w="31750" cap="flat" cmpd="sng" algn="ctr">
            <a:solidFill>
              <a:schemeClr val="accent1">
                <a:shade val="50000"/>
                <a:satMod val="103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8" idx="2"/>
          </p:cNvCxnSpPr>
          <p:nvPr/>
        </p:nvCxnSpPr>
        <p:spPr>
          <a:xfrm rot="5400000">
            <a:off x="6859910" y="4383411"/>
            <a:ext cx="68198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6172200" y="4725195"/>
            <a:ext cx="1029496"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Lightning Bolt 14"/>
          <p:cNvSpPr/>
          <p:nvPr/>
        </p:nvSpPr>
        <p:spPr>
          <a:xfrm flipH="1">
            <a:off x="7696200" y="2900215"/>
            <a:ext cx="1066800" cy="833585"/>
          </a:xfrm>
          <a:prstGeom prst="lightningBolt">
            <a:avLst/>
          </a:prstGeom>
          <a:solidFill>
            <a:srgbClr val="FF0000"/>
          </a:solidFill>
          <a:ln>
            <a:solidFill>
              <a:srgbClr val="F790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419100" y="977965"/>
            <a:ext cx="8305800" cy="114300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14400"/>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Checking  SWR?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3" name="Straight Connector 12"/>
          <p:cNvCxnSpPr/>
          <p:nvPr/>
        </p:nvCxnSpPr>
        <p:spPr>
          <a:xfrm flipH="1">
            <a:off x="2553599" y="4725194"/>
            <a:ext cx="304800" cy="795"/>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975463" y="5369292"/>
            <a:ext cx="4500154" cy="646331"/>
          </a:xfrm>
          <a:prstGeom prst="rect">
            <a:avLst/>
          </a:prstGeom>
          <a:noFill/>
        </p:spPr>
        <p:txBody>
          <a:bodyPr wrap="square" rtlCol="0">
            <a:spAutoFit/>
          </a:bodyPr>
          <a:lstStyle/>
          <a:p>
            <a:r>
              <a:rPr lang="en-US" dirty="0">
                <a:latin typeface="Cambria" charset="0"/>
                <a:ea typeface="Cambria" charset="0"/>
                <a:cs typeface="Cambria" charset="0"/>
              </a:rPr>
              <a:t>In series with the feed line, between the transmitter and antenna </a:t>
            </a:r>
            <a:r>
              <a:rPr lang="en-US" sz="1400" dirty="0" smtClean="0">
                <a:solidFill>
                  <a:srgbClr val="FF0000"/>
                </a:solidFill>
                <a:latin typeface="Cambria" charset="0"/>
                <a:ea typeface="Cambria" charset="0"/>
                <a:cs typeface="Cambria" charset="0"/>
              </a:rPr>
              <a:t>T4A05</a:t>
            </a:r>
            <a:endParaRPr lang="en-US" sz="1400" dirty="0">
              <a:solidFill>
                <a:srgbClr val="FF0000"/>
              </a:solidFill>
              <a:latin typeface="Cambria" charset="0"/>
              <a:ea typeface="Cambria" charset="0"/>
              <a:cs typeface="Cambria" charset="0"/>
            </a:endParaRPr>
          </a:p>
        </p:txBody>
      </p:sp>
      <p:sp>
        <p:nvSpPr>
          <p:cNvPr id="9" name="TextBox 8"/>
          <p:cNvSpPr txBox="1"/>
          <p:nvPr/>
        </p:nvSpPr>
        <p:spPr>
          <a:xfrm>
            <a:off x="762000" y="2255001"/>
            <a:ext cx="7105022"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atin typeface="Cambria"/>
                <a:cs typeface="Cambria"/>
              </a:rPr>
              <a:t>SWR is determined by the proportions of forward and reflected power.</a:t>
            </a:r>
          </a:p>
          <a:p>
            <a:endParaRPr lang="en-US" dirty="0"/>
          </a:p>
        </p:txBody>
      </p:sp>
    </p:spTree>
    <p:extLst>
      <p:ext uri="{BB962C8B-B14F-4D97-AF65-F5344CB8AC3E}">
        <p14:creationId xmlns:p14="http://schemas.microsoft.com/office/powerpoint/2010/main" val="8124876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Slide Number Placeholder 3"/>
          <p:cNvSpPr>
            <a:spLocks noGrp="1"/>
          </p:cNvSpPr>
          <p:nvPr>
            <p:ph type="sldNum" sz="quarter" idx="12"/>
          </p:nvPr>
        </p:nvSpPr>
        <p:spPr>
          <a:ln>
            <a:miter lim="800000"/>
            <a:headEnd/>
            <a:tailEnd/>
          </a:ln>
        </p:spPr>
        <p:txBody>
          <a:bodyPr/>
          <a:lstStyle/>
          <a:p>
            <a:pPr>
              <a:defRPr/>
            </a:pPr>
            <a:fld id="{12020384-7B72-D94B-A25B-533EC7921070}" type="slidenum">
              <a:rPr lang="en-US"/>
              <a:pPr>
                <a:defRPr/>
              </a:pPr>
              <a:t>53</a:t>
            </a:fld>
            <a:endParaRPr lang="en-US"/>
          </a:p>
        </p:txBody>
      </p:sp>
      <p:sp>
        <p:nvSpPr>
          <p:cNvPr id="568324" name="Rectangle 2"/>
          <p:cNvSpPr>
            <a:spLocks noGrp="1" noChangeArrowheads="1"/>
          </p:cNvSpPr>
          <p:nvPr>
            <p:ph type="title" idx="4294967295"/>
          </p:nvPr>
        </p:nvSpPr>
        <p:spPr>
          <a:xfrm>
            <a:off x="501650" y="395288"/>
            <a:ext cx="8642350" cy="614362"/>
          </a:xfrm>
        </p:spPr>
        <p:txBody>
          <a:bodyPr rtlCol="0">
            <a:normAutofit/>
          </a:bodyPr>
          <a:lstStyle/>
          <a:p>
            <a:pPr fontAlgn="auto">
              <a:spcAft>
                <a:spcPts val="0"/>
              </a:spcAft>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07" charset="0"/>
                <a:ea typeface="+mj-ea"/>
                <a:cs typeface="+mj-cs"/>
              </a:rPr>
              <a:t>How to Correct High SWR</a:t>
            </a: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endParaRPr>
          </a:p>
        </p:txBody>
      </p:sp>
      <p:sp>
        <p:nvSpPr>
          <p:cNvPr id="1054723" name="Rectangle 3"/>
          <p:cNvSpPr>
            <a:spLocks noGrp="1" noChangeArrowheads="1"/>
          </p:cNvSpPr>
          <p:nvPr>
            <p:ph type="body" idx="4294967295"/>
          </p:nvPr>
        </p:nvSpPr>
        <p:spPr>
          <a:xfrm>
            <a:off x="0" y="1905000"/>
            <a:ext cx="8758238" cy="4664074"/>
          </a:xfrm>
        </p:spPr>
        <p:txBody>
          <a:bodyPr/>
          <a:lstStyle/>
          <a:p>
            <a:pPr lvl="1">
              <a:buNone/>
            </a:pPr>
            <a:r>
              <a:rPr lang="en-US" sz="1200" dirty="0" smtClean="0">
                <a:solidFill>
                  <a:srgbClr val="FF0000"/>
                </a:solidFill>
                <a:latin typeface="Rockwell" pitchFamily="-111" charset="0"/>
              </a:rPr>
              <a:t>T9B04</a:t>
            </a:r>
            <a:r>
              <a:rPr lang="en-US" sz="2000" dirty="0" smtClean="0">
                <a:solidFill>
                  <a:srgbClr val="FF0000"/>
                </a:solidFill>
                <a:latin typeface="Rockwell" pitchFamily="-111" charset="0"/>
              </a:rPr>
              <a:t>  </a:t>
            </a:r>
            <a:r>
              <a:rPr lang="en-US" sz="2000" dirty="0" smtClean="0">
                <a:latin typeface="Rockwell" pitchFamily="-111" charset="0"/>
              </a:rPr>
              <a:t>An antenna tuner matches the antenna system impedance to the transceiver's output impedance.</a:t>
            </a:r>
          </a:p>
        </p:txBody>
      </p:sp>
      <p:sp>
        <p:nvSpPr>
          <p:cNvPr id="35843"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AE189DB2-F4F1-6B47-B06A-0171ECD96D8F}" type="slidenum">
              <a:rPr lang="en-US" sz="1400">
                <a:latin typeface="Times New Roman" pitchFamily="-111" charset="0"/>
              </a:rPr>
              <a:pPr algn="r"/>
              <a:t>53</a:t>
            </a:fld>
            <a:endParaRPr lang="en-US" sz="1400">
              <a:latin typeface="Times New Roman" pitchFamily="-111" charset="0"/>
            </a:endParaRPr>
          </a:p>
        </p:txBody>
      </p:sp>
      <p:grpSp>
        <p:nvGrpSpPr>
          <p:cNvPr id="20" name="Group 19"/>
          <p:cNvGrpSpPr/>
          <p:nvPr/>
        </p:nvGrpSpPr>
        <p:grpSpPr>
          <a:xfrm>
            <a:off x="615950" y="4811713"/>
            <a:ext cx="2995613" cy="1757362"/>
            <a:chOff x="615950" y="4811713"/>
            <a:chExt cx="2995613" cy="1757362"/>
          </a:xfrm>
        </p:grpSpPr>
        <p:pic>
          <p:nvPicPr>
            <p:cNvPr id="1054725" name="Picture 5"/>
            <p:cNvPicPr>
              <a:picLocks noChangeAspect="1" noChangeArrowheads="1"/>
            </p:cNvPicPr>
            <p:nvPr/>
          </p:nvPicPr>
          <p:blipFill>
            <a:blip r:embed="rId2"/>
            <a:srcRect/>
            <a:stretch>
              <a:fillRect/>
            </a:stretch>
          </p:blipFill>
          <p:spPr bwMode="auto">
            <a:xfrm>
              <a:off x="654050" y="4811713"/>
              <a:ext cx="2727325" cy="1435100"/>
            </a:xfrm>
            <a:prstGeom prst="rect">
              <a:avLst/>
            </a:prstGeom>
            <a:noFill/>
            <a:ln w="12700" cap="sq">
              <a:noFill/>
              <a:miter lim="800000"/>
              <a:headEnd type="none" w="sm" len="sm"/>
              <a:tailEnd type="none" w="sm" len="sm"/>
            </a:ln>
          </p:spPr>
        </p:pic>
        <p:sp>
          <p:nvSpPr>
            <p:cNvPr id="1054726" name="Text Box 6"/>
            <p:cNvSpPr txBox="1">
              <a:spLocks noChangeArrowheads="1"/>
            </p:cNvSpPr>
            <p:nvPr/>
          </p:nvSpPr>
          <p:spPr bwMode="auto">
            <a:xfrm>
              <a:off x="615950" y="6232525"/>
              <a:ext cx="2995613"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a:solidFill>
                    <a:srgbClr val="FF0000"/>
                  </a:solidFill>
                  <a:latin typeface="Rockwell" pitchFamily="-111" charset="0"/>
                </a:rPr>
                <a:t>Palstar 1500 Watt Auto-Tuner</a:t>
              </a:r>
            </a:p>
          </p:txBody>
        </p:sp>
      </p:grpSp>
      <p:grpSp>
        <p:nvGrpSpPr>
          <p:cNvPr id="21" name="Group 20"/>
          <p:cNvGrpSpPr/>
          <p:nvPr/>
        </p:nvGrpSpPr>
        <p:grpSpPr>
          <a:xfrm>
            <a:off x="4610100" y="4849813"/>
            <a:ext cx="4148138" cy="1719262"/>
            <a:chOff x="4610100" y="4849813"/>
            <a:chExt cx="4148138" cy="1719262"/>
          </a:xfrm>
        </p:grpSpPr>
        <p:pic>
          <p:nvPicPr>
            <p:cNvPr id="1054724" name="Picture 4"/>
            <p:cNvPicPr>
              <a:picLocks noChangeAspect="1" noChangeArrowheads="1"/>
            </p:cNvPicPr>
            <p:nvPr/>
          </p:nvPicPr>
          <p:blipFill>
            <a:blip r:embed="rId3"/>
            <a:srcRect/>
            <a:stretch>
              <a:fillRect/>
            </a:stretch>
          </p:blipFill>
          <p:spPr bwMode="auto">
            <a:xfrm>
              <a:off x="4610100" y="4849813"/>
              <a:ext cx="4148138" cy="1452562"/>
            </a:xfrm>
            <a:prstGeom prst="rect">
              <a:avLst/>
            </a:prstGeom>
            <a:noFill/>
            <a:ln w="12700" cap="sq">
              <a:noFill/>
              <a:miter lim="800000"/>
              <a:headEnd type="none" w="sm" len="sm"/>
              <a:tailEnd type="none" w="sm" len="sm"/>
            </a:ln>
          </p:spPr>
        </p:pic>
        <p:sp>
          <p:nvSpPr>
            <p:cNvPr id="1054727" name="Text Box 7"/>
            <p:cNvSpPr txBox="1">
              <a:spLocks noChangeArrowheads="1"/>
            </p:cNvSpPr>
            <p:nvPr/>
          </p:nvSpPr>
          <p:spPr bwMode="auto">
            <a:xfrm>
              <a:off x="5148263" y="6232525"/>
              <a:ext cx="3379787" cy="336550"/>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a:solidFill>
                    <a:srgbClr val="FF0000"/>
                  </a:solidFill>
                  <a:latin typeface="Rockwell" pitchFamily="-111" charset="0"/>
                </a:rPr>
                <a:t>MFJ-994B 1500 Watt Auto-Tuner</a:t>
              </a:r>
            </a:p>
          </p:txBody>
        </p:sp>
      </p:grpSp>
      <p:grpSp>
        <p:nvGrpSpPr>
          <p:cNvPr id="18" name="Group 17"/>
          <p:cNvGrpSpPr/>
          <p:nvPr/>
        </p:nvGrpSpPr>
        <p:grpSpPr>
          <a:xfrm>
            <a:off x="3573463" y="2660650"/>
            <a:ext cx="1882775" cy="1938338"/>
            <a:chOff x="3573463" y="2660650"/>
            <a:chExt cx="1882775" cy="1938338"/>
          </a:xfrm>
        </p:grpSpPr>
        <p:pic>
          <p:nvPicPr>
            <p:cNvPr id="1054728" name="Picture 8"/>
            <p:cNvPicPr>
              <a:picLocks noChangeAspect="1" noChangeArrowheads="1"/>
            </p:cNvPicPr>
            <p:nvPr/>
          </p:nvPicPr>
          <p:blipFill>
            <a:blip r:embed="rId4"/>
            <a:srcRect/>
            <a:stretch>
              <a:fillRect/>
            </a:stretch>
          </p:blipFill>
          <p:spPr bwMode="auto">
            <a:xfrm>
              <a:off x="3573463" y="2660650"/>
              <a:ext cx="1882775" cy="1463675"/>
            </a:xfrm>
            <a:prstGeom prst="rect">
              <a:avLst/>
            </a:prstGeom>
            <a:noFill/>
            <a:ln w="12700" cap="sq">
              <a:noFill/>
              <a:miter lim="800000"/>
              <a:headEnd type="none" w="sm" len="sm"/>
              <a:tailEnd type="none" w="sm" len="sm"/>
            </a:ln>
          </p:spPr>
        </p:pic>
        <p:sp>
          <p:nvSpPr>
            <p:cNvPr id="1054729" name="Text Box 9"/>
            <p:cNvSpPr txBox="1">
              <a:spLocks noChangeArrowheads="1"/>
            </p:cNvSpPr>
            <p:nvPr/>
          </p:nvSpPr>
          <p:spPr bwMode="auto">
            <a:xfrm>
              <a:off x="3573463" y="4081463"/>
              <a:ext cx="1882775" cy="517525"/>
            </a:xfrm>
            <a:prstGeom prst="rect">
              <a:avLst/>
            </a:prstGeom>
            <a:noFill/>
            <a:ln w="12700" cap="sq">
              <a:noFill/>
              <a:miter lim="800000"/>
              <a:headEnd type="none" w="sm" len="sm"/>
              <a:tailEnd type="none" w="sm" len="sm"/>
            </a:ln>
          </p:spPr>
          <p:txBody>
            <a:bodyPr>
              <a:prstTxWarp prst="textNoShape">
                <a:avLst/>
              </a:prstTxWarp>
              <a:spAutoFit/>
            </a:bodyPr>
            <a:lstStyle/>
            <a:p>
              <a:pPr algn="ctr">
                <a:spcBef>
                  <a:spcPct val="50000"/>
                </a:spcBef>
              </a:pPr>
              <a:r>
                <a:rPr lang="en-US" sz="1400">
                  <a:solidFill>
                    <a:srgbClr val="FF0000"/>
                  </a:solidFill>
                  <a:latin typeface="Rockwell" pitchFamily="-111" charset="0"/>
                </a:rPr>
                <a:t>Icom 7000 with LDG 7000 Auto-Tuner</a:t>
              </a:r>
            </a:p>
          </p:txBody>
        </p:sp>
      </p:grpSp>
      <p:grpSp>
        <p:nvGrpSpPr>
          <p:cNvPr id="17" name="Group 16"/>
          <p:cNvGrpSpPr/>
          <p:nvPr/>
        </p:nvGrpSpPr>
        <p:grpSpPr>
          <a:xfrm>
            <a:off x="385763" y="2660650"/>
            <a:ext cx="2957512" cy="1824038"/>
            <a:chOff x="385763" y="2660650"/>
            <a:chExt cx="2957512" cy="1824038"/>
          </a:xfrm>
        </p:grpSpPr>
        <p:pic>
          <p:nvPicPr>
            <p:cNvPr id="1054730" name="Picture 10"/>
            <p:cNvPicPr>
              <a:picLocks noChangeAspect="1" noChangeArrowheads="1"/>
            </p:cNvPicPr>
            <p:nvPr/>
          </p:nvPicPr>
          <p:blipFill>
            <a:blip r:embed="rId5"/>
            <a:srcRect/>
            <a:stretch>
              <a:fillRect/>
            </a:stretch>
          </p:blipFill>
          <p:spPr bwMode="auto">
            <a:xfrm>
              <a:off x="385763" y="2660650"/>
              <a:ext cx="2957512" cy="1357313"/>
            </a:xfrm>
            <a:prstGeom prst="rect">
              <a:avLst/>
            </a:prstGeom>
            <a:noFill/>
            <a:ln w="12700" cap="sq">
              <a:noFill/>
              <a:miter lim="800000"/>
              <a:headEnd type="none" w="sm" len="sm"/>
              <a:tailEnd type="none" w="sm" len="sm"/>
            </a:ln>
          </p:spPr>
        </p:pic>
        <p:sp>
          <p:nvSpPr>
            <p:cNvPr id="1054731" name="Text Box 11"/>
            <p:cNvSpPr txBox="1">
              <a:spLocks noChangeArrowheads="1"/>
            </p:cNvSpPr>
            <p:nvPr/>
          </p:nvSpPr>
          <p:spPr bwMode="auto">
            <a:xfrm>
              <a:off x="654050" y="3967163"/>
              <a:ext cx="1957388" cy="517525"/>
            </a:xfrm>
            <a:prstGeom prst="rect">
              <a:avLst/>
            </a:prstGeom>
            <a:noFill/>
            <a:ln w="12700" cap="sq">
              <a:noFill/>
              <a:miter lim="800000"/>
              <a:headEnd type="none" w="sm" len="sm"/>
              <a:tailEnd type="none" w="sm" len="sm"/>
            </a:ln>
          </p:spPr>
          <p:txBody>
            <a:bodyPr>
              <a:prstTxWarp prst="textNoShape">
                <a:avLst/>
              </a:prstTxWarp>
              <a:spAutoFit/>
            </a:bodyPr>
            <a:lstStyle/>
            <a:p>
              <a:pPr algn="ctr">
                <a:spcBef>
                  <a:spcPct val="50000"/>
                </a:spcBef>
              </a:pPr>
              <a:r>
                <a:rPr lang="en-US" sz="1400" dirty="0">
                  <a:solidFill>
                    <a:srgbClr val="FF0000"/>
                  </a:solidFill>
                  <a:latin typeface="Rockwell" pitchFamily="-111" charset="0"/>
                </a:rPr>
                <a:t>MFJ-971 Portable QRP 200 Watt Tuner</a:t>
              </a:r>
            </a:p>
          </p:txBody>
        </p:sp>
      </p:grpSp>
      <p:grpSp>
        <p:nvGrpSpPr>
          <p:cNvPr id="19" name="Group 18"/>
          <p:cNvGrpSpPr/>
          <p:nvPr/>
        </p:nvGrpSpPr>
        <p:grpSpPr>
          <a:xfrm>
            <a:off x="5724525" y="2622550"/>
            <a:ext cx="2995613" cy="1963738"/>
            <a:chOff x="5724525" y="2622550"/>
            <a:chExt cx="2995613" cy="1963738"/>
          </a:xfrm>
        </p:grpSpPr>
        <p:pic>
          <p:nvPicPr>
            <p:cNvPr id="1054732" name="Picture 12"/>
            <p:cNvPicPr>
              <a:picLocks noChangeAspect="1" noChangeArrowheads="1"/>
            </p:cNvPicPr>
            <p:nvPr/>
          </p:nvPicPr>
          <p:blipFill>
            <a:blip r:embed="rId6"/>
            <a:srcRect/>
            <a:stretch>
              <a:fillRect/>
            </a:stretch>
          </p:blipFill>
          <p:spPr bwMode="auto">
            <a:xfrm>
              <a:off x="5724525" y="2622550"/>
              <a:ext cx="2995613" cy="1443038"/>
            </a:xfrm>
            <a:prstGeom prst="rect">
              <a:avLst/>
            </a:prstGeom>
            <a:noFill/>
            <a:ln w="12700" cap="sq">
              <a:noFill/>
              <a:miter lim="800000"/>
              <a:headEnd type="none" w="sm" len="sm"/>
              <a:tailEnd type="none" w="sm" len="sm"/>
            </a:ln>
          </p:spPr>
        </p:pic>
        <p:sp>
          <p:nvSpPr>
            <p:cNvPr id="1054733" name="Text Box 13"/>
            <p:cNvSpPr txBox="1">
              <a:spLocks noChangeArrowheads="1"/>
            </p:cNvSpPr>
            <p:nvPr/>
          </p:nvSpPr>
          <p:spPr bwMode="auto">
            <a:xfrm>
              <a:off x="6070600" y="4005263"/>
              <a:ext cx="2343150" cy="581025"/>
            </a:xfrm>
            <a:prstGeom prst="rect">
              <a:avLst/>
            </a:prstGeom>
            <a:noFill/>
            <a:ln w="12700" cap="sq">
              <a:noFill/>
              <a:miter lim="800000"/>
              <a:headEnd type="none" w="sm" len="sm"/>
              <a:tailEnd type="none" w="sm" len="sm"/>
            </a:ln>
          </p:spPr>
          <p:txBody>
            <a:bodyPr>
              <a:prstTxWarp prst="textNoShape">
                <a:avLst/>
              </a:prstTxWarp>
              <a:spAutoFit/>
            </a:bodyPr>
            <a:lstStyle/>
            <a:p>
              <a:pPr algn="ctr">
                <a:spcBef>
                  <a:spcPct val="50000"/>
                </a:spcBef>
              </a:pPr>
              <a:r>
                <a:rPr lang="en-US" sz="1600">
                  <a:solidFill>
                    <a:srgbClr val="FF0000"/>
                  </a:solidFill>
                  <a:latin typeface="Rockwell" pitchFamily="-111" charset="0"/>
                </a:rPr>
                <a:t>Miracle QPak 50 Watt Manual Tuner</a:t>
              </a:r>
            </a:p>
          </p:txBody>
        </p:sp>
      </p:grpSp>
      <p:sp>
        <p:nvSpPr>
          <p:cNvPr id="16" name="TextBox 15"/>
          <p:cNvSpPr txBox="1"/>
          <p:nvPr/>
        </p:nvSpPr>
        <p:spPr>
          <a:xfrm>
            <a:off x="888231" y="1339334"/>
            <a:ext cx="4183031" cy="400110"/>
          </a:xfrm>
          <a:prstGeom prst="rect">
            <a:avLst/>
          </a:prstGeom>
          <a:noFill/>
        </p:spPr>
        <p:txBody>
          <a:bodyPr wrap="none" rtlCol="0">
            <a:spAutoFit/>
          </a:bodyPr>
          <a:lstStyle/>
          <a:p>
            <a:r>
              <a:rPr lang="en-US" sz="2000" dirty="0" smtClean="0">
                <a:latin typeface="Rockwell"/>
                <a:cs typeface="Rockwell"/>
              </a:rPr>
              <a:t>#1 Correct any physical problems</a:t>
            </a:r>
            <a:endParaRPr lang="en-US" sz="2000" dirty="0">
              <a:latin typeface="Rockwell"/>
              <a:cs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1" nodeType="clickEffect">
                                  <p:stCondLst>
                                    <p:cond delay="0"/>
                                  </p:stCondLst>
                                  <p:childTnLst>
                                    <p:set>
                                      <p:cBhvr>
                                        <p:cTn id="6" dur="1" fill="hold">
                                          <p:stCondLst>
                                            <p:cond delay="0"/>
                                          </p:stCondLst>
                                        </p:cTn>
                                        <p:tgtEl>
                                          <p:spTgt spid="1054723">
                                            <p:txEl>
                                              <p:pRg st="0" end="0"/>
                                            </p:txEl>
                                          </p:spTgt>
                                        </p:tgtEl>
                                        <p:attrNameLst>
                                          <p:attrName>style.visibility</p:attrName>
                                        </p:attrNameLst>
                                      </p:cBhvr>
                                      <p:to>
                                        <p:strVal val="visible"/>
                                      </p:to>
                                    </p:set>
                                    <p:anim calcmode="lin" valueType="num">
                                      <p:cBhvr>
                                        <p:cTn id="7" dur="500" fill="hold"/>
                                        <p:tgtEl>
                                          <p:spTgt spid="10547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547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2" accel="50000" decel="5000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4" accel="50000" decel="5000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8" accel="50000" decel="5000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lide Number Placeholder 3"/>
          <p:cNvSpPr>
            <a:spLocks noGrp="1"/>
          </p:cNvSpPr>
          <p:nvPr>
            <p:ph type="sldNum" sz="quarter" idx="12"/>
          </p:nvPr>
        </p:nvSpPr>
        <p:spPr>
          <a:ln>
            <a:miter lim="800000"/>
            <a:headEnd/>
            <a:tailEnd/>
          </a:ln>
        </p:spPr>
        <p:txBody>
          <a:bodyPr/>
          <a:lstStyle/>
          <a:p>
            <a:pPr>
              <a:defRPr/>
            </a:pPr>
            <a:fld id="{BD626C4D-0563-DD4D-8F4E-4567608DC3E7}" type="slidenum">
              <a:rPr lang="en-US"/>
              <a:pPr>
                <a:defRPr/>
              </a:pPr>
              <a:t>54</a:t>
            </a:fld>
            <a:endParaRPr lang="en-US"/>
          </a:p>
        </p:txBody>
      </p:sp>
      <p:sp>
        <p:nvSpPr>
          <p:cNvPr id="569348" name="Rectangle 2"/>
          <p:cNvSpPr>
            <a:spLocks noGrp="1" noChangeArrowheads="1"/>
          </p:cNvSpPr>
          <p:nvPr>
            <p:ph type="title" idx="4294967295"/>
          </p:nvPr>
        </p:nvSpPr>
        <p:spPr>
          <a:xfrm>
            <a:off x="541338" y="533400"/>
            <a:ext cx="8602662" cy="614362"/>
          </a:xfrm>
        </p:spPr>
        <p:txBody>
          <a:bodyPr rtlCol="0">
            <a:normAutofit/>
          </a:bodyPr>
          <a:lstStyle/>
          <a:p>
            <a:pPr fontAlgn="auto">
              <a:spcAft>
                <a:spcPts val="0"/>
              </a:spcAft>
              <a:defRPr/>
            </a:pP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07" charset="0"/>
                <a:ea typeface="+mj-ea"/>
                <a:cs typeface="+mj-cs"/>
              </a:rPr>
              <a:t>Feedline</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07" charset="0"/>
                <a:ea typeface="+mj-ea"/>
                <a:cs typeface="+mj-cs"/>
              </a:rPr>
              <a:t> Connectors</a:t>
            </a: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endParaRPr>
          </a:p>
        </p:txBody>
      </p:sp>
      <p:sp>
        <p:nvSpPr>
          <p:cNvPr id="1045507" name="Rectangle 3"/>
          <p:cNvSpPr>
            <a:spLocks noGrp="1" noChangeArrowheads="1"/>
          </p:cNvSpPr>
          <p:nvPr>
            <p:ph type="body" idx="4294967295"/>
          </p:nvPr>
        </p:nvSpPr>
        <p:spPr>
          <a:xfrm>
            <a:off x="0" y="1470025"/>
            <a:ext cx="8642350" cy="5387975"/>
          </a:xfrm>
        </p:spPr>
        <p:txBody>
          <a:bodyPr/>
          <a:lstStyle/>
          <a:p>
            <a:pPr lvl="1">
              <a:buNone/>
            </a:pPr>
            <a:r>
              <a:rPr lang="en-US" sz="1200" dirty="0" smtClean="0">
                <a:solidFill>
                  <a:srgbClr val="FF0000"/>
                </a:solidFill>
                <a:latin typeface="Rockwell" pitchFamily="-111" charset="0"/>
              </a:rPr>
              <a:t>T9B05</a:t>
            </a:r>
            <a:r>
              <a:rPr lang="en-US" sz="2000" dirty="0" smtClean="0">
                <a:solidFill>
                  <a:srgbClr val="FF0000"/>
                </a:solidFill>
                <a:latin typeface="Rockwell" pitchFamily="-111" charset="0"/>
              </a:rPr>
              <a:t>  </a:t>
            </a:r>
            <a:r>
              <a:rPr lang="en-US" sz="2000" dirty="0" smtClean="0">
                <a:latin typeface="Rockwell" pitchFamily="-111" charset="0"/>
              </a:rPr>
              <a:t>As the frequency of a signal passing through coaxial cable is increased the loss increases.</a:t>
            </a:r>
          </a:p>
          <a:p>
            <a:pPr lvl="3">
              <a:buClr>
                <a:schemeClr val="tx1"/>
              </a:buClr>
            </a:pPr>
            <a:r>
              <a:rPr lang="en-US" sz="1800" dirty="0" smtClean="0">
                <a:solidFill>
                  <a:schemeClr val="tx1">
                    <a:lumMod val="65000"/>
                    <a:lumOff val="35000"/>
                  </a:schemeClr>
                </a:solidFill>
                <a:latin typeface="Rockwell" pitchFamily="-111" charset="0"/>
              </a:rPr>
              <a:t>The Higher the frequency the greater the loss</a:t>
            </a:r>
          </a:p>
          <a:p>
            <a:pPr lvl="1">
              <a:buNone/>
            </a:pPr>
            <a:r>
              <a:rPr lang="en-US" sz="1200" dirty="0" smtClean="0">
                <a:solidFill>
                  <a:srgbClr val="FF0000"/>
                </a:solidFill>
                <a:latin typeface="Rockwell" pitchFamily="-111" charset="0"/>
              </a:rPr>
              <a:t>T9B06</a:t>
            </a:r>
            <a:r>
              <a:rPr lang="en-US" dirty="0" smtClean="0">
                <a:solidFill>
                  <a:srgbClr val="FF0000"/>
                </a:solidFill>
                <a:latin typeface="Rockwell" pitchFamily="-111" charset="0"/>
              </a:rPr>
              <a:t>  </a:t>
            </a:r>
            <a:r>
              <a:rPr lang="en-US" sz="2000" dirty="0" smtClean="0">
                <a:latin typeface="Rockwell" pitchFamily="-111" charset="0"/>
              </a:rPr>
              <a:t>A Type N connector is most suitable for frequencies above 400 MHz?</a:t>
            </a:r>
          </a:p>
          <a:p>
            <a:pPr lvl="1">
              <a:buNone/>
            </a:pPr>
            <a:r>
              <a:rPr lang="en-US" sz="1200" dirty="0" smtClean="0">
                <a:solidFill>
                  <a:srgbClr val="FF0000"/>
                </a:solidFill>
                <a:latin typeface="Rockwell" pitchFamily="-111" charset="0"/>
              </a:rPr>
              <a:t>T9B07</a:t>
            </a:r>
            <a:r>
              <a:rPr lang="en-US" dirty="0" smtClean="0">
                <a:solidFill>
                  <a:srgbClr val="FF0000"/>
                </a:solidFill>
                <a:latin typeface="Rockwell" pitchFamily="-111" charset="0"/>
              </a:rPr>
              <a:t>  </a:t>
            </a:r>
            <a:r>
              <a:rPr lang="en-US" sz="2000" dirty="0" smtClean="0">
                <a:latin typeface="Rockwell" pitchFamily="-111" charset="0"/>
              </a:rPr>
              <a:t>PL-259 type coax connectors are commonly used at HF frequencies.</a:t>
            </a:r>
          </a:p>
          <a:p>
            <a:pPr lvl="1"/>
            <a:endParaRPr lang="en-US" sz="2000" dirty="0" smtClean="0">
              <a:latin typeface="Rockwell" pitchFamily="-111" charset="0"/>
            </a:endParaRPr>
          </a:p>
          <a:p>
            <a:pPr lvl="1"/>
            <a:endParaRPr lang="en-US" dirty="0" smtClean="0">
              <a:latin typeface="Rockwell" pitchFamily="-111" charset="0"/>
            </a:endParaRPr>
          </a:p>
          <a:p>
            <a:pPr lvl="1"/>
            <a:endParaRPr lang="en-US" dirty="0" smtClean="0">
              <a:latin typeface="Rockwell" pitchFamily="-111" charset="0"/>
            </a:endParaRPr>
          </a:p>
          <a:p>
            <a:pPr lvl="1"/>
            <a:endParaRPr lang="en-US" dirty="0" smtClean="0">
              <a:latin typeface="Rockwell" pitchFamily="-111" charset="0"/>
            </a:endParaRPr>
          </a:p>
          <a:p>
            <a:pPr lvl="1"/>
            <a:endParaRPr lang="en-US" dirty="0" smtClean="0">
              <a:latin typeface="Rockwell" pitchFamily="-111" charset="0"/>
            </a:endParaRPr>
          </a:p>
          <a:p>
            <a:pPr lvl="1"/>
            <a:endParaRPr lang="en-US" dirty="0" smtClean="0">
              <a:latin typeface="Rockwell" pitchFamily="-111" charset="0"/>
            </a:endParaRPr>
          </a:p>
          <a:p>
            <a:pPr lvl="1"/>
            <a:endParaRPr lang="en-US" dirty="0" smtClean="0">
              <a:latin typeface="Rockwell" pitchFamily="-111" charset="0"/>
            </a:endParaRPr>
          </a:p>
          <a:p>
            <a:pPr lvl="1"/>
            <a:endParaRPr lang="en-US" dirty="0" smtClean="0">
              <a:latin typeface="Rockwell" pitchFamily="-111" charset="0"/>
            </a:endParaRPr>
          </a:p>
          <a:p>
            <a:pPr lvl="1"/>
            <a:endParaRPr lang="en-US" dirty="0" smtClean="0">
              <a:latin typeface="Rockwell" pitchFamily="-111" charset="0"/>
            </a:endParaRPr>
          </a:p>
        </p:txBody>
      </p:sp>
      <p:sp>
        <p:nvSpPr>
          <p:cNvPr id="3277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7BF6A13D-1E03-1B41-AB04-1CB267A073C4}" type="slidenum">
              <a:rPr lang="en-US" sz="1400">
                <a:latin typeface="Times New Roman" pitchFamily="-111" charset="0"/>
              </a:rPr>
              <a:pPr algn="r"/>
              <a:t>54</a:t>
            </a:fld>
            <a:endParaRPr lang="en-US" sz="1400">
              <a:latin typeface="Times New Roman" pitchFamily="-111" charset="0"/>
            </a:endParaRPr>
          </a:p>
        </p:txBody>
      </p:sp>
      <p:sp>
        <p:nvSpPr>
          <p:cNvPr id="1045509" name="Text Box 5"/>
          <p:cNvSpPr txBox="1">
            <a:spLocks noChangeArrowheads="1"/>
          </p:cNvSpPr>
          <p:nvPr/>
        </p:nvSpPr>
        <p:spPr bwMode="auto">
          <a:xfrm>
            <a:off x="1692275" y="6384925"/>
            <a:ext cx="4530725" cy="336550"/>
          </a:xfrm>
          <a:prstGeom prst="rect">
            <a:avLst/>
          </a:prstGeom>
          <a:noFill/>
          <a:ln w="12700" cap="sq">
            <a:noFill/>
            <a:miter lim="800000"/>
            <a:headEnd type="none" w="sm" len="sm"/>
            <a:tailEnd type="none" w="sm" len="sm"/>
          </a:ln>
        </p:spPr>
        <p:txBody>
          <a:bodyPr>
            <a:prstTxWarp prst="textNoShape">
              <a:avLst/>
            </a:prstTxWarp>
            <a:spAutoFit/>
          </a:bodyPr>
          <a:lstStyle/>
          <a:p>
            <a:pPr algn="r">
              <a:spcBef>
                <a:spcPct val="50000"/>
              </a:spcBef>
            </a:pPr>
            <a:r>
              <a:rPr lang="en-US" sz="1600" dirty="0">
                <a:solidFill>
                  <a:srgbClr val="FF0000"/>
                </a:solidFill>
                <a:latin typeface="Calibri" pitchFamily="-111" charset="0"/>
              </a:rPr>
              <a:t>BNC, Type N, and PL 259 Connectors</a:t>
            </a:r>
          </a:p>
        </p:txBody>
      </p:sp>
      <p:pic>
        <p:nvPicPr>
          <p:cNvPr id="1731590" name="Picture 6" descr="Connectors"/>
          <p:cNvPicPr>
            <a:picLocks noChangeAspect="1" noChangeArrowheads="1"/>
          </p:cNvPicPr>
          <p:nvPr/>
        </p:nvPicPr>
        <p:blipFill>
          <a:blip r:embed="rId2"/>
          <a:srcRect/>
          <a:stretch>
            <a:fillRect/>
          </a:stretch>
        </p:blipFill>
        <p:spPr bwMode="auto">
          <a:xfrm>
            <a:off x="3497263" y="4005263"/>
            <a:ext cx="2917825" cy="2073275"/>
          </a:xfrm>
          <a:prstGeom prst="rect">
            <a:avLst/>
          </a:prstGeom>
          <a:noFill/>
          <a:ln w="9525">
            <a:noFill/>
            <a:miter lim="800000"/>
            <a:headEnd/>
            <a:tailEnd/>
          </a:ln>
        </p:spPr>
      </p:pic>
      <p:sp>
        <p:nvSpPr>
          <p:cNvPr id="1731591" name="Line 7"/>
          <p:cNvSpPr>
            <a:spLocks noChangeShapeType="1"/>
          </p:cNvSpPr>
          <p:nvPr/>
        </p:nvSpPr>
        <p:spPr bwMode="auto">
          <a:xfrm flipV="1">
            <a:off x="3305175" y="4773613"/>
            <a:ext cx="1266825" cy="1651000"/>
          </a:xfrm>
          <a:prstGeom prst="line">
            <a:avLst/>
          </a:prstGeom>
          <a:noFill/>
          <a:ln w="38100" cap="sq">
            <a:solidFill>
              <a:srgbClr val="FF0000"/>
            </a:solidFill>
            <a:round/>
            <a:headEnd type="none" w="sm" len="sm"/>
            <a:tailEnd type="triangle" w="sm" len="sm"/>
          </a:ln>
        </p:spPr>
        <p:txBody>
          <a:bodyPr wrap="none">
            <a:prstTxWarp prst="textNoShape">
              <a:avLst/>
            </a:prstTxWarp>
          </a:bodyPr>
          <a:lstStyle/>
          <a:p>
            <a:endParaRPr lang="en-US"/>
          </a:p>
        </p:txBody>
      </p:sp>
      <p:sp>
        <p:nvSpPr>
          <p:cNvPr id="1731592" name="Line 8"/>
          <p:cNvSpPr>
            <a:spLocks noChangeShapeType="1"/>
          </p:cNvSpPr>
          <p:nvPr/>
        </p:nvSpPr>
        <p:spPr bwMode="auto">
          <a:xfrm flipV="1">
            <a:off x="3957638" y="4849813"/>
            <a:ext cx="1074737" cy="1574800"/>
          </a:xfrm>
          <a:prstGeom prst="line">
            <a:avLst/>
          </a:prstGeom>
          <a:noFill/>
          <a:ln w="38100" cap="sq">
            <a:solidFill>
              <a:srgbClr val="FF0000"/>
            </a:solidFill>
            <a:round/>
            <a:headEnd type="none" w="sm" len="sm"/>
            <a:tailEnd type="triangle" w="med" len="med"/>
          </a:ln>
        </p:spPr>
        <p:txBody>
          <a:bodyPr wrap="none">
            <a:prstTxWarp prst="textNoShape">
              <a:avLst/>
            </a:prstTxWarp>
          </a:bodyPr>
          <a:lstStyle/>
          <a:p>
            <a:endParaRPr lang="en-US"/>
          </a:p>
        </p:txBody>
      </p:sp>
      <p:sp>
        <p:nvSpPr>
          <p:cNvPr id="1731593" name="Line 9"/>
          <p:cNvSpPr>
            <a:spLocks noChangeShapeType="1"/>
          </p:cNvSpPr>
          <p:nvPr/>
        </p:nvSpPr>
        <p:spPr bwMode="auto">
          <a:xfrm flipV="1">
            <a:off x="5262563" y="4735513"/>
            <a:ext cx="307975" cy="1689100"/>
          </a:xfrm>
          <a:prstGeom prst="line">
            <a:avLst/>
          </a:prstGeom>
          <a:noFill/>
          <a:ln w="38100" cap="sq">
            <a:solidFill>
              <a:srgbClr val="FF0000"/>
            </a:solidFill>
            <a:round/>
            <a:headEnd type="none" w="sm" len="sm"/>
            <a:tailEnd type="triangle" w="med" len="med"/>
          </a:ln>
        </p:spPr>
        <p:txBody>
          <a:bodyPr wrap="none">
            <a:prstTxWarp prst="textNoShape">
              <a:avLst/>
            </a:prstTxWarp>
          </a:bodyPr>
          <a:lstStyle/>
          <a:p>
            <a:endParaRPr lang="en-US"/>
          </a:p>
        </p:txBody>
      </p:sp>
      <p:sp>
        <p:nvSpPr>
          <p:cNvPr id="11" name="Freeform 10"/>
          <p:cNvSpPr/>
          <p:nvPr/>
        </p:nvSpPr>
        <p:spPr>
          <a:xfrm>
            <a:off x="990600" y="2133313"/>
            <a:ext cx="5186635" cy="497322"/>
          </a:xfrm>
          <a:custGeom>
            <a:avLst/>
            <a:gdLst>
              <a:gd name="connsiteX0" fmla="*/ 4923533 w 5186635"/>
              <a:gd name="connsiteY0" fmla="*/ 35518 h 497322"/>
              <a:gd name="connsiteX1" fmla="*/ 3843160 w 5186635"/>
              <a:gd name="connsiteY1" fmla="*/ 60257 h 497322"/>
              <a:gd name="connsiteX2" fmla="*/ 799971 w 5186635"/>
              <a:gd name="connsiteY2" fmla="*/ 76750 h 497322"/>
              <a:gd name="connsiteX3" fmla="*/ 593793 w 5186635"/>
              <a:gd name="connsiteY3" fmla="*/ 84997 h 497322"/>
              <a:gd name="connsiteX4" fmla="*/ 65977 w 5186635"/>
              <a:gd name="connsiteY4" fmla="*/ 109736 h 497322"/>
              <a:gd name="connsiteX5" fmla="*/ 32988 w 5186635"/>
              <a:gd name="connsiteY5" fmla="*/ 159215 h 497322"/>
              <a:gd name="connsiteX6" fmla="*/ 0 w 5186635"/>
              <a:gd name="connsiteY6" fmla="*/ 216941 h 497322"/>
              <a:gd name="connsiteX7" fmla="*/ 8247 w 5186635"/>
              <a:gd name="connsiteY7" fmla="*/ 299406 h 497322"/>
              <a:gd name="connsiteX8" fmla="*/ 24741 w 5186635"/>
              <a:gd name="connsiteY8" fmla="*/ 324146 h 497322"/>
              <a:gd name="connsiteX9" fmla="*/ 74224 w 5186635"/>
              <a:gd name="connsiteY9" fmla="*/ 348885 h 497322"/>
              <a:gd name="connsiteX10" fmla="*/ 107212 w 5186635"/>
              <a:gd name="connsiteY10" fmla="*/ 357132 h 497322"/>
              <a:gd name="connsiteX11" fmla="*/ 173189 w 5186635"/>
              <a:gd name="connsiteY11" fmla="*/ 373625 h 497322"/>
              <a:gd name="connsiteX12" fmla="*/ 247413 w 5186635"/>
              <a:gd name="connsiteY12" fmla="*/ 381871 h 497322"/>
              <a:gd name="connsiteX13" fmla="*/ 280402 w 5186635"/>
              <a:gd name="connsiteY13" fmla="*/ 398364 h 497322"/>
              <a:gd name="connsiteX14" fmla="*/ 544310 w 5186635"/>
              <a:gd name="connsiteY14" fmla="*/ 423104 h 497322"/>
              <a:gd name="connsiteX15" fmla="*/ 1072126 w 5186635"/>
              <a:gd name="connsiteY15" fmla="*/ 439597 h 497322"/>
              <a:gd name="connsiteX16" fmla="*/ 1179338 w 5186635"/>
              <a:gd name="connsiteY16" fmla="*/ 447843 h 497322"/>
              <a:gd name="connsiteX17" fmla="*/ 1880344 w 5186635"/>
              <a:gd name="connsiteY17" fmla="*/ 464336 h 497322"/>
              <a:gd name="connsiteX18" fmla="*/ 2259712 w 5186635"/>
              <a:gd name="connsiteY18" fmla="*/ 480829 h 497322"/>
              <a:gd name="connsiteX19" fmla="*/ 4354482 w 5186635"/>
              <a:gd name="connsiteY19" fmla="*/ 497322 h 497322"/>
              <a:gd name="connsiteX20" fmla="*/ 4775085 w 5186635"/>
              <a:gd name="connsiteY20" fmla="*/ 489076 h 497322"/>
              <a:gd name="connsiteX21" fmla="*/ 4940027 w 5186635"/>
              <a:gd name="connsiteY21" fmla="*/ 472583 h 497322"/>
              <a:gd name="connsiteX22" fmla="*/ 5038993 w 5186635"/>
              <a:gd name="connsiteY22" fmla="*/ 447843 h 497322"/>
              <a:gd name="connsiteX23" fmla="*/ 5088476 w 5186635"/>
              <a:gd name="connsiteY23" fmla="*/ 398364 h 497322"/>
              <a:gd name="connsiteX24" fmla="*/ 5137958 w 5186635"/>
              <a:gd name="connsiteY24" fmla="*/ 365378 h 497322"/>
              <a:gd name="connsiteX25" fmla="*/ 5146206 w 5186635"/>
              <a:gd name="connsiteY25" fmla="*/ 208695 h 497322"/>
              <a:gd name="connsiteX26" fmla="*/ 5121464 w 5186635"/>
              <a:gd name="connsiteY26" fmla="*/ 159215 h 497322"/>
              <a:gd name="connsiteX27" fmla="*/ 5096723 w 5186635"/>
              <a:gd name="connsiteY27" fmla="*/ 150969 h 497322"/>
              <a:gd name="connsiteX28" fmla="*/ 5014252 w 5186635"/>
              <a:gd name="connsiteY28" fmla="*/ 84997 h 497322"/>
              <a:gd name="connsiteX29" fmla="*/ 4997757 w 5186635"/>
              <a:gd name="connsiteY29" fmla="*/ 68504 h 497322"/>
              <a:gd name="connsiteX30" fmla="*/ 4915286 w 5186635"/>
              <a:gd name="connsiteY30" fmla="*/ 35518 h 497322"/>
              <a:gd name="connsiteX31" fmla="*/ 4882298 w 5186635"/>
              <a:gd name="connsiteY31" fmla="*/ 27271 h 497322"/>
              <a:gd name="connsiteX32" fmla="*/ 4750344 w 5186635"/>
              <a:gd name="connsiteY32" fmla="*/ 19025 h 497322"/>
              <a:gd name="connsiteX33" fmla="*/ 4585401 w 5186635"/>
              <a:gd name="connsiteY33" fmla="*/ 19025 h 49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86635" h="497322">
                <a:moveTo>
                  <a:pt x="4923533" y="35518"/>
                </a:moveTo>
                <a:lnTo>
                  <a:pt x="3843160" y="60257"/>
                </a:lnTo>
                <a:lnTo>
                  <a:pt x="799971" y="76750"/>
                </a:lnTo>
                <a:lnTo>
                  <a:pt x="593793" y="84997"/>
                </a:lnTo>
                <a:cubicBezTo>
                  <a:pt x="75336" y="97053"/>
                  <a:pt x="230591" y="0"/>
                  <a:pt x="65977" y="109736"/>
                </a:cubicBezTo>
                <a:cubicBezTo>
                  <a:pt x="54981" y="126229"/>
                  <a:pt x="41853" y="141485"/>
                  <a:pt x="32988" y="159215"/>
                </a:cubicBezTo>
                <a:cubicBezTo>
                  <a:pt x="12062" y="201067"/>
                  <a:pt x="23314" y="181973"/>
                  <a:pt x="0" y="216941"/>
                </a:cubicBezTo>
                <a:cubicBezTo>
                  <a:pt x="2749" y="244429"/>
                  <a:pt x="2035" y="272488"/>
                  <a:pt x="8247" y="299406"/>
                </a:cubicBezTo>
                <a:cubicBezTo>
                  <a:pt x="10476" y="309064"/>
                  <a:pt x="17732" y="317138"/>
                  <a:pt x="24741" y="324146"/>
                </a:cubicBezTo>
                <a:cubicBezTo>
                  <a:pt x="39200" y="338604"/>
                  <a:pt x="55442" y="343519"/>
                  <a:pt x="74224" y="348885"/>
                </a:cubicBezTo>
                <a:cubicBezTo>
                  <a:pt x="85122" y="351999"/>
                  <a:pt x="96314" y="354018"/>
                  <a:pt x="107212" y="357132"/>
                </a:cubicBezTo>
                <a:cubicBezTo>
                  <a:pt x="145577" y="368093"/>
                  <a:pt x="122905" y="366442"/>
                  <a:pt x="173189" y="373625"/>
                </a:cubicBezTo>
                <a:cubicBezTo>
                  <a:pt x="197832" y="377145"/>
                  <a:pt x="222672" y="379122"/>
                  <a:pt x="247413" y="381871"/>
                </a:cubicBezTo>
                <a:cubicBezTo>
                  <a:pt x="258409" y="387369"/>
                  <a:pt x="268435" y="395548"/>
                  <a:pt x="280402" y="398364"/>
                </a:cubicBezTo>
                <a:cubicBezTo>
                  <a:pt x="368454" y="419080"/>
                  <a:pt x="454004" y="418351"/>
                  <a:pt x="544310" y="423104"/>
                </a:cubicBezTo>
                <a:cubicBezTo>
                  <a:pt x="779658" y="449250"/>
                  <a:pt x="527876" y="423591"/>
                  <a:pt x="1072126" y="439597"/>
                </a:cubicBezTo>
                <a:cubicBezTo>
                  <a:pt x="1107953" y="440651"/>
                  <a:pt x="1143512" y="446746"/>
                  <a:pt x="1179338" y="447843"/>
                </a:cubicBezTo>
                <a:lnTo>
                  <a:pt x="1880344" y="464336"/>
                </a:lnTo>
                <a:cubicBezTo>
                  <a:pt x="2006860" y="468199"/>
                  <a:pt x="2133140" y="479832"/>
                  <a:pt x="2259712" y="480829"/>
                </a:cubicBezTo>
                <a:lnTo>
                  <a:pt x="4354482" y="497322"/>
                </a:lnTo>
                <a:lnTo>
                  <a:pt x="4775085" y="489076"/>
                </a:lnTo>
                <a:cubicBezTo>
                  <a:pt x="4804541" y="488156"/>
                  <a:pt x="4899494" y="481116"/>
                  <a:pt x="4940027" y="472583"/>
                </a:cubicBezTo>
                <a:cubicBezTo>
                  <a:pt x="4973302" y="465578"/>
                  <a:pt x="5038993" y="447843"/>
                  <a:pt x="5038993" y="447843"/>
                </a:cubicBezTo>
                <a:cubicBezTo>
                  <a:pt x="5068029" y="404292"/>
                  <a:pt x="5040739" y="439279"/>
                  <a:pt x="5088476" y="398364"/>
                </a:cubicBezTo>
                <a:cubicBezTo>
                  <a:pt x="5127789" y="364670"/>
                  <a:pt x="5095874" y="379406"/>
                  <a:pt x="5137958" y="365378"/>
                </a:cubicBezTo>
                <a:cubicBezTo>
                  <a:pt x="5186635" y="316707"/>
                  <a:pt x="5160449" y="351108"/>
                  <a:pt x="5146206" y="208695"/>
                </a:cubicBezTo>
                <a:cubicBezTo>
                  <a:pt x="5144907" y="195705"/>
                  <a:pt x="5131283" y="167070"/>
                  <a:pt x="5121464" y="159215"/>
                </a:cubicBezTo>
                <a:cubicBezTo>
                  <a:pt x="5114676" y="153785"/>
                  <a:pt x="5104970" y="153718"/>
                  <a:pt x="5096723" y="150969"/>
                </a:cubicBezTo>
                <a:cubicBezTo>
                  <a:pt x="4987462" y="41717"/>
                  <a:pt x="5095027" y="138843"/>
                  <a:pt x="5014252" y="84997"/>
                </a:cubicBezTo>
                <a:cubicBezTo>
                  <a:pt x="5007782" y="80684"/>
                  <a:pt x="5004227" y="72817"/>
                  <a:pt x="4997757" y="68504"/>
                </a:cubicBezTo>
                <a:cubicBezTo>
                  <a:pt x="4977279" y="54853"/>
                  <a:pt x="4936747" y="40883"/>
                  <a:pt x="4915286" y="35518"/>
                </a:cubicBezTo>
                <a:cubicBezTo>
                  <a:pt x="4904290" y="32769"/>
                  <a:pt x="4893576" y="28399"/>
                  <a:pt x="4882298" y="27271"/>
                </a:cubicBezTo>
                <a:cubicBezTo>
                  <a:pt x="4838446" y="22886"/>
                  <a:pt x="4794397" y="20249"/>
                  <a:pt x="4750344" y="19025"/>
                </a:cubicBezTo>
                <a:cubicBezTo>
                  <a:pt x="4695384" y="17499"/>
                  <a:pt x="4640382" y="19025"/>
                  <a:pt x="4585401" y="1902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45507">
                                            <p:txEl>
                                              <p:pRg st="0" end="0"/>
                                            </p:txEl>
                                          </p:spTgt>
                                        </p:tgtEl>
                                        <p:attrNameLst>
                                          <p:attrName>style.visibility</p:attrName>
                                        </p:attrNameLst>
                                      </p:cBhvr>
                                      <p:to>
                                        <p:strVal val="visible"/>
                                      </p:to>
                                    </p:set>
                                    <p:animEffect transition="in" filter="wipe(up)">
                                      <p:cBhvr>
                                        <p:cTn id="7" dur="500"/>
                                        <p:tgtEl>
                                          <p:spTgt spid="1045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45507">
                                            <p:txEl>
                                              <p:pRg st="1" end="1"/>
                                            </p:txEl>
                                          </p:spTgt>
                                        </p:tgtEl>
                                        <p:attrNameLst>
                                          <p:attrName>style.visibility</p:attrName>
                                        </p:attrNameLst>
                                      </p:cBhvr>
                                      <p:to>
                                        <p:strVal val="visible"/>
                                      </p:to>
                                    </p:set>
                                    <p:animEffect transition="in" filter="wipe(left)">
                                      <p:cBhvr>
                                        <p:cTn id="12" dur="500"/>
                                        <p:tgtEl>
                                          <p:spTgt spid="1045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45507">
                                            <p:txEl>
                                              <p:pRg st="2" end="2"/>
                                            </p:txEl>
                                          </p:spTgt>
                                        </p:tgtEl>
                                        <p:attrNameLst>
                                          <p:attrName>style.visibility</p:attrName>
                                        </p:attrNameLst>
                                      </p:cBhvr>
                                      <p:to>
                                        <p:strVal val="visible"/>
                                      </p:to>
                                    </p:set>
                                    <p:animEffect transition="in" filter="wipe(left)">
                                      <p:cBhvr>
                                        <p:cTn id="17" dur="500"/>
                                        <p:tgtEl>
                                          <p:spTgt spid="10455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45507">
                                            <p:txEl>
                                              <p:pRg st="3" end="3"/>
                                            </p:txEl>
                                          </p:spTgt>
                                        </p:tgtEl>
                                        <p:attrNameLst>
                                          <p:attrName>style.visibility</p:attrName>
                                        </p:attrNameLst>
                                      </p:cBhvr>
                                      <p:to>
                                        <p:strVal val="visible"/>
                                      </p:to>
                                    </p:set>
                                    <p:animEffect transition="in" filter="wipe(left)">
                                      <p:cBhvr>
                                        <p:cTn id="22" dur="500"/>
                                        <p:tgtEl>
                                          <p:spTgt spid="10455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731590"/>
                                        </p:tgtEl>
                                        <p:attrNameLst>
                                          <p:attrName>style.visibility</p:attrName>
                                        </p:attrNameLst>
                                      </p:cBhvr>
                                      <p:to>
                                        <p:strVal val="visible"/>
                                      </p:to>
                                    </p:set>
                                    <p:animEffect transition="in" filter="wipe(down)">
                                      <p:cBhvr>
                                        <p:cTn id="27" dur="500"/>
                                        <p:tgtEl>
                                          <p:spTgt spid="1731590"/>
                                        </p:tgtEl>
                                      </p:cBhvr>
                                    </p:animEffec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1045509"/>
                                        </p:tgtEl>
                                        <p:attrNameLst>
                                          <p:attrName>style.visibility</p:attrName>
                                        </p:attrNameLst>
                                      </p:cBhvr>
                                      <p:to>
                                        <p:strVal val="visible"/>
                                      </p:to>
                                    </p:set>
                                    <p:animEffect transition="in" filter="wipe(down)">
                                      <p:cBhvr>
                                        <p:cTn id="31" dur="500"/>
                                        <p:tgtEl>
                                          <p:spTgt spid="1045509"/>
                                        </p:tgtEl>
                                      </p:cBhvr>
                                    </p:animEffect>
                                  </p:childTnLst>
                                </p:cTn>
                              </p:par>
                            </p:childTnLst>
                          </p:cTn>
                        </p:par>
                        <p:par>
                          <p:cTn id="32" fill="hold" nodeType="afterGroup">
                            <p:stCondLst>
                              <p:cond delay="1000"/>
                            </p:stCondLst>
                            <p:childTnLst>
                              <p:par>
                                <p:cTn id="33" presetID="22" presetClass="entr" presetSubtype="4" fill="hold" grpId="0" nodeType="afterEffect">
                                  <p:stCondLst>
                                    <p:cond delay="500"/>
                                  </p:stCondLst>
                                  <p:childTnLst>
                                    <p:set>
                                      <p:cBhvr>
                                        <p:cTn id="34" dur="1" fill="hold">
                                          <p:stCondLst>
                                            <p:cond delay="0"/>
                                          </p:stCondLst>
                                        </p:cTn>
                                        <p:tgtEl>
                                          <p:spTgt spid="1731591"/>
                                        </p:tgtEl>
                                        <p:attrNameLst>
                                          <p:attrName>style.visibility</p:attrName>
                                        </p:attrNameLst>
                                      </p:cBhvr>
                                      <p:to>
                                        <p:strVal val="visible"/>
                                      </p:to>
                                    </p:set>
                                    <p:animEffect transition="in" filter="wipe(down)">
                                      <p:cBhvr>
                                        <p:cTn id="35" dur="500"/>
                                        <p:tgtEl>
                                          <p:spTgt spid="1731591"/>
                                        </p:tgtEl>
                                      </p:cBhvr>
                                    </p:animEffect>
                                  </p:childTnLst>
                                </p:cTn>
                              </p:par>
                            </p:childTnLst>
                          </p:cTn>
                        </p:par>
                        <p:par>
                          <p:cTn id="36" fill="hold" nodeType="afterGroup">
                            <p:stCondLst>
                              <p:cond delay="2000"/>
                            </p:stCondLst>
                            <p:childTnLst>
                              <p:par>
                                <p:cTn id="37" presetID="22" presetClass="entr" presetSubtype="4" fill="hold" grpId="0" nodeType="afterEffect">
                                  <p:stCondLst>
                                    <p:cond delay="500"/>
                                  </p:stCondLst>
                                  <p:childTnLst>
                                    <p:set>
                                      <p:cBhvr>
                                        <p:cTn id="38" dur="1" fill="hold">
                                          <p:stCondLst>
                                            <p:cond delay="0"/>
                                          </p:stCondLst>
                                        </p:cTn>
                                        <p:tgtEl>
                                          <p:spTgt spid="1731592"/>
                                        </p:tgtEl>
                                        <p:attrNameLst>
                                          <p:attrName>style.visibility</p:attrName>
                                        </p:attrNameLst>
                                      </p:cBhvr>
                                      <p:to>
                                        <p:strVal val="visible"/>
                                      </p:to>
                                    </p:set>
                                    <p:animEffect transition="in" filter="wipe(down)">
                                      <p:cBhvr>
                                        <p:cTn id="39" dur="500"/>
                                        <p:tgtEl>
                                          <p:spTgt spid="1731592"/>
                                        </p:tgtEl>
                                      </p:cBhvr>
                                    </p:animEffect>
                                  </p:childTnLst>
                                </p:cTn>
                              </p:par>
                            </p:childTnLst>
                          </p:cTn>
                        </p:par>
                        <p:par>
                          <p:cTn id="40" fill="hold" nodeType="afterGroup">
                            <p:stCondLst>
                              <p:cond delay="3000"/>
                            </p:stCondLst>
                            <p:childTnLst>
                              <p:par>
                                <p:cTn id="41" presetID="22" presetClass="entr" presetSubtype="4" fill="hold" grpId="0" nodeType="afterEffect">
                                  <p:stCondLst>
                                    <p:cond delay="500"/>
                                  </p:stCondLst>
                                  <p:childTnLst>
                                    <p:set>
                                      <p:cBhvr>
                                        <p:cTn id="42" dur="1" fill="hold">
                                          <p:stCondLst>
                                            <p:cond delay="0"/>
                                          </p:stCondLst>
                                        </p:cTn>
                                        <p:tgtEl>
                                          <p:spTgt spid="1731593"/>
                                        </p:tgtEl>
                                        <p:attrNameLst>
                                          <p:attrName>style.visibility</p:attrName>
                                        </p:attrNameLst>
                                      </p:cBhvr>
                                      <p:to>
                                        <p:strVal val="visible"/>
                                      </p:to>
                                    </p:set>
                                    <p:animEffect transition="in" filter="wipe(down)">
                                      <p:cBhvr>
                                        <p:cTn id="43" dur="500"/>
                                        <p:tgtEl>
                                          <p:spTgt spid="1731593"/>
                                        </p:tgtEl>
                                      </p:cBhvr>
                                    </p:animEffect>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49"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0"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09" grpId="0"/>
      <p:bldP spid="1731591" grpId="0" animBg="1"/>
      <p:bldP spid="1731592" grpId="0" animBg="1"/>
      <p:bldP spid="1731593"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Number Placeholder 3"/>
          <p:cNvSpPr>
            <a:spLocks noGrp="1"/>
          </p:cNvSpPr>
          <p:nvPr>
            <p:ph type="sldNum" sz="quarter" idx="12"/>
          </p:nvPr>
        </p:nvSpPr>
        <p:spPr>
          <a:ln>
            <a:miter lim="800000"/>
            <a:headEnd/>
            <a:tailEnd/>
          </a:ln>
        </p:spPr>
        <p:txBody>
          <a:bodyPr/>
          <a:lstStyle/>
          <a:p>
            <a:pPr>
              <a:defRPr/>
            </a:pPr>
            <a:fld id="{15C3F8A7-F8AC-D14B-9E78-3B5CE3ED6691}" type="slidenum">
              <a:rPr lang="en-US"/>
              <a:pPr>
                <a:defRPr/>
              </a:pPr>
              <a:t>55</a:t>
            </a:fld>
            <a:endParaRPr lang="en-US"/>
          </a:p>
        </p:txBody>
      </p:sp>
      <p:sp>
        <p:nvSpPr>
          <p:cNvPr id="571396" name="Rectangle 2"/>
          <p:cNvSpPr>
            <a:spLocks noGrp="1" noChangeArrowheads="1"/>
          </p:cNvSpPr>
          <p:nvPr>
            <p:ph type="title" idx="4294967295"/>
          </p:nvPr>
        </p:nvSpPr>
        <p:spPr>
          <a:xfrm>
            <a:off x="579438" y="395288"/>
            <a:ext cx="8564562" cy="614362"/>
          </a:xfrm>
        </p:spPr>
        <p:txBody>
          <a:bodyPr rtlCol="0">
            <a:noAutofit/>
          </a:bodyPr>
          <a:lstStyle/>
          <a:p>
            <a:pPr fontAlgn="auto">
              <a:spcAft>
                <a:spcPts val="0"/>
              </a:spcAft>
              <a:defRPr/>
            </a:pPr>
            <a:r>
              <a:rPr lang="en-US" sz="3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07" charset="0"/>
              </a:rPr>
              <a:t>Care and feeding of coax and connectors.</a:t>
            </a:r>
            <a:endParaRPr lang="en-US" sz="3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endParaRPr>
          </a:p>
        </p:txBody>
      </p:sp>
      <p:sp>
        <p:nvSpPr>
          <p:cNvPr id="1052675" name="Rectangle 3"/>
          <p:cNvSpPr>
            <a:spLocks noGrp="1" noChangeArrowheads="1"/>
          </p:cNvSpPr>
          <p:nvPr>
            <p:ph type="body" idx="4294967295"/>
          </p:nvPr>
        </p:nvSpPr>
        <p:spPr>
          <a:xfrm>
            <a:off x="44450" y="1261918"/>
            <a:ext cx="8642350" cy="4962525"/>
          </a:xfrm>
        </p:spPr>
        <p:txBody>
          <a:bodyPr/>
          <a:lstStyle/>
          <a:p>
            <a:pPr lvl="1">
              <a:buNone/>
            </a:pPr>
            <a:r>
              <a:rPr lang="en-US" sz="1400" dirty="0" smtClean="0">
                <a:solidFill>
                  <a:srgbClr val="FF0000"/>
                </a:solidFill>
                <a:latin typeface="Rockwell" pitchFamily="-111" charset="0"/>
              </a:rPr>
              <a:t>T9B08</a:t>
            </a:r>
            <a:r>
              <a:rPr lang="en-US" sz="2000" dirty="0" smtClean="0">
                <a:solidFill>
                  <a:srgbClr val="FF0000"/>
                </a:solidFill>
                <a:latin typeface="Rockwell" pitchFamily="-111" charset="0"/>
              </a:rPr>
              <a:t>  </a:t>
            </a:r>
            <a:r>
              <a:rPr lang="en-US" sz="2000" dirty="0" smtClean="0">
                <a:latin typeface="Rockwell" pitchFamily="-111" charset="0"/>
              </a:rPr>
              <a:t>Coax connectors exposed to the weather should be sealed against water intrusion to prevent an increase in feedline loss.</a:t>
            </a:r>
          </a:p>
          <a:p>
            <a:pPr lvl="1">
              <a:buNone/>
            </a:pPr>
            <a:endParaRPr lang="en-US" sz="2000" dirty="0">
              <a:solidFill>
                <a:srgbClr val="FF0000"/>
              </a:solidFill>
              <a:latin typeface="Rockwell" pitchFamily="-111" charset="0"/>
            </a:endParaRPr>
          </a:p>
          <a:p>
            <a:pPr lvl="1">
              <a:buNone/>
            </a:pPr>
            <a:r>
              <a:rPr lang="en-US" sz="1400" dirty="0" smtClean="0">
                <a:solidFill>
                  <a:srgbClr val="FF0000"/>
                </a:solidFill>
                <a:latin typeface="Rockwell" pitchFamily="-111" charset="0"/>
              </a:rPr>
              <a:t>T7C09, T9C10, T7C11</a:t>
            </a:r>
            <a:r>
              <a:rPr lang="en-US" sz="2000" dirty="0" smtClean="0">
                <a:latin typeface="Rockwell" pitchFamily="-111" charset="0"/>
              </a:rPr>
              <a:t>  Moisture is a common cause of coax failure</a:t>
            </a:r>
          </a:p>
        </p:txBody>
      </p:sp>
      <p:sp>
        <p:nvSpPr>
          <p:cNvPr id="3481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endParaRPr lang="en-US" sz="1400" dirty="0">
              <a:latin typeface="Times New Roman" pitchFamily="-111" charset="0"/>
            </a:endParaRPr>
          </a:p>
        </p:txBody>
      </p:sp>
      <p:pic>
        <p:nvPicPr>
          <p:cNvPr id="1052676" name="Picture 4" descr="Q p163"/>
          <p:cNvPicPr>
            <a:picLocks noChangeAspect="1" noChangeArrowheads="1"/>
          </p:cNvPicPr>
          <p:nvPr/>
        </p:nvPicPr>
        <p:blipFill>
          <a:blip r:embed="rId2"/>
          <a:srcRect/>
          <a:stretch>
            <a:fillRect/>
          </a:stretch>
        </p:blipFill>
        <p:spPr bwMode="auto">
          <a:xfrm>
            <a:off x="6121660" y="3221037"/>
            <a:ext cx="2227263" cy="2968625"/>
          </a:xfrm>
          <a:prstGeom prst="rect">
            <a:avLst/>
          </a:prstGeom>
          <a:noFill/>
          <a:ln w="9525">
            <a:noFill/>
            <a:miter lim="800000"/>
            <a:headEnd/>
            <a:tailEnd/>
          </a:ln>
        </p:spPr>
      </p:pic>
      <p:sp>
        <p:nvSpPr>
          <p:cNvPr id="1052677" name="Text Box 5"/>
          <p:cNvSpPr txBox="1">
            <a:spLocks noChangeArrowheads="1"/>
          </p:cNvSpPr>
          <p:nvPr/>
        </p:nvSpPr>
        <p:spPr bwMode="auto">
          <a:xfrm>
            <a:off x="1422400" y="5464175"/>
            <a:ext cx="3802063" cy="581025"/>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600" dirty="0">
                <a:solidFill>
                  <a:schemeClr val="accent1">
                    <a:lumMod val="75000"/>
                  </a:schemeClr>
                </a:solidFill>
                <a:latin typeface="Rockwell" pitchFamily="-111" charset="0"/>
              </a:rPr>
              <a:t>Make sure all coax connections are tight to help minimize interference</a:t>
            </a:r>
          </a:p>
        </p:txBody>
      </p:sp>
      <p:sp>
        <p:nvSpPr>
          <p:cNvPr id="8" name="TextBox 7"/>
          <p:cNvSpPr txBox="1"/>
          <p:nvPr/>
        </p:nvSpPr>
        <p:spPr>
          <a:xfrm>
            <a:off x="579438" y="3810000"/>
            <a:ext cx="3962400" cy="1569660"/>
          </a:xfrm>
          <a:prstGeom prst="rect">
            <a:avLst/>
          </a:prstGeom>
          <a:noFill/>
        </p:spPr>
        <p:txBody>
          <a:bodyPr wrap="square" rtlCol="0">
            <a:spAutoFit/>
          </a:bodyPr>
          <a:lstStyle/>
          <a:p>
            <a:r>
              <a:rPr lang="en-US" sz="2400" dirty="0" smtClean="0">
                <a:latin typeface="Rockwell"/>
                <a:cs typeface="Rockwell"/>
              </a:rPr>
              <a:t>Don’t kink, crush, twist, crimp, mangle, contort, distort or otherwise </a:t>
            </a:r>
            <a:r>
              <a:rPr lang="en-US" sz="2400" u="sng" dirty="0" err="1" smtClean="0">
                <a:latin typeface="Rockwell"/>
                <a:cs typeface="Rockwell"/>
              </a:rPr>
              <a:t>fubar</a:t>
            </a:r>
            <a:r>
              <a:rPr lang="en-US" sz="2400" u="sng" dirty="0" smtClean="0">
                <a:latin typeface="Rockwell"/>
                <a:cs typeface="Rockwell"/>
              </a:rPr>
              <a:t> </a:t>
            </a:r>
            <a:r>
              <a:rPr lang="en-US" sz="2400" dirty="0" smtClean="0">
                <a:latin typeface="Rockwell"/>
                <a:cs typeface="Rockwell"/>
              </a:rPr>
              <a:t>your coax.  </a:t>
            </a:r>
            <a:endParaRPr lang="en-US" sz="2400" dirty="0">
              <a:latin typeface="Rockwell"/>
              <a:cs typeface="Rockwell"/>
            </a:endParaRPr>
          </a:p>
        </p:txBody>
      </p:sp>
      <p:sp>
        <p:nvSpPr>
          <p:cNvPr id="2" name="TextBox 1"/>
          <p:cNvSpPr txBox="1"/>
          <p:nvPr/>
        </p:nvSpPr>
        <p:spPr>
          <a:xfrm>
            <a:off x="58305" y="3112110"/>
            <a:ext cx="5725478" cy="677108"/>
          </a:xfrm>
          <a:prstGeom prst="rect">
            <a:avLst/>
          </a:prstGeom>
          <a:noFill/>
        </p:spPr>
        <p:txBody>
          <a:bodyPr wrap="none" rtlCol="0">
            <a:spAutoFit/>
          </a:bodyPr>
          <a:lstStyle/>
          <a:p>
            <a:pPr marL="0" lvl="1"/>
            <a:r>
              <a:rPr lang="en-US" sz="2000" u="sng">
                <a:solidFill>
                  <a:srgbClr val="59AAF2"/>
                </a:solidFill>
                <a:latin typeface="Rockwell" pitchFamily="-111" charset="0"/>
              </a:rPr>
              <a:t>Never buy cheap coax, connectors, or adapters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052676"/>
                                        </p:tgtEl>
                                        <p:attrNameLst>
                                          <p:attrName>style.visibility</p:attrName>
                                        </p:attrNameLst>
                                      </p:cBhvr>
                                      <p:to>
                                        <p:strVal val="visible"/>
                                      </p:to>
                                    </p:set>
                                    <p:animEffect transition="in" filter="wipe(down)">
                                      <p:cBhvr>
                                        <p:cTn id="7" dur="500"/>
                                        <p:tgtEl>
                                          <p:spTgt spid="10526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52675">
                                            <p:txEl>
                                              <p:pRg st="0" end="0"/>
                                            </p:txEl>
                                          </p:spTgt>
                                        </p:tgtEl>
                                        <p:attrNameLst>
                                          <p:attrName>style.visibility</p:attrName>
                                        </p:attrNameLst>
                                      </p:cBhvr>
                                      <p:to>
                                        <p:strVal val="visible"/>
                                      </p:to>
                                    </p:set>
                                    <p:animEffect transition="in" filter="wipe(up)">
                                      <p:cBhvr>
                                        <p:cTn id="12" dur="500"/>
                                        <p:tgtEl>
                                          <p:spTgt spid="10526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52675">
                                            <p:txEl>
                                              <p:pRg st="2" end="2"/>
                                            </p:txEl>
                                          </p:spTgt>
                                        </p:tgtEl>
                                        <p:attrNameLst>
                                          <p:attrName>style.visibility</p:attrName>
                                        </p:attrNameLst>
                                      </p:cBhvr>
                                      <p:to>
                                        <p:strVal val="visible"/>
                                      </p:to>
                                    </p:set>
                                    <p:animEffect transition="in" filter="wipe(up)">
                                      <p:cBhvr>
                                        <p:cTn id="17" dur="500"/>
                                        <p:tgtEl>
                                          <p:spTgt spid="1052675">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52677"/>
                                        </p:tgtEl>
                                        <p:attrNameLst>
                                          <p:attrName>style.visibility</p:attrName>
                                        </p:attrNameLst>
                                      </p:cBhvr>
                                      <p:to>
                                        <p:strVal val="visible"/>
                                      </p:to>
                                    </p:set>
                                    <p:animEffect transition="in" filter="wipe(down)">
                                      <p:cBhvr>
                                        <p:cTn id="20" dur="500"/>
                                        <p:tgtEl>
                                          <p:spTgt spid="105267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2"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3" presetClass="emph" presetSubtype="2" fill="hold" grpId="1" nodeType="afterEffect">
                                  <p:stCondLst>
                                    <p:cond delay="0"/>
                                  </p:stCondLst>
                                  <p:childTnLst>
                                    <p:animClr clrSpc="rgb" dir="cw">
                                      <p:cBhvr override="childStyle">
                                        <p:cTn id="29" dur="3000" fill="hold"/>
                                        <p:tgtEl>
                                          <p:spTgt spid="8"/>
                                        </p:tgtEl>
                                        <p:attrNameLst>
                                          <p:attrName>style.color</p:attrName>
                                        </p:attrNameLst>
                                      </p:cBhvr>
                                      <p:to>
                                        <a:srgbClr val="D92313"/>
                                      </p:to>
                                    </p:animClr>
                                  </p:childTnLst>
                                </p:cTn>
                              </p:par>
                            </p:childTnLst>
                          </p:cTn>
                        </p:par>
                        <p:par>
                          <p:cTn id="30" fill="hold">
                            <p:stCondLst>
                              <p:cond delay="3500"/>
                            </p:stCondLst>
                            <p:childTnLst>
                              <p:par>
                                <p:cTn id="31" presetID="14" presetClass="emph" presetSubtype="0" fill="remove" grpId="3" nodeType="afterEffect">
                                  <p:stCondLst>
                                    <p:cond delay="0"/>
                                  </p:stCondLst>
                                  <p:childTnLst>
                                    <p:animClr clrSpc="rgb" dir="cw">
                                      <p:cBhvr override="childStyle">
                                        <p:cTn id="32" dur="2850" fill="hold">
                                          <p:stCondLst>
                                            <p:cond delay="150"/>
                                          </p:stCondLst>
                                        </p:cTn>
                                        <p:tgtEl>
                                          <p:spTgt spid="8"/>
                                        </p:tgtEl>
                                        <p:attrNameLst>
                                          <p:attrName>style.color</p:attrName>
                                        </p:attrNameLst>
                                      </p:cBhvr>
                                      <p:to>
                                        <a:schemeClr val="hlink"/>
                                      </p:to>
                                    </p:animClr>
                                    <p:animClr clrSpc="rgb" dir="cw">
                                      <p:cBhvr>
                                        <p:cTn id="33" dur="2850" fill="hold">
                                          <p:stCondLst>
                                            <p:cond delay="150"/>
                                          </p:stCondLst>
                                        </p:cTn>
                                        <p:tgtEl>
                                          <p:spTgt spid="8"/>
                                        </p:tgtEl>
                                        <p:attrNameLst>
                                          <p:attrName>fillColor</p:attrName>
                                        </p:attrNameLst>
                                      </p:cBhvr>
                                      <p:to>
                                        <a:schemeClr val="hlink"/>
                                      </p:to>
                                    </p:animClr>
                                    <p:set>
                                      <p:cBhvr>
                                        <p:cTn id="34" dur="2850" fill="hold">
                                          <p:stCondLst>
                                            <p:cond delay="150"/>
                                          </p:stCondLst>
                                        </p:cTn>
                                        <p:tgtEl>
                                          <p:spTgt spid="8"/>
                                        </p:tgtEl>
                                        <p:attrNameLst>
                                          <p:attrName>fill.type</p:attrName>
                                        </p:attrNameLst>
                                      </p:cBhvr>
                                      <p:to>
                                        <p:strVal val="solid"/>
                                      </p:to>
                                    </p:set>
                                    <p:set>
                                      <p:cBhvr>
                                        <p:cTn id="35" dur="2850" fill="hold">
                                          <p:stCondLst>
                                            <p:cond delay="150"/>
                                          </p:stCondLst>
                                        </p:cTn>
                                        <p:tgtEl>
                                          <p:spTgt spid="8"/>
                                        </p:tgtEl>
                                        <p:attrNameLst>
                                          <p:attrName>fill.on</p:attrName>
                                        </p:attrNameLst>
                                      </p:cBhvr>
                                      <p:to>
                                        <p:strVal val="true"/>
                                      </p:to>
                                    </p:set>
                                    <p:animScale>
                                      <p:cBhvr>
                                        <p:cTn id="36" dur="300" fill="hold">
                                          <p:stCondLst>
                                            <p:cond delay="0"/>
                                          </p:stCondLst>
                                        </p:cTn>
                                        <p:tgtEl>
                                          <p:spTgt spid="8"/>
                                        </p:tgtEl>
                                      </p:cBhvr>
                                      <p:from x="100000" y="100000"/>
                                      <p:to x="100000" y="5000"/>
                                    </p:animScale>
                                    <p:animScale>
                                      <p:cBhvr>
                                        <p:cTn id="37" dur="300" fill="hold">
                                          <p:stCondLst>
                                            <p:cond delay="300"/>
                                          </p:stCondLst>
                                        </p:cTn>
                                        <p:tgtEl>
                                          <p:spTgt spid="8"/>
                                        </p:tgtEl>
                                      </p:cBhvr>
                                      <p:from x="100000" y="5000"/>
                                      <p:to x="120000" y="150000"/>
                                    </p:animScale>
                                    <p:animScale>
                                      <p:cBhvr>
                                        <p:cTn id="38" dur="900" fill="hold">
                                          <p:stCondLst>
                                            <p:cond delay="2100"/>
                                          </p:stCondLst>
                                        </p:cTn>
                                        <p:tgtEl>
                                          <p:spTgt spid="8"/>
                                        </p:tgtEl>
                                      </p:cBhvr>
                                      <p:to x="120000" y="150000"/>
                                    </p:animScale>
                                  </p:childTnLst>
                                </p:cTn>
                              </p:par>
                            </p:childTnLst>
                          </p:cTn>
                        </p:par>
                      </p:childTnLst>
                    </p:cTn>
                  </p:par>
                  <p:par>
                    <p:cTn id="39" fill="hold">
                      <p:stCondLst>
                        <p:cond delay="indefinite"/>
                      </p:stCondLst>
                      <p:childTnLst>
                        <p:par>
                          <p:cTn id="40" fill="hold">
                            <p:stCondLst>
                              <p:cond delay="0"/>
                            </p:stCondLst>
                            <p:childTnLst>
                              <p:par>
                                <p:cTn id="41" presetID="3" presetClass="emph" presetSubtype="2" fill="remove" grpId="4" nodeType="clickEffect">
                                  <p:stCondLst>
                                    <p:cond delay="0"/>
                                  </p:stCondLst>
                                  <p:childTnLst>
                                    <p:animClr clrSpc="rgb" dir="cw">
                                      <p:cBhvr override="childStyle">
                                        <p:cTn id="42" dur="5000" fill="hold"/>
                                        <p:tgtEl>
                                          <p:spTgt spid="8"/>
                                        </p:tgtEl>
                                        <p:attrNameLst>
                                          <p:attrName>style.color</p:attrName>
                                        </p:attrNameLst>
                                      </p:cBhvr>
                                      <p:to>
                                        <a:srgbClr val="D9173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677" grpId="0"/>
      <p:bldP spid="8" grpId="1"/>
      <p:bldP spid="8" grpId="2"/>
      <p:bldP spid="8" grpId="3"/>
      <p:bldP spid="8" grpId="4"/>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3413"/>
            <a:ext cx="7313613" cy="1264024"/>
          </a:xfrm>
        </p:spPr>
        <p:txBody>
          <a:bodyPr/>
          <a:lstStyle/>
          <a:p>
            <a:r>
              <a:rPr lang="en-US"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a:cs typeface="Cambria"/>
              </a:rPr>
              <a:t>Study for this Week</a:t>
            </a:r>
            <a:endPar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a:cs typeface="Cambria"/>
            </a:endParaRPr>
          </a:p>
        </p:txBody>
      </p:sp>
      <p:sp>
        <p:nvSpPr>
          <p:cNvPr id="4" name="TextBox 3"/>
          <p:cNvSpPr txBox="1"/>
          <p:nvPr/>
        </p:nvSpPr>
        <p:spPr>
          <a:xfrm>
            <a:off x="914400" y="1579602"/>
            <a:ext cx="3785111" cy="369332"/>
          </a:xfrm>
          <a:prstGeom prst="rect">
            <a:avLst/>
          </a:prstGeom>
          <a:noFill/>
        </p:spPr>
        <p:txBody>
          <a:bodyPr wrap="none" rtlCol="0">
            <a:spAutoFit/>
          </a:bodyPr>
          <a:lstStyle/>
          <a:p>
            <a:r>
              <a:rPr lang="en-US" dirty="0" smtClean="0">
                <a:latin typeface="Cambria"/>
              </a:rPr>
              <a:t>Study flash cards </a:t>
            </a:r>
            <a:r>
              <a:rPr lang="en-US" dirty="0" err="1" smtClean="0">
                <a:solidFill>
                  <a:srgbClr val="FF0000"/>
                </a:solidFill>
                <a:latin typeface="Cambria"/>
              </a:rPr>
              <a:t>www.hamexam.org</a:t>
            </a:r>
            <a:endParaRPr lang="en-US" dirty="0">
              <a:solidFill>
                <a:srgbClr val="FF0000"/>
              </a:solidFill>
              <a:latin typeface="Cambria"/>
            </a:endParaRPr>
          </a:p>
        </p:txBody>
      </p:sp>
      <p:sp>
        <p:nvSpPr>
          <p:cNvPr id="5" name="TextBox 4"/>
          <p:cNvSpPr txBox="1"/>
          <p:nvPr/>
        </p:nvSpPr>
        <p:spPr>
          <a:xfrm>
            <a:off x="4117632" y="5108614"/>
            <a:ext cx="1777775" cy="830997"/>
          </a:xfrm>
          <a:prstGeom prst="rect">
            <a:avLst/>
          </a:prstGeom>
          <a:noFill/>
        </p:spPr>
        <p:txBody>
          <a:bodyPr wrap="none" rtlCol="0">
            <a:spAutoFit/>
          </a:bodyPr>
          <a:lstStyle/>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a:rPr>
              <a:t>73</a:t>
            </a:r>
          </a:p>
          <a:p>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a:rPr>
              <a:t>Tom and Jack</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a:endParaRPr>
          </a:p>
        </p:txBody>
      </p:sp>
      <p:sp>
        <p:nvSpPr>
          <p:cNvPr id="6" name="TextBox 5"/>
          <p:cNvSpPr txBox="1"/>
          <p:nvPr/>
        </p:nvSpPr>
        <p:spPr>
          <a:xfrm>
            <a:off x="372349" y="3200400"/>
            <a:ext cx="1049499" cy="120032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smtClean="0">
                <a:latin typeface="Cambria"/>
                <a:cs typeface="Cambria"/>
              </a:rPr>
              <a:t>Lesson 1</a:t>
            </a:r>
          </a:p>
          <a:p>
            <a:pPr>
              <a:buFont typeface="Arial"/>
              <a:buChar char="•"/>
            </a:pPr>
            <a:r>
              <a:rPr lang="en-US" dirty="0" smtClean="0">
                <a:latin typeface="Cambria"/>
                <a:cs typeface="Cambria"/>
              </a:rPr>
              <a:t>  T1B</a:t>
            </a:r>
          </a:p>
          <a:p>
            <a:pPr>
              <a:buFont typeface="Arial"/>
              <a:buChar char="•"/>
            </a:pPr>
            <a:r>
              <a:rPr lang="en-US" dirty="0" smtClean="0">
                <a:latin typeface="Cambria"/>
                <a:cs typeface="Cambria"/>
              </a:rPr>
              <a:t>  T3B</a:t>
            </a:r>
          </a:p>
          <a:p>
            <a:pPr>
              <a:buFont typeface="Arial"/>
              <a:buChar char="•"/>
            </a:pPr>
            <a:r>
              <a:rPr lang="en-US" dirty="0" smtClean="0">
                <a:latin typeface="Cambria"/>
                <a:cs typeface="Cambria"/>
              </a:rPr>
              <a:t>  T8A</a:t>
            </a:r>
            <a:endParaRPr lang="en-US" dirty="0">
              <a:latin typeface="Cambria"/>
              <a:cs typeface="Cambria"/>
            </a:endParaRPr>
          </a:p>
        </p:txBody>
      </p:sp>
      <p:sp>
        <p:nvSpPr>
          <p:cNvPr id="7" name="TextBox 6"/>
          <p:cNvSpPr txBox="1"/>
          <p:nvPr/>
        </p:nvSpPr>
        <p:spPr>
          <a:xfrm>
            <a:off x="1591549" y="3200400"/>
            <a:ext cx="1049499" cy="175432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smtClean="0">
                <a:latin typeface="Cambria"/>
                <a:cs typeface="Cambria"/>
              </a:rPr>
              <a:t>Lesson 2</a:t>
            </a:r>
          </a:p>
          <a:p>
            <a:pPr>
              <a:buFont typeface="Arial"/>
              <a:buChar char="•"/>
            </a:pPr>
            <a:r>
              <a:rPr lang="en-US" dirty="0" smtClean="0">
                <a:latin typeface="Cambria"/>
                <a:cs typeface="Cambria"/>
              </a:rPr>
              <a:t>  T1A</a:t>
            </a:r>
          </a:p>
          <a:p>
            <a:pPr>
              <a:buFont typeface="Arial"/>
              <a:buChar char="•"/>
            </a:pPr>
            <a:r>
              <a:rPr lang="en-US" dirty="0" smtClean="0">
                <a:latin typeface="Cambria"/>
                <a:cs typeface="Cambria"/>
              </a:rPr>
              <a:t>  T1C</a:t>
            </a:r>
          </a:p>
          <a:p>
            <a:pPr>
              <a:buFont typeface="Arial"/>
              <a:buChar char="•"/>
            </a:pPr>
            <a:r>
              <a:rPr lang="en-US" dirty="0" smtClean="0">
                <a:latin typeface="Cambria"/>
                <a:cs typeface="Cambria"/>
              </a:rPr>
              <a:t>  TID</a:t>
            </a:r>
          </a:p>
          <a:p>
            <a:pPr>
              <a:buFont typeface="Arial"/>
              <a:buChar char="•"/>
            </a:pPr>
            <a:r>
              <a:rPr lang="en-US" dirty="0" smtClean="0">
                <a:latin typeface="Cambria"/>
                <a:cs typeface="Cambria"/>
              </a:rPr>
              <a:t>  T1E</a:t>
            </a:r>
          </a:p>
          <a:p>
            <a:pPr>
              <a:buFont typeface="Arial"/>
              <a:buChar char="•"/>
            </a:pPr>
            <a:r>
              <a:rPr lang="en-US" dirty="0" smtClean="0">
                <a:latin typeface="Cambria"/>
                <a:cs typeface="Cambria"/>
              </a:rPr>
              <a:t>  T1F</a:t>
            </a:r>
            <a:endParaRPr lang="en-US" dirty="0">
              <a:latin typeface="Cambria"/>
              <a:cs typeface="Cambria"/>
            </a:endParaRPr>
          </a:p>
        </p:txBody>
      </p:sp>
      <p:sp>
        <p:nvSpPr>
          <p:cNvPr id="9" name="TextBox 8"/>
          <p:cNvSpPr txBox="1"/>
          <p:nvPr/>
        </p:nvSpPr>
        <p:spPr>
          <a:xfrm>
            <a:off x="4029949" y="3200400"/>
            <a:ext cx="1049499" cy="175432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smtClean="0">
                <a:latin typeface="Cambria"/>
                <a:cs typeface="Cambria"/>
              </a:rPr>
              <a:t>Lesson 4</a:t>
            </a:r>
          </a:p>
          <a:p>
            <a:pPr>
              <a:buFont typeface="Arial"/>
              <a:buChar char="•"/>
            </a:pPr>
            <a:r>
              <a:rPr lang="en-US" dirty="0" smtClean="0">
                <a:latin typeface="Cambria"/>
                <a:cs typeface="Cambria"/>
              </a:rPr>
              <a:t>  T3A</a:t>
            </a:r>
          </a:p>
          <a:p>
            <a:pPr>
              <a:buFont typeface="Arial"/>
              <a:buChar char="•"/>
            </a:pPr>
            <a:r>
              <a:rPr lang="en-US" dirty="0" smtClean="0">
                <a:latin typeface="Cambria"/>
                <a:cs typeface="Cambria"/>
              </a:rPr>
              <a:t>  T3C</a:t>
            </a:r>
          </a:p>
          <a:p>
            <a:pPr>
              <a:buFont typeface="Arial"/>
              <a:buChar char="•"/>
            </a:pPr>
            <a:r>
              <a:rPr lang="en-US" dirty="0" smtClean="0">
                <a:latin typeface="Cambria"/>
                <a:cs typeface="Cambria"/>
              </a:rPr>
              <a:t>  T9A</a:t>
            </a:r>
          </a:p>
          <a:p>
            <a:pPr>
              <a:buFont typeface="Arial"/>
              <a:buChar char="•"/>
            </a:pPr>
            <a:r>
              <a:rPr lang="en-US" dirty="0" smtClean="0">
                <a:latin typeface="Cambria"/>
                <a:cs typeface="Cambria"/>
              </a:rPr>
              <a:t>  T9B</a:t>
            </a:r>
          </a:p>
          <a:p>
            <a:pPr>
              <a:buFont typeface="Arial"/>
              <a:buChar char="•"/>
            </a:pPr>
            <a:r>
              <a:rPr lang="en-US" dirty="0" smtClean="0">
                <a:latin typeface="Cambria"/>
                <a:cs typeface="Cambria"/>
              </a:rPr>
              <a:t>  T7C</a:t>
            </a:r>
            <a:endParaRPr lang="en-US" dirty="0">
              <a:latin typeface="Cambria"/>
              <a:cs typeface="Cambria"/>
            </a:endParaRPr>
          </a:p>
        </p:txBody>
      </p:sp>
      <p:sp>
        <p:nvSpPr>
          <p:cNvPr id="10" name="TextBox 9"/>
          <p:cNvSpPr txBox="1"/>
          <p:nvPr/>
        </p:nvSpPr>
        <p:spPr>
          <a:xfrm>
            <a:off x="5249149" y="3200400"/>
            <a:ext cx="1049499" cy="175432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smtClean="0">
                <a:latin typeface="Cambria"/>
                <a:cs typeface="Cambria"/>
              </a:rPr>
              <a:t>Lesson 5</a:t>
            </a:r>
          </a:p>
          <a:p>
            <a:pPr>
              <a:buFont typeface="Arial"/>
              <a:buChar char="•"/>
            </a:pPr>
            <a:r>
              <a:rPr lang="en-US" dirty="0" smtClean="0">
                <a:latin typeface="Cambria"/>
                <a:cs typeface="Cambria"/>
              </a:rPr>
              <a:t>  T4A</a:t>
            </a:r>
          </a:p>
          <a:p>
            <a:pPr>
              <a:buFont typeface="Arial"/>
              <a:buChar char="•"/>
            </a:pPr>
            <a:r>
              <a:rPr lang="en-US" dirty="0" smtClean="0">
                <a:latin typeface="Cambria"/>
                <a:cs typeface="Cambria"/>
              </a:rPr>
              <a:t>  T4B</a:t>
            </a:r>
          </a:p>
          <a:p>
            <a:pPr>
              <a:buFont typeface="Arial"/>
              <a:buChar char="•"/>
            </a:pPr>
            <a:r>
              <a:rPr lang="en-US" dirty="0" smtClean="0">
                <a:latin typeface="Cambria"/>
                <a:cs typeface="Cambria"/>
              </a:rPr>
              <a:t>  T7A</a:t>
            </a:r>
          </a:p>
          <a:p>
            <a:pPr>
              <a:buFont typeface="Arial"/>
              <a:buChar char="•"/>
            </a:pPr>
            <a:r>
              <a:rPr lang="en-US" dirty="0" smtClean="0">
                <a:latin typeface="Cambria"/>
                <a:cs typeface="Cambria"/>
              </a:rPr>
              <a:t>  T7B</a:t>
            </a:r>
          </a:p>
          <a:p>
            <a:pPr>
              <a:buFont typeface="Arial"/>
              <a:buChar char="•"/>
            </a:pPr>
            <a:r>
              <a:rPr lang="en-US" dirty="0" smtClean="0">
                <a:latin typeface="Cambria"/>
                <a:cs typeface="Cambria"/>
              </a:rPr>
              <a:t>  T8D</a:t>
            </a:r>
            <a:endParaRPr lang="en-US" dirty="0">
              <a:latin typeface="Cambria"/>
              <a:cs typeface="Cambria"/>
            </a:endParaRPr>
          </a:p>
        </p:txBody>
      </p:sp>
      <p:sp>
        <p:nvSpPr>
          <p:cNvPr id="11" name="TextBox 10"/>
          <p:cNvSpPr txBox="1"/>
          <p:nvPr/>
        </p:nvSpPr>
        <p:spPr>
          <a:xfrm>
            <a:off x="6468349" y="3200400"/>
            <a:ext cx="1049499" cy="2862323"/>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smtClean="0">
                <a:latin typeface="Cambria"/>
                <a:cs typeface="Cambria"/>
              </a:rPr>
              <a:t>Lesson 6</a:t>
            </a:r>
          </a:p>
          <a:p>
            <a:pPr>
              <a:buFont typeface="Arial"/>
              <a:buChar char="•"/>
            </a:pPr>
            <a:r>
              <a:rPr lang="en-US" dirty="0" smtClean="0">
                <a:latin typeface="Cambria"/>
                <a:cs typeface="Cambria"/>
              </a:rPr>
              <a:t>  T5A</a:t>
            </a:r>
          </a:p>
          <a:p>
            <a:pPr>
              <a:buFont typeface="Arial"/>
              <a:buChar char="•"/>
            </a:pPr>
            <a:r>
              <a:rPr lang="en-US" dirty="0" smtClean="0">
                <a:latin typeface="Cambria"/>
                <a:cs typeface="Cambria"/>
              </a:rPr>
              <a:t>  T5B</a:t>
            </a:r>
          </a:p>
          <a:p>
            <a:pPr>
              <a:buFont typeface="Arial"/>
              <a:buChar char="•"/>
            </a:pPr>
            <a:r>
              <a:rPr lang="en-US" dirty="0" smtClean="0">
                <a:latin typeface="Cambria"/>
                <a:cs typeface="Cambria"/>
              </a:rPr>
              <a:t>  T5C</a:t>
            </a:r>
          </a:p>
          <a:p>
            <a:pPr>
              <a:buFont typeface="Arial"/>
              <a:buChar char="•"/>
            </a:pPr>
            <a:r>
              <a:rPr lang="en-US" dirty="0" smtClean="0">
                <a:latin typeface="Cambria"/>
                <a:cs typeface="Cambria"/>
              </a:rPr>
              <a:t>  T5D</a:t>
            </a:r>
          </a:p>
          <a:p>
            <a:pPr>
              <a:buFont typeface="Arial"/>
              <a:buChar char="•"/>
            </a:pPr>
            <a:r>
              <a:rPr lang="en-US" dirty="0" smtClean="0">
                <a:latin typeface="Cambria"/>
                <a:cs typeface="Cambria"/>
              </a:rPr>
              <a:t>  T6A</a:t>
            </a:r>
          </a:p>
          <a:p>
            <a:pPr>
              <a:buFont typeface="Arial"/>
              <a:buChar char="•"/>
            </a:pPr>
            <a:r>
              <a:rPr lang="en-US" dirty="0" smtClean="0">
                <a:latin typeface="Cambria"/>
                <a:cs typeface="Cambria"/>
              </a:rPr>
              <a:t>  T6B</a:t>
            </a:r>
          </a:p>
          <a:p>
            <a:pPr>
              <a:buFont typeface="Arial"/>
              <a:buChar char="•"/>
            </a:pPr>
            <a:r>
              <a:rPr lang="en-US" dirty="0" smtClean="0">
                <a:latin typeface="Cambria"/>
                <a:cs typeface="Cambria"/>
              </a:rPr>
              <a:t>  T6C</a:t>
            </a:r>
          </a:p>
          <a:p>
            <a:pPr>
              <a:buFont typeface="Arial"/>
              <a:buChar char="•"/>
            </a:pPr>
            <a:r>
              <a:rPr lang="en-US" dirty="0" smtClean="0">
                <a:latin typeface="Cambria"/>
                <a:cs typeface="Cambria"/>
              </a:rPr>
              <a:t>  T6D</a:t>
            </a:r>
          </a:p>
          <a:p>
            <a:pPr>
              <a:buFont typeface="Arial"/>
              <a:buChar char="•"/>
            </a:pPr>
            <a:r>
              <a:rPr lang="en-US" dirty="0" smtClean="0">
                <a:latin typeface="Cambria"/>
                <a:cs typeface="Cambria"/>
              </a:rPr>
              <a:t>  T7D</a:t>
            </a:r>
            <a:endParaRPr lang="en-US" dirty="0">
              <a:latin typeface="Cambria"/>
              <a:cs typeface="Cambria"/>
            </a:endParaRPr>
          </a:p>
        </p:txBody>
      </p:sp>
      <p:sp>
        <p:nvSpPr>
          <p:cNvPr id="12" name="TextBox 11"/>
          <p:cNvSpPr txBox="1"/>
          <p:nvPr/>
        </p:nvSpPr>
        <p:spPr>
          <a:xfrm>
            <a:off x="2810749" y="3200400"/>
            <a:ext cx="1049499" cy="175432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smtClean="0">
                <a:latin typeface="Cambria"/>
                <a:cs typeface="Cambria"/>
              </a:rPr>
              <a:t>Lesson 3</a:t>
            </a:r>
          </a:p>
          <a:p>
            <a:pPr>
              <a:buFont typeface="Arial"/>
              <a:buChar char="•"/>
            </a:pPr>
            <a:r>
              <a:rPr lang="en-US" dirty="0" smtClean="0">
                <a:latin typeface="Cambria"/>
                <a:cs typeface="Cambria"/>
              </a:rPr>
              <a:t>  T2A</a:t>
            </a:r>
          </a:p>
          <a:p>
            <a:pPr>
              <a:buFont typeface="Arial"/>
              <a:buChar char="•"/>
            </a:pPr>
            <a:r>
              <a:rPr lang="en-US" dirty="0" smtClean="0">
                <a:latin typeface="Cambria"/>
                <a:cs typeface="Cambria"/>
              </a:rPr>
              <a:t>  T2B</a:t>
            </a:r>
          </a:p>
          <a:p>
            <a:pPr>
              <a:buFont typeface="Arial"/>
              <a:buChar char="•"/>
            </a:pPr>
            <a:r>
              <a:rPr lang="en-US" dirty="0" smtClean="0">
                <a:latin typeface="Cambria"/>
                <a:cs typeface="Cambria"/>
              </a:rPr>
              <a:t>  T2C</a:t>
            </a:r>
          </a:p>
          <a:p>
            <a:pPr>
              <a:buFont typeface="Arial"/>
              <a:buChar char="•"/>
            </a:pPr>
            <a:r>
              <a:rPr lang="en-US" dirty="0" smtClean="0">
                <a:latin typeface="Cambria"/>
                <a:cs typeface="Cambria"/>
              </a:rPr>
              <a:t>  T8B</a:t>
            </a:r>
          </a:p>
          <a:p>
            <a:pPr>
              <a:buFont typeface="Arial"/>
              <a:buChar char="•"/>
            </a:pPr>
            <a:r>
              <a:rPr lang="en-US" dirty="0" smtClean="0">
                <a:latin typeface="Cambria"/>
                <a:cs typeface="Cambria"/>
              </a:rPr>
              <a:t>  T8C</a:t>
            </a:r>
            <a:endParaRPr lang="en-US" dirty="0">
              <a:latin typeface="Cambria"/>
              <a:cs typeface="Cambria"/>
            </a:endParaRPr>
          </a:p>
        </p:txBody>
      </p:sp>
      <p:sp>
        <p:nvSpPr>
          <p:cNvPr id="14" name="TextBox 13"/>
          <p:cNvSpPr txBox="1"/>
          <p:nvPr/>
        </p:nvSpPr>
        <p:spPr>
          <a:xfrm>
            <a:off x="7716957" y="3200400"/>
            <a:ext cx="1049499" cy="120032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smtClean="0">
                <a:latin typeface="Cambria"/>
                <a:cs typeface="Cambria"/>
              </a:rPr>
              <a:t>Lesson 7</a:t>
            </a:r>
          </a:p>
          <a:p>
            <a:pPr>
              <a:buFont typeface="Arial"/>
              <a:buChar char="•"/>
            </a:pPr>
            <a:r>
              <a:rPr lang="en-US" dirty="0" smtClean="0">
                <a:latin typeface="Cambria"/>
                <a:cs typeface="Cambria"/>
              </a:rPr>
              <a:t>  T0A</a:t>
            </a:r>
          </a:p>
          <a:p>
            <a:pPr>
              <a:buFont typeface="Arial"/>
              <a:buChar char="•"/>
            </a:pPr>
            <a:r>
              <a:rPr lang="en-US" dirty="0" smtClean="0">
                <a:latin typeface="Cambria"/>
                <a:cs typeface="Cambria"/>
              </a:rPr>
              <a:t>  T0B</a:t>
            </a:r>
          </a:p>
          <a:p>
            <a:pPr>
              <a:buFont typeface="Arial"/>
              <a:buChar char="•"/>
            </a:pPr>
            <a:r>
              <a:rPr lang="en-US" dirty="0" smtClean="0">
                <a:latin typeface="Cambria"/>
                <a:cs typeface="Cambria"/>
              </a:rPr>
              <a:t>  T0C</a:t>
            </a:r>
          </a:p>
        </p:txBody>
      </p:sp>
      <p:sp>
        <p:nvSpPr>
          <p:cNvPr id="15" name="TextBox 14"/>
          <p:cNvSpPr txBox="1"/>
          <p:nvPr/>
        </p:nvSpPr>
        <p:spPr>
          <a:xfrm>
            <a:off x="211983" y="2554069"/>
            <a:ext cx="1315973"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smtClean="0">
                <a:latin typeface="Cambria"/>
                <a:cs typeface="Cambria"/>
              </a:rPr>
              <a:t>Radio</a:t>
            </a:r>
          </a:p>
          <a:p>
            <a:pPr algn="ctr"/>
            <a:r>
              <a:rPr lang="en-US" sz="1400" dirty="0" smtClean="0">
                <a:latin typeface="Cambria"/>
                <a:cs typeface="Cambria"/>
              </a:rPr>
              <a:t> Fundamentals</a:t>
            </a:r>
            <a:endParaRPr lang="en-US" sz="1400" dirty="0">
              <a:latin typeface="Cambria"/>
              <a:cs typeface="Cambria"/>
            </a:endParaRPr>
          </a:p>
        </p:txBody>
      </p:sp>
      <p:sp>
        <p:nvSpPr>
          <p:cNvPr id="16" name="TextBox 15"/>
          <p:cNvSpPr txBox="1"/>
          <p:nvPr/>
        </p:nvSpPr>
        <p:spPr>
          <a:xfrm>
            <a:off x="1752600" y="2557790"/>
            <a:ext cx="851515"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smtClean="0">
                <a:latin typeface="Cambria"/>
                <a:cs typeface="Cambria"/>
              </a:rPr>
              <a:t> Rules  &amp;</a:t>
            </a:r>
          </a:p>
          <a:p>
            <a:pPr algn="ctr"/>
            <a:r>
              <a:rPr lang="en-US" sz="1400" dirty="0" err="1" smtClean="0">
                <a:latin typeface="Cambria"/>
                <a:cs typeface="Cambria"/>
              </a:rPr>
              <a:t>Regs</a:t>
            </a:r>
            <a:r>
              <a:rPr lang="en-US" sz="1400" dirty="0" smtClean="0">
                <a:latin typeface="Cambria"/>
                <a:cs typeface="Cambria"/>
              </a:rPr>
              <a:t>.</a:t>
            </a:r>
            <a:endParaRPr lang="en-US" sz="1400" dirty="0">
              <a:latin typeface="Cambria"/>
              <a:cs typeface="Cambria"/>
            </a:endParaRPr>
          </a:p>
        </p:txBody>
      </p:sp>
      <p:sp>
        <p:nvSpPr>
          <p:cNvPr id="17" name="TextBox 16"/>
          <p:cNvSpPr txBox="1"/>
          <p:nvPr/>
        </p:nvSpPr>
        <p:spPr>
          <a:xfrm>
            <a:off x="2810749" y="2557790"/>
            <a:ext cx="983112"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smtClean="0">
                <a:latin typeface="Cambria"/>
                <a:cs typeface="Cambria"/>
              </a:rPr>
              <a:t>Comm. </a:t>
            </a:r>
            <a:r>
              <a:rPr lang="en-US" sz="1400" dirty="0" err="1" smtClean="0">
                <a:latin typeface="Cambria"/>
                <a:cs typeface="Cambria"/>
              </a:rPr>
              <a:t>w</a:t>
            </a:r>
            <a:r>
              <a:rPr lang="en-US" sz="1400" dirty="0" smtClean="0">
                <a:latin typeface="Cambria"/>
                <a:cs typeface="Cambria"/>
              </a:rPr>
              <a:t>/</a:t>
            </a:r>
          </a:p>
          <a:p>
            <a:pPr algn="ctr"/>
            <a:r>
              <a:rPr lang="en-US" sz="1400" dirty="0" smtClean="0">
                <a:latin typeface="Cambria"/>
                <a:cs typeface="Cambria"/>
              </a:rPr>
              <a:t>Others</a:t>
            </a:r>
            <a:endParaRPr lang="en-US" sz="1400" dirty="0">
              <a:latin typeface="Cambria"/>
              <a:cs typeface="Cambria"/>
            </a:endParaRPr>
          </a:p>
        </p:txBody>
      </p:sp>
      <p:sp>
        <p:nvSpPr>
          <p:cNvPr id="18" name="TextBox 17"/>
          <p:cNvSpPr txBox="1"/>
          <p:nvPr/>
        </p:nvSpPr>
        <p:spPr>
          <a:xfrm>
            <a:off x="3949762" y="2557790"/>
            <a:ext cx="1129686"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smtClean="0">
                <a:latin typeface="Cambria"/>
                <a:cs typeface="Cambria"/>
              </a:rPr>
              <a:t>Antennas</a:t>
            </a:r>
          </a:p>
          <a:p>
            <a:pPr algn="ctr"/>
            <a:r>
              <a:rPr lang="en-US" sz="1400" dirty="0" smtClean="0">
                <a:latin typeface="Cambria"/>
                <a:cs typeface="Cambria"/>
              </a:rPr>
              <a:t>Propagation</a:t>
            </a:r>
            <a:endParaRPr lang="en-US" sz="1400" dirty="0">
              <a:latin typeface="Cambria"/>
              <a:cs typeface="Cambria"/>
            </a:endParaRPr>
          </a:p>
        </p:txBody>
      </p:sp>
      <p:sp>
        <p:nvSpPr>
          <p:cNvPr id="19" name="TextBox 18"/>
          <p:cNvSpPr txBox="1"/>
          <p:nvPr/>
        </p:nvSpPr>
        <p:spPr>
          <a:xfrm>
            <a:off x="5249149" y="2557790"/>
            <a:ext cx="1032028"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smtClean="0">
                <a:latin typeface="Cambria"/>
                <a:cs typeface="Cambria"/>
              </a:rPr>
              <a:t>Equipment</a:t>
            </a:r>
          </a:p>
          <a:p>
            <a:pPr algn="ctr"/>
            <a:endParaRPr lang="en-US" sz="1400" dirty="0">
              <a:latin typeface="Cambria"/>
              <a:cs typeface="Cambria"/>
            </a:endParaRPr>
          </a:p>
        </p:txBody>
      </p:sp>
      <p:sp>
        <p:nvSpPr>
          <p:cNvPr id="20" name="TextBox 19"/>
          <p:cNvSpPr txBox="1"/>
          <p:nvPr/>
        </p:nvSpPr>
        <p:spPr>
          <a:xfrm>
            <a:off x="6549289" y="2557790"/>
            <a:ext cx="968559"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smtClean="0">
                <a:latin typeface="Cambria"/>
                <a:cs typeface="Cambria"/>
              </a:rPr>
              <a:t>Electricity</a:t>
            </a:r>
          </a:p>
          <a:p>
            <a:endParaRPr lang="en-US" sz="1400" dirty="0">
              <a:latin typeface="Cambria"/>
              <a:cs typeface="Cambria"/>
            </a:endParaRPr>
          </a:p>
        </p:txBody>
      </p:sp>
      <p:sp>
        <p:nvSpPr>
          <p:cNvPr id="21" name="TextBox 20"/>
          <p:cNvSpPr txBox="1"/>
          <p:nvPr/>
        </p:nvSpPr>
        <p:spPr>
          <a:xfrm>
            <a:off x="7882067" y="2557790"/>
            <a:ext cx="736099"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smtClean="0">
                <a:latin typeface="Cambria"/>
                <a:cs typeface="Cambria"/>
              </a:rPr>
              <a:t>  Safety    </a:t>
            </a:r>
          </a:p>
          <a:p>
            <a:pPr algn="ctr"/>
            <a:endParaRPr lang="en-US" sz="1400" dirty="0">
              <a:latin typeface="Cambria"/>
              <a:cs typeface="Cambria"/>
            </a:endParaRPr>
          </a:p>
        </p:txBody>
      </p:sp>
      <p:sp>
        <p:nvSpPr>
          <p:cNvPr id="23" name="Down Arrow 22"/>
          <p:cNvSpPr/>
          <p:nvPr/>
        </p:nvSpPr>
        <p:spPr>
          <a:xfrm>
            <a:off x="762000" y="2057400"/>
            <a:ext cx="304800" cy="4018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1981200" y="2057400"/>
            <a:ext cx="304800" cy="4018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3149600" y="2057400"/>
            <a:ext cx="304800" cy="4018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p:cNvSpPr/>
          <p:nvPr/>
        </p:nvSpPr>
        <p:spPr>
          <a:xfrm>
            <a:off x="4394711" y="2057400"/>
            <a:ext cx="304800" cy="4018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3"/>
          <p:cNvSpPr>
            <a:spLocks noGrp="1"/>
          </p:cNvSpPr>
          <p:nvPr>
            <p:ph type="sldNum" sz="quarter" idx="12"/>
          </p:nvPr>
        </p:nvSpPr>
        <p:spPr>
          <a:ln>
            <a:miter lim="800000"/>
            <a:headEnd/>
            <a:tailEnd/>
          </a:ln>
        </p:spPr>
        <p:txBody>
          <a:bodyPr/>
          <a:lstStyle/>
          <a:p>
            <a:pPr>
              <a:defRPr/>
            </a:pPr>
            <a:fld id="{AA6A5C7D-8422-7345-BB9F-C9759C6AD0BB}" type="slidenum">
              <a:rPr lang="en-US"/>
              <a:pPr>
                <a:defRPr/>
              </a:pPr>
              <a:t>6</a:t>
            </a:fld>
            <a:endParaRPr lang="en-US"/>
          </a:p>
        </p:txBody>
      </p:sp>
      <p:sp>
        <p:nvSpPr>
          <p:cNvPr id="648195" name="Rectangle 3"/>
          <p:cNvSpPr>
            <a:spLocks noGrp="1" noChangeArrowheads="1"/>
          </p:cNvSpPr>
          <p:nvPr>
            <p:ph type="body" idx="4294967295"/>
          </p:nvPr>
        </p:nvSpPr>
        <p:spPr>
          <a:xfrm>
            <a:off x="0" y="1355725"/>
            <a:ext cx="9144000" cy="5349875"/>
          </a:xfrm>
        </p:spPr>
        <p:txBody>
          <a:bodyPr/>
          <a:lstStyle/>
          <a:p>
            <a:pPr lvl="1">
              <a:buClr>
                <a:schemeClr val="tx1">
                  <a:lumMod val="75000"/>
                  <a:lumOff val="25000"/>
                </a:schemeClr>
              </a:buClr>
              <a:buNone/>
            </a:pPr>
            <a:r>
              <a:rPr lang="en-US" sz="1400" dirty="0" smtClean="0">
                <a:solidFill>
                  <a:srgbClr val="FF0000"/>
                </a:solidFill>
                <a:latin typeface="Rockwell" pitchFamily="-111" charset="0"/>
              </a:rPr>
              <a:t>T5C07 T3A07   </a:t>
            </a:r>
            <a:r>
              <a:rPr lang="en-US" sz="2000" dirty="0" smtClean="0">
                <a:latin typeface="Rockwell" pitchFamily="-111" charset="0"/>
              </a:rPr>
              <a:t>Radio waves is the usual name for electromagnetic waves that travel through space.</a:t>
            </a:r>
          </a:p>
          <a:p>
            <a:pPr lvl="1"/>
            <a:endParaRPr lang="en-US" sz="1800" dirty="0" smtClean="0">
              <a:latin typeface="Rockwell" pitchFamily="-111" charset="0"/>
            </a:endParaRPr>
          </a:p>
        </p:txBody>
      </p:sp>
      <p:pic>
        <p:nvPicPr>
          <p:cNvPr id="714756" name="Picture 4" descr="Q p93 header"/>
          <p:cNvPicPr>
            <a:picLocks noChangeAspect="1" noChangeArrowheads="1"/>
          </p:cNvPicPr>
          <p:nvPr/>
        </p:nvPicPr>
        <p:blipFill>
          <a:blip r:embed="rId2"/>
          <a:srcRect/>
          <a:stretch>
            <a:fillRect/>
          </a:stretch>
        </p:blipFill>
        <p:spPr bwMode="auto">
          <a:xfrm>
            <a:off x="1116013" y="2223471"/>
            <a:ext cx="6913562" cy="2074863"/>
          </a:xfrm>
          <a:prstGeom prst="rect">
            <a:avLst/>
          </a:prstGeom>
          <a:noFill/>
          <a:ln w="9525">
            <a:noFill/>
            <a:miter lim="800000"/>
            <a:headEnd/>
            <a:tailEnd/>
          </a:ln>
        </p:spPr>
      </p:pic>
      <p:pic>
        <p:nvPicPr>
          <p:cNvPr id="714757" name="Picture 5" descr="Q p93"/>
          <p:cNvPicPr>
            <a:picLocks noChangeAspect="1" noChangeArrowheads="1"/>
          </p:cNvPicPr>
          <p:nvPr/>
        </p:nvPicPr>
        <p:blipFill>
          <a:blip r:embed="rId3"/>
          <a:srcRect/>
          <a:stretch>
            <a:fillRect/>
          </a:stretch>
        </p:blipFill>
        <p:spPr bwMode="auto">
          <a:xfrm>
            <a:off x="1117600" y="4144278"/>
            <a:ext cx="6911975" cy="2162175"/>
          </a:xfrm>
          <a:prstGeom prst="rect">
            <a:avLst/>
          </a:prstGeom>
          <a:noFill/>
          <a:ln w="9525">
            <a:noFill/>
            <a:miter lim="800000"/>
            <a:headEnd/>
            <a:tailEnd/>
          </a:ln>
        </p:spPr>
      </p:pic>
      <p:sp>
        <p:nvSpPr>
          <p:cNvPr id="8" name="TextBox 7"/>
          <p:cNvSpPr txBox="1"/>
          <p:nvPr/>
        </p:nvSpPr>
        <p:spPr>
          <a:xfrm>
            <a:off x="381000" y="609600"/>
            <a:ext cx="2639966" cy="646331"/>
          </a:xfrm>
          <a:prstGeom prst="rect">
            <a:avLst/>
          </a:prstGeom>
          <a:noFill/>
        </p:spPr>
        <p:txBody>
          <a:bodyPr wrap="none" rtlCol="0">
            <a:sp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Radio Waves</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TextBox 1"/>
          <p:cNvSpPr txBox="1"/>
          <p:nvPr/>
        </p:nvSpPr>
        <p:spPr>
          <a:xfrm>
            <a:off x="914400" y="5660122"/>
            <a:ext cx="7592291"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mtClean="0">
                <a:latin typeface="Rockwell" charset="0"/>
                <a:ea typeface="Rockwell" charset="0"/>
                <a:cs typeface="Rockwell" charset="0"/>
              </a:rPr>
              <a:t>Irregular ionospheric </a:t>
            </a:r>
            <a:r>
              <a:rPr lang="en-US" dirty="0" smtClean="0">
                <a:latin typeface="Rockwell" charset="0"/>
                <a:ea typeface="Rockwell" charset="0"/>
                <a:cs typeface="Rockwell" charset="0"/>
              </a:rPr>
              <a:t>signal fading can be caused by random </a:t>
            </a:r>
            <a:r>
              <a:rPr lang="en-US" dirty="0">
                <a:latin typeface="Rockwell" charset="0"/>
                <a:ea typeface="Rockwell" charset="0"/>
                <a:cs typeface="Rockwell" charset="0"/>
              </a:rPr>
              <a:t>combining of signals arriving via different paths </a:t>
            </a:r>
            <a:r>
              <a:rPr lang="en-US" dirty="0" smtClean="0">
                <a:solidFill>
                  <a:srgbClr val="FF0000"/>
                </a:solidFill>
                <a:latin typeface="Rockwell" charset="0"/>
                <a:ea typeface="Rockwell" charset="0"/>
                <a:cs typeface="Rockwell" charset="0"/>
              </a:rPr>
              <a:t>T3A08</a:t>
            </a:r>
            <a:endParaRPr lang="en-US" dirty="0">
              <a:solidFill>
                <a:srgbClr val="FF0000"/>
              </a:solidFill>
              <a:latin typeface="Rockwell" charset="0"/>
              <a:ea typeface="Rockwell" charset="0"/>
              <a:cs typeface="Rockwel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48195">
                                            <p:txEl>
                                              <p:pRg st="0" end="0"/>
                                            </p:txEl>
                                          </p:spTgt>
                                        </p:tgtEl>
                                        <p:attrNameLst>
                                          <p:attrName>style.visibility</p:attrName>
                                        </p:attrNameLst>
                                      </p:cBhvr>
                                      <p:to>
                                        <p:strVal val="visible"/>
                                      </p:to>
                                    </p:set>
                                    <p:animEffect transition="in" filter="wipe(up)">
                                      <p:cBhvr>
                                        <p:cTn id="7" dur="500"/>
                                        <p:tgtEl>
                                          <p:spTgt spid="64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14756"/>
                                        </p:tgtEl>
                                        <p:attrNameLst>
                                          <p:attrName>style.visibility</p:attrName>
                                        </p:attrNameLst>
                                      </p:cBhvr>
                                      <p:to>
                                        <p:strVal val="visible"/>
                                      </p:to>
                                    </p:set>
                                    <p:anim calcmode="lin" valueType="num">
                                      <p:cBhvr additive="base">
                                        <p:cTn id="12" dur="500" fill="hold"/>
                                        <p:tgtEl>
                                          <p:spTgt spid="714756"/>
                                        </p:tgtEl>
                                        <p:attrNameLst>
                                          <p:attrName>ppt_x</p:attrName>
                                        </p:attrNameLst>
                                      </p:cBhvr>
                                      <p:tavLst>
                                        <p:tav tm="0">
                                          <p:val>
                                            <p:strVal val="#ppt_x"/>
                                          </p:val>
                                        </p:tav>
                                        <p:tav tm="100000">
                                          <p:val>
                                            <p:strVal val="#ppt_x"/>
                                          </p:val>
                                        </p:tav>
                                      </p:tavLst>
                                    </p:anim>
                                    <p:anim calcmode="lin" valueType="num">
                                      <p:cBhvr additive="base">
                                        <p:cTn id="13" dur="500" fill="hold"/>
                                        <p:tgtEl>
                                          <p:spTgt spid="71475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14757"/>
                                        </p:tgtEl>
                                        <p:attrNameLst>
                                          <p:attrName>style.visibility</p:attrName>
                                        </p:attrNameLst>
                                      </p:cBhvr>
                                      <p:to>
                                        <p:strVal val="visible"/>
                                      </p:to>
                                    </p:set>
                                    <p:anim calcmode="lin" valueType="num">
                                      <p:cBhvr additive="base">
                                        <p:cTn id="16" dur="500" fill="hold"/>
                                        <p:tgtEl>
                                          <p:spTgt spid="714757"/>
                                        </p:tgtEl>
                                        <p:attrNameLst>
                                          <p:attrName>ppt_x</p:attrName>
                                        </p:attrNameLst>
                                      </p:cBhvr>
                                      <p:tavLst>
                                        <p:tav tm="0">
                                          <p:val>
                                            <p:strVal val="#ppt_x"/>
                                          </p:val>
                                        </p:tav>
                                        <p:tav tm="100000">
                                          <p:val>
                                            <p:strVal val="#ppt_x"/>
                                          </p:val>
                                        </p:tav>
                                      </p:tavLst>
                                    </p:anim>
                                    <p:anim calcmode="lin" valueType="num">
                                      <p:cBhvr additive="base">
                                        <p:cTn id="17" dur="500" fill="hold"/>
                                        <p:tgtEl>
                                          <p:spTgt spid="71475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2590800"/>
            <a:ext cx="7924800" cy="3937000"/>
          </a:xfrm>
          <a:prstGeom prst="rect">
            <a:avLst/>
          </a:prstGeom>
        </p:spPr>
      </p:pic>
      <p:sp>
        <p:nvSpPr>
          <p:cNvPr id="3" name="Rectangle 2"/>
          <p:cNvSpPr/>
          <p:nvPr/>
        </p:nvSpPr>
        <p:spPr>
          <a:xfrm>
            <a:off x="685800" y="381000"/>
            <a:ext cx="8077200" cy="2123658"/>
          </a:xfrm>
          <a:prstGeom prst="rect">
            <a:avLst/>
          </a:prstGeom>
        </p:spPr>
        <p:txBody>
          <a:bodyPr wrap="square">
            <a:spAutoFit/>
          </a:bodyPr>
          <a:lstStyle/>
          <a:p>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RADIO WAVES</a:t>
            </a:r>
          </a:p>
          <a:p>
            <a:r>
              <a:rPr lang="en-US" dirty="0"/>
              <a:t>• Electromagnetic radiation comprises both an Electric and a Magnetic</a:t>
            </a:r>
          </a:p>
          <a:p>
            <a:r>
              <a:rPr lang="en-US" dirty="0"/>
              <a:t>Field.</a:t>
            </a:r>
          </a:p>
          <a:p>
            <a:r>
              <a:rPr lang="en-US" dirty="0"/>
              <a:t>• The two fields are at right-angles to each other and the direction of</a:t>
            </a:r>
          </a:p>
          <a:p>
            <a:r>
              <a:rPr lang="en-US" dirty="0"/>
              <a:t>propagation is at right-angles to both fields.</a:t>
            </a:r>
          </a:p>
          <a:p>
            <a:r>
              <a:rPr lang="en-US" dirty="0"/>
              <a:t>• The Plane of the </a:t>
            </a:r>
            <a:r>
              <a:rPr lang="en-US" u="sng" dirty="0"/>
              <a:t>Electric Field defines the</a:t>
            </a:r>
            <a:r>
              <a:rPr lang="en-US" u="sng" dirty="0" smtClean="0"/>
              <a:t> Polarization </a:t>
            </a:r>
            <a:r>
              <a:rPr lang="en-US" dirty="0"/>
              <a:t>of the wave.</a:t>
            </a:r>
            <a:endParaRPr lang="en-US" dirty="0" smtClean="0"/>
          </a:p>
          <a:p>
            <a:endParaRPr lang="en-US" b="1" dirty="0" smtClean="0"/>
          </a:p>
        </p:txBody>
      </p:sp>
      <p:sp>
        <p:nvSpPr>
          <p:cNvPr id="4" name="TextBox 3"/>
          <p:cNvSpPr txBox="1"/>
          <p:nvPr/>
        </p:nvSpPr>
        <p:spPr>
          <a:xfrm>
            <a:off x="1066800" y="5715000"/>
            <a:ext cx="1151853" cy="646331"/>
          </a:xfrm>
          <a:prstGeom prst="rect">
            <a:avLst/>
          </a:prstGeom>
          <a:noFill/>
        </p:spPr>
        <p:txBody>
          <a:bodyPr wrap="none" rtlCol="0">
            <a:spAutoFit/>
          </a:bodyPr>
          <a:lstStyle/>
          <a:p>
            <a:r>
              <a:rPr lang="en-US" b="1" i="1" dirty="0">
                <a:solidFill>
                  <a:srgbClr val="008000"/>
                </a:solidFill>
              </a:rPr>
              <a:t>Magnetic</a:t>
            </a:r>
          </a:p>
          <a:p>
            <a:r>
              <a:rPr lang="en-US" b="1" i="1" dirty="0">
                <a:solidFill>
                  <a:srgbClr val="008000"/>
                </a:solidFill>
              </a:rPr>
              <a:t>Field, H</a:t>
            </a:r>
            <a:endParaRPr lang="en-US" dirty="0">
              <a:solidFill>
                <a:srgbClr val="008000"/>
              </a:solidFill>
            </a:endParaRPr>
          </a:p>
        </p:txBody>
      </p:sp>
      <p:sp>
        <p:nvSpPr>
          <p:cNvPr id="6" name="TextBox 5"/>
          <p:cNvSpPr txBox="1"/>
          <p:nvPr/>
        </p:nvSpPr>
        <p:spPr>
          <a:xfrm>
            <a:off x="2218653" y="2590800"/>
            <a:ext cx="882122" cy="646331"/>
          </a:xfrm>
          <a:prstGeom prst="rect">
            <a:avLst/>
          </a:prstGeom>
          <a:noFill/>
        </p:spPr>
        <p:txBody>
          <a:bodyPr wrap="none" rtlCol="0">
            <a:spAutoFit/>
          </a:bodyPr>
          <a:lstStyle/>
          <a:p>
            <a:r>
              <a:rPr lang="en-US" b="1" dirty="0">
                <a:solidFill>
                  <a:srgbClr val="3366FF"/>
                </a:solidFill>
              </a:rPr>
              <a:t>Electric</a:t>
            </a:r>
          </a:p>
          <a:p>
            <a:r>
              <a:rPr lang="en-US" b="1" dirty="0">
                <a:solidFill>
                  <a:srgbClr val="3366FF"/>
                </a:solidFill>
              </a:rPr>
              <a:t>Field, E</a:t>
            </a:r>
            <a:endParaRPr lang="en-US" dirty="0">
              <a:solidFill>
                <a:srgbClr val="3366FF"/>
              </a:solidFill>
            </a:endParaRPr>
          </a:p>
        </p:txBody>
      </p:sp>
      <p:sp>
        <p:nvSpPr>
          <p:cNvPr id="7" name="TextBox 6"/>
          <p:cNvSpPr txBox="1"/>
          <p:nvPr/>
        </p:nvSpPr>
        <p:spPr>
          <a:xfrm>
            <a:off x="1524000" y="2819400"/>
            <a:ext cx="304478" cy="369332"/>
          </a:xfrm>
          <a:prstGeom prst="rect">
            <a:avLst/>
          </a:prstGeom>
          <a:noFill/>
        </p:spPr>
        <p:txBody>
          <a:bodyPr wrap="none" rtlCol="0">
            <a:spAutoFit/>
          </a:bodyPr>
          <a:lstStyle/>
          <a:p>
            <a:r>
              <a:rPr lang="en-US" dirty="0" smtClean="0"/>
              <a:t>X</a:t>
            </a:r>
            <a:endParaRPr lang="en-US" dirty="0"/>
          </a:p>
        </p:txBody>
      </p:sp>
      <p:sp>
        <p:nvSpPr>
          <p:cNvPr id="8" name="TextBox 7"/>
          <p:cNvSpPr txBox="1"/>
          <p:nvPr/>
        </p:nvSpPr>
        <p:spPr>
          <a:xfrm>
            <a:off x="457200" y="5715000"/>
            <a:ext cx="300082" cy="369332"/>
          </a:xfrm>
          <a:prstGeom prst="rect">
            <a:avLst/>
          </a:prstGeom>
          <a:noFill/>
        </p:spPr>
        <p:txBody>
          <a:bodyPr wrap="none" rtlCol="0">
            <a:spAutoFit/>
          </a:bodyPr>
          <a:lstStyle/>
          <a:p>
            <a:r>
              <a:rPr lang="en-US" dirty="0" smtClean="0"/>
              <a:t>Y</a:t>
            </a:r>
            <a:endParaRPr lang="en-US" dirty="0"/>
          </a:p>
        </p:txBody>
      </p:sp>
      <p:cxnSp>
        <p:nvCxnSpPr>
          <p:cNvPr id="12" name="Straight Arrow Connector 11"/>
          <p:cNvCxnSpPr/>
          <p:nvPr/>
        </p:nvCxnSpPr>
        <p:spPr>
          <a:xfrm rot="5400000" flipH="1" flipV="1">
            <a:off x="2113866" y="3866466"/>
            <a:ext cx="125866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a:off x="1600201" y="4572794"/>
            <a:ext cx="1218405" cy="10660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67600" y="1905000"/>
            <a:ext cx="625492" cy="276999"/>
          </a:xfrm>
          <a:prstGeom prst="rect">
            <a:avLst/>
          </a:prstGeom>
          <a:noFill/>
        </p:spPr>
        <p:txBody>
          <a:bodyPr wrap="none" rtlCol="0">
            <a:spAutoFit/>
          </a:bodyPr>
          <a:lstStyle/>
          <a:p>
            <a:r>
              <a:rPr lang="en-US" sz="1200" smtClean="0">
                <a:solidFill>
                  <a:srgbClr val="FF0000"/>
                </a:solidFill>
                <a:latin typeface="Cambria" charset="0"/>
                <a:ea typeface="Cambria" charset="0"/>
                <a:cs typeface="Cambria" charset="0"/>
              </a:rPr>
              <a:t>T3B02</a:t>
            </a:r>
            <a:endParaRPr lang="en-US" sz="1200">
              <a:solidFill>
                <a:srgbClr val="FF0000"/>
              </a:solidFill>
              <a:latin typeface="Cambria" charset="0"/>
              <a:ea typeface="Cambria" charset="0"/>
              <a:cs typeface="Cambria"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Slide Number Placeholder 3"/>
          <p:cNvSpPr>
            <a:spLocks noGrp="1"/>
          </p:cNvSpPr>
          <p:nvPr>
            <p:ph type="sldNum" sz="quarter" idx="12"/>
          </p:nvPr>
        </p:nvSpPr>
        <p:spPr>
          <a:ln>
            <a:miter lim="800000"/>
            <a:headEnd/>
            <a:tailEnd/>
          </a:ln>
        </p:spPr>
        <p:txBody>
          <a:bodyPr/>
          <a:lstStyle/>
          <a:p>
            <a:pPr>
              <a:defRPr/>
            </a:pPr>
            <a:fld id="{84D3DAB7-5658-CA45-8D4D-83D89C440C68}" type="slidenum">
              <a:rPr lang="en-US"/>
              <a:pPr>
                <a:defRPr/>
              </a:pPr>
              <a:t>8</a:t>
            </a:fld>
            <a:endParaRPr lang="en-US"/>
          </a:p>
        </p:txBody>
      </p:sp>
      <p:sp>
        <p:nvSpPr>
          <p:cNvPr id="560132" name="Rectangle 2"/>
          <p:cNvSpPr>
            <a:spLocks noGrp="1" noChangeArrowheads="1"/>
          </p:cNvSpPr>
          <p:nvPr>
            <p:ph type="title" idx="4294967295"/>
          </p:nvPr>
        </p:nvSpPr>
        <p:spPr>
          <a:xfrm>
            <a:off x="501650" y="395288"/>
            <a:ext cx="8642350" cy="614362"/>
          </a:xfrm>
        </p:spPr>
        <p:txBody>
          <a:bodyPr rtlCol="0">
            <a:normAutofit/>
          </a:bodyPr>
          <a:lstStyle/>
          <a:p>
            <a:pPr>
              <a:spcBef>
                <a:spcPct val="50000"/>
              </a:spcBef>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11" charset="0"/>
              </a:rPr>
              <a:t>Vertical and Horizontal Polarization</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ockwell" pitchFamily="-111" charset="0"/>
            </a:endParaRPr>
          </a:p>
        </p:txBody>
      </p:sp>
      <p:sp>
        <p:nvSpPr>
          <p:cNvPr id="1032195" name="Rectangle 3"/>
          <p:cNvSpPr>
            <a:spLocks noGrp="1" noChangeArrowheads="1"/>
          </p:cNvSpPr>
          <p:nvPr>
            <p:ph type="body" idx="4294967295"/>
          </p:nvPr>
        </p:nvSpPr>
        <p:spPr>
          <a:xfrm>
            <a:off x="0" y="1009650"/>
            <a:ext cx="9296400" cy="4962525"/>
          </a:xfrm>
        </p:spPr>
        <p:txBody>
          <a:bodyPr/>
          <a:lstStyle/>
          <a:p>
            <a:pPr lvl="1"/>
            <a:endParaRPr lang="en-US" sz="2000" dirty="0" smtClean="0">
              <a:latin typeface="Rockwell" pitchFamily="-111" charset="0"/>
            </a:endParaRPr>
          </a:p>
          <a:p>
            <a:pPr lvl="1"/>
            <a:endParaRPr lang="en-US" sz="2000" dirty="0" smtClean="0">
              <a:latin typeface="Rockwell" pitchFamily="-111" charset="0"/>
            </a:endParaRPr>
          </a:p>
        </p:txBody>
      </p:sp>
      <p:pic>
        <p:nvPicPr>
          <p:cNvPr id="1032196" name="Picture 4" descr="Q p153a"/>
          <p:cNvPicPr>
            <a:picLocks noChangeAspect="1" noChangeArrowheads="1"/>
          </p:cNvPicPr>
          <p:nvPr/>
        </p:nvPicPr>
        <p:blipFill>
          <a:blip r:embed="rId2"/>
          <a:srcRect/>
          <a:stretch>
            <a:fillRect/>
          </a:stretch>
        </p:blipFill>
        <p:spPr bwMode="auto">
          <a:xfrm>
            <a:off x="387820" y="1083686"/>
            <a:ext cx="6067425" cy="3838575"/>
          </a:xfrm>
          <a:prstGeom prst="rect">
            <a:avLst/>
          </a:prstGeom>
          <a:noFill/>
          <a:ln w="9525">
            <a:noFill/>
            <a:miter lim="800000"/>
            <a:headEnd/>
            <a:tailEnd/>
          </a:ln>
        </p:spPr>
      </p:pic>
      <p:sp>
        <p:nvSpPr>
          <p:cNvPr id="1032199" name="Text Box 7"/>
          <p:cNvSpPr txBox="1">
            <a:spLocks noChangeArrowheads="1"/>
          </p:cNvSpPr>
          <p:nvPr/>
        </p:nvSpPr>
        <p:spPr bwMode="auto">
          <a:xfrm>
            <a:off x="6762750" y="4592638"/>
            <a:ext cx="2381250" cy="274637"/>
          </a:xfrm>
          <a:prstGeom prst="rect">
            <a:avLst/>
          </a:prstGeom>
          <a:noFill/>
          <a:ln w="12700" cap="sq">
            <a:noFill/>
            <a:miter lim="800000"/>
            <a:headEnd type="none" w="sm" len="sm"/>
            <a:tailEnd type="none" w="sm" len="sm"/>
          </a:ln>
        </p:spPr>
        <p:txBody>
          <a:bodyPr>
            <a:prstTxWarp prst="textNoShape">
              <a:avLst/>
            </a:prstTxWarp>
            <a:spAutoFit/>
          </a:bodyPr>
          <a:lstStyle/>
          <a:p>
            <a:pPr>
              <a:spcBef>
                <a:spcPct val="50000"/>
              </a:spcBef>
            </a:pPr>
            <a:r>
              <a:rPr lang="en-US" sz="1200" dirty="0">
                <a:solidFill>
                  <a:schemeClr val="accent1"/>
                </a:solidFill>
                <a:latin typeface="Rockwell" pitchFamily="-111" charset="0"/>
              </a:rPr>
              <a:t>H &amp; V Polarized Antennas</a:t>
            </a:r>
          </a:p>
        </p:txBody>
      </p:sp>
      <p:pic>
        <p:nvPicPr>
          <p:cNvPr id="11" name="Picture 10"/>
          <p:cNvPicPr>
            <a:picLocks noChangeAspect="1"/>
          </p:cNvPicPr>
          <p:nvPr/>
        </p:nvPicPr>
        <p:blipFill>
          <a:blip r:embed="rId3"/>
          <a:stretch>
            <a:fillRect/>
          </a:stretch>
        </p:blipFill>
        <p:spPr>
          <a:xfrm>
            <a:off x="6436195" y="1062832"/>
            <a:ext cx="2667000" cy="3556000"/>
          </a:xfrm>
          <a:prstGeom prst="rect">
            <a:avLst/>
          </a:prstGeom>
        </p:spPr>
      </p:pic>
      <p:sp>
        <p:nvSpPr>
          <p:cNvPr id="2" name="TextBox 1"/>
          <p:cNvSpPr txBox="1"/>
          <p:nvPr/>
        </p:nvSpPr>
        <p:spPr>
          <a:xfrm>
            <a:off x="304800" y="5312500"/>
            <a:ext cx="76200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600" dirty="0">
                <a:latin typeface="Rockwell" charset="0"/>
                <a:ea typeface="Rockwell" charset="0"/>
                <a:cs typeface="Rockwell" charset="0"/>
              </a:rPr>
              <a:t>Signals could be significantly </a:t>
            </a:r>
            <a:r>
              <a:rPr lang="en-US" sz="1600" dirty="0" smtClean="0">
                <a:latin typeface="Rockwell" charset="0"/>
                <a:ea typeface="Rockwell" charset="0"/>
                <a:cs typeface="Rockwell" charset="0"/>
              </a:rPr>
              <a:t>weaker if </a:t>
            </a:r>
            <a:r>
              <a:rPr lang="en-US" sz="1600" dirty="0">
                <a:latin typeface="Rockwell" charset="0"/>
                <a:ea typeface="Rockwell" charset="0"/>
                <a:cs typeface="Rockwell" charset="0"/>
              </a:rPr>
              <a:t>opposite ends of a VHF or UHF line of sight radio link are not using the same polarization </a:t>
            </a:r>
            <a:r>
              <a:rPr lang="en-US" sz="1600" dirty="0" smtClean="0">
                <a:latin typeface="Rockwell" charset="0"/>
                <a:ea typeface="Rockwell" charset="0"/>
                <a:cs typeface="Rockwell" charset="0"/>
              </a:rPr>
              <a:t> </a:t>
            </a:r>
            <a:r>
              <a:rPr lang="en-US" sz="1600" dirty="0" smtClean="0">
                <a:solidFill>
                  <a:srgbClr val="FF0000"/>
                </a:solidFill>
                <a:latin typeface="Rockwell" charset="0"/>
                <a:ea typeface="Rockwell" charset="0"/>
                <a:cs typeface="Rockwell" charset="0"/>
              </a:rPr>
              <a:t>T3A04</a:t>
            </a:r>
            <a:endParaRPr lang="en-US" sz="1600" dirty="0">
              <a:solidFill>
                <a:srgbClr val="FF0000"/>
              </a:solidFill>
              <a:latin typeface="Rockwell" charset="0"/>
              <a:ea typeface="Rockwell" charset="0"/>
              <a:cs typeface="Rockwel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2196"/>
                                        </p:tgtEl>
                                        <p:attrNameLst>
                                          <p:attrName>style.visibility</p:attrName>
                                        </p:attrNameLst>
                                      </p:cBhvr>
                                      <p:to>
                                        <p:strVal val="visible"/>
                                      </p:to>
                                    </p:set>
                                    <p:anim calcmode="lin" valueType="num">
                                      <p:cBhvr additive="base">
                                        <p:cTn id="7" dur="500" fill="hold"/>
                                        <p:tgtEl>
                                          <p:spTgt spid="1032196"/>
                                        </p:tgtEl>
                                        <p:attrNameLst>
                                          <p:attrName>ppt_x</p:attrName>
                                        </p:attrNameLst>
                                      </p:cBhvr>
                                      <p:tavLst>
                                        <p:tav tm="0">
                                          <p:val>
                                            <p:strVal val="#ppt_x"/>
                                          </p:val>
                                        </p:tav>
                                        <p:tav tm="100000">
                                          <p:val>
                                            <p:strVal val="#ppt_x"/>
                                          </p:val>
                                        </p:tav>
                                      </p:tavLst>
                                    </p:anim>
                                    <p:anim calcmode="lin" valueType="num">
                                      <p:cBhvr additive="base">
                                        <p:cTn id="8" dur="500" fill="hold"/>
                                        <p:tgtEl>
                                          <p:spTgt spid="1032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32199"/>
                                        </p:tgtEl>
                                        <p:attrNameLst>
                                          <p:attrName>style.visibility</p:attrName>
                                        </p:attrNameLst>
                                      </p:cBhvr>
                                      <p:to>
                                        <p:strVal val="visible"/>
                                      </p:to>
                                    </p:set>
                                    <p:anim calcmode="lin" valueType="num">
                                      <p:cBhvr additive="base">
                                        <p:cTn id="11" dur="500" fill="hold"/>
                                        <p:tgtEl>
                                          <p:spTgt spid="1032199"/>
                                        </p:tgtEl>
                                        <p:attrNameLst>
                                          <p:attrName>ppt_x</p:attrName>
                                        </p:attrNameLst>
                                      </p:cBhvr>
                                      <p:tavLst>
                                        <p:tav tm="0">
                                          <p:val>
                                            <p:strVal val="#ppt_x"/>
                                          </p:val>
                                        </p:tav>
                                        <p:tav tm="100000">
                                          <p:val>
                                            <p:strVal val="#ppt_x"/>
                                          </p:val>
                                        </p:tav>
                                      </p:tavLst>
                                    </p:anim>
                                    <p:anim calcmode="lin" valueType="num">
                                      <p:cBhvr additive="base">
                                        <p:cTn id="12" dur="500" fill="hold"/>
                                        <p:tgtEl>
                                          <p:spTgt spid="103219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199"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7359" y="452805"/>
            <a:ext cx="816249"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cap="all" dirty="0" smtClean="0">
                <a:ln w="9000" cmpd="sng">
                  <a:solidFill>
                    <a:schemeClr val="accent3">
                      <a:lumMod val="75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VHF</a:t>
            </a:r>
            <a:endParaRPr lang="en-US" sz="2400" b="1" cap="all" dirty="0">
              <a:ln w="9000" cmpd="sng">
                <a:solidFill>
                  <a:schemeClr val="accent3">
                    <a:lumMod val="75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6323663" y="456325"/>
            <a:ext cx="848309"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cap="all" dirty="0" smtClean="0">
                <a:ln w="9000" cmpd="sng">
                  <a:solidFill>
                    <a:srgbClr val="AA5816"/>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UHF</a:t>
            </a:r>
            <a:endParaRPr lang="en-US" sz="2400" b="1" cap="all" dirty="0">
              <a:ln w="9000" cmpd="sng">
                <a:solidFill>
                  <a:srgbClr val="AA5816"/>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1264553" y="1131001"/>
            <a:ext cx="2045881" cy="338554"/>
          </a:xfrm>
          <a:prstGeom prst="rect">
            <a:avLst/>
          </a:prstGeom>
          <a:noFill/>
        </p:spPr>
        <p:txBody>
          <a:bodyPr wrap="none" rtlCol="0">
            <a:spAutoFit/>
          </a:bodyPr>
          <a:lstStyle/>
          <a:p>
            <a:r>
              <a:rPr lang="en-US" sz="1600" dirty="0" smtClean="0"/>
              <a:t>Very High Frequency</a:t>
            </a:r>
            <a:endParaRPr lang="en-US" sz="1600" dirty="0"/>
          </a:p>
        </p:txBody>
      </p:sp>
      <p:sp>
        <p:nvSpPr>
          <p:cNvPr id="6" name="TextBox 5"/>
          <p:cNvSpPr txBox="1"/>
          <p:nvPr/>
        </p:nvSpPr>
        <p:spPr>
          <a:xfrm>
            <a:off x="5726486" y="1131001"/>
            <a:ext cx="2099421" cy="338554"/>
          </a:xfrm>
          <a:prstGeom prst="rect">
            <a:avLst/>
          </a:prstGeom>
          <a:noFill/>
        </p:spPr>
        <p:txBody>
          <a:bodyPr wrap="none" rtlCol="0">
            <a:spAutoFit/>
          </a:bodyPr>
          <a:lstStyle/>
          <a:p>
            <a:r>
              <a:rPr lang="en-US" sz="1600" dirty="0" smtClean="0"/>
              <a:t>Ultra High Frequency</a:t>
            </a:r>
            <a:endParaRPr lang="en-US" sz="1600" dirty="0"/>
          </a:p>
        </p:txBody>
      </p:sp>
      <p:sp>
        <p:nvSpPr>
          <p:cNvPr id="7" name="TextBox 6"/>
          <p:cNvSpPr txBox="1"/>
          <p:nvPr/>
        </p:nvSpPr>
        <p:spPr>
          <a:xfrm>
            <a:off x="1737084" y="1629859"/>
            <a:ext cx="1404552" cy="338554"/>
          </a:xfrm>
          <a:prstGeom prst="rect">
            <a:avLst/>
          </a:prstGeom>
          <a:noFill/>
        </p:spPr>
        <p:txBody>
          <a:bodyPr wrap="none" rtlCol="0">
            <a:spAutoFit/>
          </a:bodyPr>
          <a:lstStyle/>
          <a:p>
            <a:r>
              <a:rPr lang="en-US" sz="1600" dirty="0" smtClean="0"/>
              <a:t>30 – 300 MHz</a:t>
            </a:r>
            <a:endParaRPr lang="en-US" sz="1600" dirty="0"/>
          </a:p>
        </p:txBody>
      </p:sp>
      <p:sp>
        <p:nvSpPr>
          <p:cNvPr id="8" name="TextBox 7"/>
          <p:cNvSpPr txBox="1"/>
          <p:nvPr/>
        </p:nvSpPr>
        <p:spPr>
          <a:xfrm>
            <a:off x="5799254" y="1629144"/>
            <a:ext cx="1625766" cy="338554"/>
          </a:xfrm>
          <a:prstGeom prst="rect">
            <a:avLst/>
          </a:prstGeom>
          <a:noFill/>
        </p:spPr>
        <p:txBody>
          <a:bodyPr wrap="none" rtlCol="0">
            <a:spAutoFit/>
          </a:bodyPr>
          <a:lstStyle/>
          <a:p>
            <a:r>
              <a:rPr lang="en-US" sz="1600" dirty="0" smtClean="0"/>
              <a:t>300 – 3000 MHz</a:t>
            </a:r>
            <a:endParaRPr lang="en-US" sz="1600" dirty="0"/>
          </a:p>
        </p:txBody>
      </p:sp>
      <p:sp>
        <p:nvSpPr>
          <p:cNvPr id="9" name="TextBox 8"/>
          <p:cNvSpPr txBox="1"/>
          <p:nvPr/>
        </p:nvSpPr>
        <p:spPr>
          <a:xfrm>
            <a:off x="2094286" y="2281427"/>
            <a:ext cx="481222" cy="338554"/>
          </a:xfrm>
          <a:prstGeom prst="rect">
            <a:avLst/>
          </a:prstGeom>
          <a:noFill/>
        </p:spPr>
        <p:txBody>
          <a:bodyPr wrap="none" rtlCol="0">
            <a:spAutoFit/>
          </a:bodyPr>
          <a:lstStyle/>
          <a:p>
            <a:r>
              <a:rPr lang="en-US" sz="1600" dirty="0" smtClean="0"/>
              <a:t>FM</a:t>
            </a:r>
            <a:endParaRPr lang="en-US" sz="1600" dirty="0"/>
          </a:p>
        </p:txBody>
      </p:sp>
      <p:sp>
        <p:nvSpPr>
          <p:cNvPr id="10" name="TextBox 9"/>
          <p:cNvSpPr txBox="1"/>
          <p:nvPr/>
        </p:nvSpPr>
        <p:spPr>
          <a:xfrm>
            <a:off x="3897675" y="1629859"/>
            <a:ext cx="1261307"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dirty="0" smtClean="0"/>
              <a:t>Freq Range?</a:t>
            </a:r>
            <a:endParaRPr lang="en-US" sz="1600" dirty="0"/>
          </a:p>
        </p:txBody>
      </p:sp>
      <p:sp>
        <p:nvSpPr>
          <p:cNvPr id="11" name="TextBox 10"/>
          <p:cNvSpPr txBox="1"/>
          <p:nvPr/>
        </p:nvSpPr>
        <p:spPr>
          <a:xfrm>
            <a:off x="4083953" y="2134460"/>
            <a:ext cx="1139094"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dirty="0" smtClean="0"/>
              <a:t>Mode for</a:t>
            </a:r>
          </a:p>
          <a:p>
            <a:r>
              <a:rPr lang="en-US" sz="1600" dirty="0" smtClean="0"/>
              <a:t>Repeaters?</a:t>
            </a:r>
            <a:endParaRPr lang="en-US" sz="1600" dirty="0"/>
          </a:p>
        </p:txBody>
      </p:sp>
      <p:sp>
        <p:nvSpPr>
          <p:cNvPr id="12" name="TextBox 11"/>
          <p:cNvSpPr txBox="1"/>
          <p:nvPr/>
        </p:nvSpPr>
        <p:spPr>
          <a:xfrm>
            <a:off x="6390598" y="2281427"/>
            <a:ext cx="481222" cy="338554"/>
          </a:xfrm>
          <a:prstGeom prst="rect">
            <a:avLst/>
          </a:prstGeom>
          <a:noFill/>
        </p:spPr>
        <p:txBody>
          <a:bodyPr wrap="none" rtlCol="0">
            <a:spAutoFit/>
          </a:bodyPr>
          <a:lstStyle/>
          <a:p>
            <a:r>
              <a:rPr lang="en-US" sz="1600" dirty="0" smtClean="0"/>
              <a:t>FM</a:t>
            </a:r>
            <a:endParaRPr lang="en-US" sz="1600" dirty="0"/>
          </a:p>
        </p:txBody>
      </p:sp>
      <p:sp>
        <p:nvSpPr>
          <p:cNvPr id="13" name="TextBox 12"/>
          <p:cNvSpPr txBox="1"/>
          <p:nvPr/>
        </p:nvSpPr>
        <p:spPr>
          <a:xfrm>
            <a:off x="4083953" y="1131001"/>
            <a:ext cx="1054391"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dirty="0" smtClean="0"/>
              <a:t>Meaning?</a:t>
            </a:r>
            <a:endParaRPr lang="en-US" sz="1600" dirty="0"/>
          </a:p>
        </p:txBody>
      </p:sp>
      <p:sp>
        <p:nvSpPr>
          <p:cNvPr id="14" name="TextBox 13"/>
          <p:cNvSpPr txBox="1"/>
          <p:nvPr/>
        </p:nvSpPr>
        <p:spPr>
          <a:xfrm>
            <a:off x="3801856" y="2914542"/>
            <a:ext cx="1734834"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1600" dirty="0" smtClean="0">
                <a:latin typeface="Cambria"/>
                <a:cs typeface="Cambria"/>
              </a:rPr>
              <a:t>2 meter</a:t>
            </a:r>
          </a:p>
          <a:p>
            <a:pPr algn="ctr"/>
            <a:r>
              <a:rPr lang="en-US" sz="1600" dirty="0" smtClean="0">
                <a:latin typeface="Cambria"/>
                <a:cs typeface="Cambria"/>
              </a:rPr>
              <a:t> frequency range?</a:t>
            </a:r>
            <a:endParaRPr lang="en-US" sz="1600" dirty="0">
              <a:latin typeface="Cambria"/>
              <a:cs typeface="Cambria"/>
            </a:endParaRPr>
          </a:p>
        </p:txBody>
      </p:sp>
      <p:sp>
        <p:nvSpPr>
          <p:cNvPr id="15" name="TextBox 14"/>
          <p:cNvSpPr txBox="1"/>
          <p:nvPr/>
        </p:nvSpPr>
        <p:spPr>
          <a:xfrm>
            <a:off x="1588368" y="3053042"/>
            <a:ext cx="1452642" cy="338554"/>
          </a:xfrm>
          <a:prstGeom prst="rect">
            <a:avLst/>
          </a:prstGeom>
          <a:noFill/>
        </p:spPr>
        <p:txBody>
          <a:bodyPr wrap="none" rtlCol="0">
            <a:spAutoFit/>
          </a:bodyPr>
          <a:lstStyle/>
          <a:p>
            <a:r>
              <a:rPr lang="en-US" sz="1600" dirty="0" smtClean="0"/>
              <a:t>144 – 148 MHz</a:t>
            </a:r>
            <a:endParaRPr lang="en-US" sz="1600" dirty="0"/>
          </a:p>
        </p:txBody>
      </p:sp>
      <p:sp>
        <p:nvSpPr>
          <p:cNvPr id="16" name="TextBox 15"/>
          <p:cNvSpPr txBox="1"/>
          <p:nvPr/>
        </p:nvSpPr>
        <p:spPr>
          <a:xfrm>
            <a:off x="3767744" y="3678386"/>
            <a:ext cx="1734834"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1600" dirty="0" smtClean="0">
                <a:latin typeface="Cambria"/>
                <a:cs typeface="Cambria"/>
              </a:rPr>
              <a:t>70 cm</a:t>
            </a:r>
          </a:p>
          <a:p>
            <a:pPr algn="ctr"/>
            <a:r>
              <a:rPr lang="en-US" sz="1600" dirty="0" smtClean="0">
                <a:latin typeface="Cambria"/>
                <a:cs typeface="Cambria"/>
              </a:rPr>
              <a:t> frequency range?</a:t>
            </a:r>
            <a:endParaRPr lang="en-US" sz="1600" dirty="0">
              <a:latin typeface="Cambria"/>
              <a:cs typeface="Cambria"/>
            </a:endParaRPr>
          </a:p>
        </p:txBody>
      </p:sp>
      <p:sp>
        <p:nvSpPr>
          <p:cNvPr id="17" name="TextBox 16"/>
          <p:cNvSpPr txBox="1"/>
          <p:nvPr/>
        </p:nvSpPr>
        <p:spPr>
          <a:xfrm>
            <a:off x="6412854" y="3780155"/>
            <a:ext cx="1518236" cy="338554"/>
          </a:xfrm>
          <a:prstGeom prst="rect">
            <a:avLst/>
          </a:prstGeom>
          <a:noFill/>
        </p:spPr>
        <p:txBody>
          <a:bodyPr wrap="none" rtlCol="0">
            <a:spAutoFit/>
          </a:bodyPr>
          <a:lstStyle/>
          <a:p>
            <a:r>
              <a:rPr lang="en-US" sz="1600" dirty="0" smtClean="0"/>
              <a:t>420 – 450 MHz</a:t>
            </a:r>
            <a:endParaRPr lang="en-US" sz="1600" dirty="0"/>
          </a:p>
        </p:txBody>
      </p:sp>
      <p:sp>
        <p:nvSpPr>
          <p:cNvPr id="18" name="TextBox 17"/>
          <p:cNvSpPr txBox="1"/>
          <p:nvPr/>
        </p:nvSpPr>
        <p:spPr>
          <a:xfrm>
            <a:off x="3737477" y="5168658"/>
            <a:ext cx="1813637"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1600" dirty="0" smtClean="0">
                <a:latin typeface="Cambria"/>
                <a:cs typeface="Cambria"/>
              </a:rPr>
              <a:t>70 cm  simplex</a:t>
            </a:r>
          </a:p>
          <a:p>
            <a:pPr algn="ctr"/>
            <a:r>
              <a:rPr lang="en-US" sz="1600" dirty="0" smtClean="0">
                <a:latin typeface="Cambria"/>
                <a:cs typeface="Cambria"/>
              </a:rPr>
              <a:t> calling frequency?</a:t>
            </a:r>
            <a:endParaRPr lang="en-US" sz="1600" dirty="0">
              <a:latin typeface="Cambria"/>
              <a:cs typeface="Cambria"/>
            </a:endParaRPr>
          </a:p>
        </p:txBody>
      </p:sp>
      <p:sp>
        <p:nvSpPr>
          <p:cNvPr id="19" name="TextBox 18"/>
          <p:cNvSpPr txBox="1"/>
          <p:nvPr/>
        </p:nvSpPr>
        <p:spPr>
          <a:xfrm>
            <a:off x="6393804" y="5288792"/>
            <a:ext cx="1394934" cy="338554"/>
          </a:xfrm>
          <a:prstGeom prst="rect">
            <a:avLst/>
          </a:prstGeom>
          <a:noFill/>
        </p:spPr>
        <p:txBody>
          <a:bodyPr wrap="none" rtlCol="0">
            <a:spAutoFit/>
          </a:bodyPr>
          <a:lstStyle/>
          <a:p>
            <a:r>
              <a:rPr lang="en-US" sz="1600" dirty="0" smtClean="0"/>
              <a:t>446.000 MHz</a:t>
            </a:r>
            <a:endParaRPr lang="en-US" sz="1600" dirty="0"/>
          </a:p>
        </p:txBody>
      </p:sp>
      <p:sp>
        <p:nvSpPr>
          <p:cNvPr id="20" name="TextBox 19"/>
          <p:cNvSpPr txBox="1"/>
          <p:nvPr/>
        </p:nvSpPr>
        <p:spPr>
          <a:xfrm>
            <a:off x="4191000" y="457200"/>
            <a:ext cx="840295"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solidFill>
                  <a:schemeClr val="accent1">
                    <a:lumMod val="60000"/>
                    <a:lumOff val="40000"/>
                  </a:schemeClr>
                </a:solidFill>
              </a:rPr>
              <a:t>Quiz</a:t>
            </a:r>
            <a:endParaRPr lang="en-US" sz="2400" dirty="0">
              <a:solidFill>
                <a:schemeClr val="accent1">
                  <a:lumMod val="60000"/>
                  <a:lumOff val="40000"/>
                </a:schemeClr>
              </a:solidFill>
            </a:endParaRPr>
          </a:p>
        </p:txBody>
      </p:sp>
      <p:sp>
        <p:nvSpPr>
          <p:cNvPr id="2" name="TextBox 1"/>
          <p:cNvSpPr txBox="1"/>
          <p:nvPr/>
        </p:nvSpPr>
        <p:spPr>
          <a:xfrm>
            <a:off x="1713100" y="5945111"/>
            <a:ext cx="5654433"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dirty="0">
                <a:latin typeface="Cambria" charset="0"/>
                <a:ea typeface="Cambria" charset="0"/>
                <a:cs typeface="Cambria" charset="0"/>
              </a:rPr>
              <a:t>UHF signals are usually </a:t>
            </a:r>
            <a:r>
              <a:rPr lang="en-US" sz="1600" u="sng" dirty="0">
                <a:latin typeface="Cambria" charset="0"/>
                <a:ea typeface="Cambria" charset="0"/>
                <a:cs typeface="Cambria" charset="0"/>
              </a:rPr>
              <a:t>not</a:t>
            </a:r>
            <a:r>
              <a:rPr lang="en-US" sz="1600" dirty="0">
                <a:latin typeface="Cambria" charset="0"/>
                <a:ea typeface="Cambria" charset="0"/>
                <a:cs typeface="Cambria" charset="0"/>
              </a:rPr>
              <a:t> reflected by the </a:t>
            </a:r>
            <a:r>
              <a:rPr lang="en-US" sz="1600" dirty="0" smtClean="0">
                <a:latin typeface="Cambria" charset="0"/>
                <a:ea typeface="Cambria" charset="0"/>
                <a:cs typeface="Cambria" charset="0"/>
              </a:rPr>
              <a:t>ionosphere. </a:t>
            </a:r>
            <a:r>
              <a:rPr lang="en-US" sz="1600" dirty="0" smtClean="0">
                <a:solidFill>
                  <a:srgbClr val="FF0000"/>
                </a:solidFill>
                <a:latin typeface="Cambria" charset="0"/>
                <a:ea typeface="Cambria" charset="0"/>
                <a:cs typeface="Cambria" charset="0"/>
              </a:rPr>
              <a:t>T3C01</a:t>
            </a:r>
            <a:endParaRPr lang="en-US" sz="1600" dirty="0">
              <a:solidFill>
                <a:srgbClr val="FF0000"/>
              </a:solidFill>
              <a:latin typeface="Cambria" charset="0"/>
              <a:ea typeface="Cambria" charset="0"/>
              <a:cs typeface="Cambria" charset="0"/>
            </a:endParaRPr>
          </a:p>
        </p:txBody>
      </p:sp>
      <p:sp>
        <p:nvSpPr>
          <p:cNvPr id="21" name="TextBox 20"/>
          <p:cNvSpPr txBox="1"/>
          <p:nvPr/>
        </p:nvSpPr>
        <p:spPr>
          <a:xfrm>
            <a:off x="3728342" y="4442230"/>
            <a:ext cx="1813637"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1600" dirty="0" smtClean="0">
                <a:latin typeface="Cambria"/>
                <a:cs typeface="Cambria"/>
              </a:rPr>
              <a:t>2 meter simplex</a:t>
            </a:r>
          </a:p>
          <a:p>
            <a:pPr algn="ctr"/>
            <a:r>
              <a:rPr lang="en-US" sz="1600" dirty="0" smtClean="0">
                <a:latin typeface="Cambria"/>
                <a:cs typeface="Cambria"/>
              </a:rPr>
              <a:t> calling frequency?</a:t>
            </a:r>
            <a:endParaRPr lang="en-US" sz="1600" dirty="0">
              <a:latin typeface="Cambria"/>
              <a:cs typeface="Cambria"/>
            </a:endParaRPr>
          </a:p>
        </p:txBody>
      </p:sp>
      <p:sp>
        <p:nvSpPr>
          <p:cNvPr id="22" name="TextBox 21"/>
          <p:cNvSpPr txBox="1"/>
          <p:nvPr/>
        </p:nvSpPr>
        <p:spPr>
          <a:xfrm>
            <a:off x="1722625" y="4605751"/>
            <a:ext cx="1215397" cy="338554"/>
          </a:xfrm>
          <a:prstGeom prst="rect">
            <a:avLst/>
          </a:prstGeom>
          <a:noFill/>
        </p:spPr>
        <p:txBody>
          <a:bodyPr wrap="none" rtlCol="0">
            <a:spAutoFit/>
          </a:bodyPr>
          <a:lstStyle/>
          <a:p>
            <a:r>
              <a:rPr lang="en-US" sz="1600" dirty="0" smtClean="0"/>
              <a:t>146.52 MHz</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decel="5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accel="50000" decel="5000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accel="50000" decel="5000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0-#ppt_w/2"/>
                                          </p:val>
                                        </p:tav>
                                        <p:tav tm="100000">
                                          <p:val>
                                            <p:strVal val="#ppt_x"/>
                                          </p:val>
                                        </p:tav>
                                      </p:tavLst>
                                    </p:anim>
                                    <p:anim calcmode="lin" valueType="num">
                                      <p:cBhvr additive="base">
                                        <p:cTn id="47" dur="500" fill="hold"/>
                                        <p:tgtEl>
                                          <p:spTgt spid="9"/>
                                        </p:tgtEl>
                                        <p:attrNameLst>
                                          <p:attrName>ppt_y</p:attrName>
                                        </p:attrNameLst>
                                      </p:cBhvr>
                                      <p:tavLst>
                                        <p:tav tm="0">
                                          <p:val>
                                            <p:strVal val="#ppt_y"/>
                                          </p:val>
                                        </p:tav>
                                        <p:tav tm="100000">
                                          <p:val>
                                            <p:strVal val="#ppt_y"/>
                                          </p:val>
                                        </p:tav>
                                      </p:tavLst>
                                    </p:anim>
                                  </p:childTnLst>
                                </p:cTn>
                              </p:par>
                              <p:par>
                                <p:cTn id="48" presetID="2" presetClass="entr" presetSubtype="2" accel="50000" decel="5000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accel="50000" decel="5000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1000" fill="hold"/>
                                        <p:tgtEl>
                                          <p:spTgt spid="15"/>
                                        </p:tgtEl>
                                        <p:attrNameLst>
                                          <p:attrName>ppt_x</p:attrName>
                                        </p:attrNameLst>
                                      </p:cBhvr>
                                      <p:tavLst>
                                        <p:tav tm="0">
                                          <p:val>
                                            <p:strVal val="0-#ppt_w/2"/>
                                          </p:val>
                                        </p:tav>
                                        <p:tav tm="100000">
                                          <p:val>
                                            <p:strVal val="#ppt_x"/>
                                          </p:val>
                                        </p:tav>
                                      </p:tavLst>
                                    </p:anim>
                                    <p:anim calcmode="lin" valueType="num">
                                      <p:cBhvr additive="base">
                                        <p:cTn id="6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accel="50000" decel="5000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1000" fill="hold"/>
                                        <p:tgtEl>
                                          <p:spTgt spid="17"/>
                                        </p:tgtEl>
                                        <p:attrNameLst>
                                          <p:attrName>ppt_x</p:attrName>
                                        </p:attrNameLst>
                                      </p:cBhvr>
                                      <p:tavLst>
                                        <p:tav tm="0">
                                          <p:val>
                                            <p:strVal val="1+#ppt_w/2"/>
                                          </p:val>
                                        </p:tav>
                                        <p:tav tm="100000">
                                          <p:val>
                                            <p:strVal val="#ppt_x"/>
                                          </p:val>
                                        </p:tav>
                                      </p:tavLst>
                                    </p:anim>
                                    <p:anim calcmode="lin" valueType="num">
                                      <p:cBhvr additive="base">
                                        <p:cTn id="73"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0-#ppt_w/2"/>
                                          </p:val>
                                        </p:tav>
                                        <p:tav tm="100000">
                                          <p:val>
                                            <p:strVal val="#ppt_x"/>
                                          </p:val>
                                        </p:tav>
                                      </p:tavLst>
                                    </p:anim>
                                    <p:anim calcmode="lin" valueType="num">
                                      <p:cBhvr additive="base">
                                        <p:cTn id="8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accel="50000" decel="50000" fill="hold" grpId="0"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additive="base">
                                        <p:cTn id="94" dur="1000" fill="hold"/>
                                        <p:tgtEl>
                                          <p:spTgt spid="19"/>
                                        </p:tgtEl>
                                        <p:attrNameLst>
                                          <p:attrName>ppt_x</p:attrName>
                                        </p:attrNameLst>
                                      </p:cBhvr>
                                      <p:tavLst>
                                        <p:tav tm="0">
                                          <p:val>
                                            <p:strVal val="1+#ppt_w/2"/>
                                          </p:val>
                                        </p:tav>
                                        <p:tav tm="100000">
                                          <p:val>
                                            <p:strVal val="#ppt_x"/>
                                          </p:val>
                                        </p:tav>
                                      </p:tavLst>
                                    </p:anim>
                                    <p:anim calcmode="lin" valueType="num">
                                      <p:cBhvr additive="base">
                                        <p:cTn id="9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2" presetClass="entr" presetSubtype="4"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 calcmode="lin" valueType="num">
                                      <p:cBhvr additive="base">
                                        <p:cTn id="100" dur="500"/>
                                        <p:tgtEl>
                                          <p:spTgt spid="2"/>
                                        </p:tgtEl>
                                        <p:attrNameLst>
                                          <p:attrName>ppt_y</p:attrName>
                                        </p:attrNameLst>
                                      </p:cBhvr>
                                      <p:tavLst>
                                        <p:tav tm="0">
                                          <p:val>
                                            <p:strVal val="#ppt_y+#ppt_h*1.125000"/>
                                          </p:val>
                                        </p:tav>
                                        <p:tav tm="100000">
                                          <p:val>
                                            <p:strVal val="#ppt_y"/>
                                          </p:val>
                                        </p:tav>
                                      </p:tavLst>
                                    </p:anim>
                                    <p:animEffect transition="in" filter="wipe(up)">
                                      <p:cBhvr>
                                        <p:cTn id="10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animBg="1"/>
      <p:bldP spid="12" grpId="0"/>
      <p:bldP spid="13" grpId="0" animBg="1"/>
      <p:bldP spid="14" grpId="0" animBg="1"/>
      <p:bldP spid="15" grpId="0"/>
      <p:bldP spid="16" grpId="0" animBg="1"/>
      <p:bldP spid="17" grpId="0"/>
      <p:bldP spid="18" grpId="0" animBg="1"/>
      <p:bldP spid="19" grpId="0"/>
      <p:bldP spid="2" grpId="0" animBg="1"/>
      <p:bldP spid="21" grpId="0" animBg="1"/>
      <p:bldP spid="2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Flow.thmx</Template>
  <TotalTime>22303</TotalTime>
  <Words>2657</Words>
  <Application>Microsoft Macintosh PowerPoint</Application>
  <PresentationFormat>On-screen Show (4:3)</PresentationFormat>
  <Paragraphs>805</Paragraphs>
  <Slides>56</Slides>
  <Notes>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Calibri</vt:lpstr>
      <vt:lpstr>Cambria</vt:lpstr>
      <vt:lpstr>Constantia</vt:lpstr>
      <vt:lpstr>ＭＳ ゴシック</vt:lpstr>
      <vt:lpstr>Rockwell</vt:lpstr>
      <vt:lpstr>Symbol</vt:lpstr>
      <vt:lpstr>Times New Roman</vt:lpstr>
      <vt:lpstr>Verdana</vt:lpstr>
      <vt:lpstr>Wingdings 2</vt:lpstr>
      <vt:lpstr>Arial</vt:lpstr>
      <vt:lpstr>Flow</vt:lpstr>
      <vt:lpstr>Lesson 4 Propagation, Antennas, Feed Lines</vt:lpstr>
      <vt:lpstr>The Sky Above</vt:lpstr>
      <vt:lpstr>Learn your D, E, F’s  </vt:lpstr>
      <vt:lpstr>  Ionosphere Layers</vt:lpstr>
      <vt:lpstr>PowerPoint Presentation</vt:lpstr>
      <vt:lpstr>PowerPoint Presentation</vt:lpstr>
      <vt:lpstr>PowerPoint Presentation</vt:lpstr>
      <vt:lpstr>Vertical and Horizontal Polarization</vt:lpstr>
      <vt:lpstr>PowerPoint Presentation</vt:lpstr>
      <vt:lpstr>PowerPoint Presentation</vt:lpstr>
      <vt:lpstr>PowerPoint Presentation</vt:lpstr>
      <vt:lpstr>Two Meter Ball in the Side Pocket</vt:lpstr>
      <vt:lpstr>Multipath</vt:lpstr>
      <vt:lpstr>PowerPoint Presentation</vt:lpstr>
      <vt:lpstr>Ducting</vt:lpstr>
      <vt:lpstr>Tropospheric Scatter</vt:lpstr>
      <vt:lpstr>Knife-Edge Diffraction </vt:lpstr>
      <vt:lpstr>Sporadic E</vt:lpstr>
      <vt:lpstr>Sporadic E</vt:lpstr>
      <vt:lpstr>PowerPoint Presentation</vt:lpstr>
      <vt:lpstr>Meteor Scatter</vt:lpstr>
      <vt:lpstr>Aurora</vt:lpstr>
      <vt:lpstr>PowerPoint Presentation</vt:lpstr>
      <vt:lpstr>HF</vt:lpstr>
      <vt:lpstr>Learn your D, E, F’s  </vt:lpstr>
      <vt:lpstr> </vt:lpstr>
      <vt:lpstr>Ionosphere from space</vt:lpstr>
      <vt:lpstr>Ionosphere</vt:lpstr>
      <vt:lpstr>ISS Image</vt:lpstr>
      <vt:lpstr>What is the greatest influence on HF propagation?</vt:lpstr>
      <vt:lpstr>Solar indices</vt:lpstr>
      <vt:lpstr>Today’s SFI</vt:lpstr>
      <vt:lpstr>Antennas</vt:lpstr>
      <vt:lpstr>Size Matters</vt:lpstr>
      <vt:lpstr>PowerPoint Presentation</vt:lpstr>
      <vt:lpstr>PowerPoint Presentation</vt:lpstr>
      <vt:lpstr>PowerPoint Presentation</vt:lpstr>
      <vt:lpstr>PowerPoint Presentation</vt:lpstr>
      <vt:lpstr>Antennas on handheld radios</vt:lpstr>
      <vt:lpstr>Decibel, The unit measure for gain</vt:lpstr>
      <vt:lpstr>Directional Antennas</vt:lpstr>
      <vt:lpstr>Gain</vt:lpstr>
      <vt:lpstr>Radiation Pattern</vt:lpstr>
      <vt:lpstr>Radiation Pattern</vt:lpstr>
      <vt:lpstr>Directional antennas</vt:lpstr>
      <vt:lpstr>Directional antennas</vt:lpstr>
      <vt:lpstr>PowerPoint Presentation</vt:lpstr>
      <vt:lpstr>Feedlines</vt:lpstr>
      <vt:lpstr>Not all coax is the same</vt:lpstr>
      <vt:lpstr>SWR   Standing Wave Ratio</vt:lpstr>
      <vt:lpstr>What causes SWR?</vt:lpstr>
      <vt:lpstr>PowerPoint Presentation</vt:lpstr>
      <vt:lpstr>How to Correct High SWR</vt:lpstr>
      <vt:lpstr>Feedline Connectors</vt:lpstr>
      <vt:lpstr>Care and feeding of coax and connectors.</vt:lpstr>
      <vt:lpstr>Study for this Week</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Propagation, Antennas, Feed Lines</dc:title>
  <dc:creator>John Foster</dc:creator>
  <cp:lastModifiedBy>John Foster</cp:lastModifiedBy>
  <cp:revision>82</cp:revision>
  <dcterms:created xsi:type="dcterms:W3CDTF">2017-01-30T03:14:47Z</dcterms:created>
  <dcterms:modified xsi:type="dcterms:W3CDTF">2019-04-01T05:41:58Z</dcterms:modified>
</cp:coreProperties>
</file>